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130"/>
  </p:notesMasterIdLst>
  <p:handoutMasterIdLst>
    <p:handoutMasterId r:id="rId131"/>
  </p:handoutMasterIdLst>
  <p:sldIdLst>
    <p:sldId id="256" r:id="rId5"/>
    <p:sldId id="464" r:id="rId6"/>
    <p:sldId id="465" r:id="rId7"/>
    <p:sldId id="467" r:id="rId8"/>
    <p:sldId id="680" r:id="rId9"/>
    <p:sldId id="688" r:id="rId10"/>
    <p:sldId id="689" r:id="rId11"/>
    <p:sldId id="690" r:id="rId12"/>
    <p:sldId id="691" r:id="rId13"/>
    <p:sldId id="692" r:id="rId14"/>
    <p:sldId id="693" r:id="rId15"/>
    <p:sldId id="694" r:id="rId16"/>
    <p:sldId id="695" r:id="rId17"/>
    <p:sldId id="687" r:id="rId18"/>
    <p:sldId id="696" r:id="rId19"/>
    <p:sldId id="697" r:id="rId20"/>
    <p:sldId id="698" r:id="rId21"/>
    <p:sldId id="699" r:id="rId22"/>
    <p:sldId id="700" r:id="rId23"/>
    <p:sldId id="701" r:id="rId24"/>
    <p:sldId id="702" r:id="rId25"/>
    <p:sldId id="704" r:id="rId26"/>
    <p:sldId id="703" r:id="rId27"/>
    <p:sldId id="705" r:id="rId28"/>
    <p:sldId id="706" r:id="rId29"/>
    <p:sldId id="707" r:id="rId30"/>
    <p:sldId id="708" r:id="rId31"/>
    <p:sldId id="709" r:id="rId32"/>
    <p:sldId id="710" r:id="rId33"/>
    <p:sldId id="711" r:id="rId34"/>
    <p:sldId id="712" r:id="rId35"/>
    <p:sldId id="713" r:id="rId36"/>
    <p:sldId id="714" r:id="rId37"/>
    <p:sldId id="715" r:id="rId38"/>
    <p:sldId id="716" r:id="rId39"/>
    <p:sldId id="717" r:id="rId40"/>
    <p:sldId id="718" r:id="rId41"/>
    <p:sldId id="719" r:id="rId42"/>
    <p:sldId id="720" r:id="rId43"/>
    <p:sldId id="721" r:id="rId44"/>
    <p:sldId id="722" r:id="rId45"/>
    <p:sldId id="723" r:id="rId46"/>
    <p:sldId id="724" r:id="rId47"/>
    <p:sldId id="726" r:id="rId48"/>
    <p:sldId id="725" r:id="rId49"/>
    <p:sldId id="727" r:id="rId50"/>
    <p:sldId id="728" r:id="rId51"/>
    <p:sldId id="729" r:id="rId52"/>
    <p:sldId id="730" r:id="rId53"/>
    <p:sldId id="731" r:id="rId54"/>
    <p:sldId id="732" r:id="rId55"/>
    <p:sldId id="733" r:id="rId56"/>
    <p:sldId id="734" r:id="rId57"/>
    <p:sldId id="735" r:id="rId58"/>
    <p:sldId id="736" r:id="rId59"/>
    <p:sldId id="737" r:id="rId60"/>
    <p:sldId id="738" r:id="rId61"/>
    <p:sldId id="739" r:id="rId62"/>
    <p:sldId id="740" r:id="rId63"/>
    <p:sldId id="741" r:id="rId64"/>
    <p:sldId id="742" r:id="rId65"/>
    <p:sldId id="743" r:id="rId66"/>
    <p:sldId id="744" r:id="rId67"/>
    <p:sldId id="745" r:id="rId68"/>
    <p:sldId id="746" r:id="rId69"/>
    <p:sldId id="747" r:id="rId70"/>
    <p:sldId id="748" r:id="rId71"/>
    <p:sldId id="749" r:id="rId72"/>
    <p:sldId id="750" r:id="rId73"/>
    <p:sldId id="751" r:id="rId74"/>
    <p:sldId id="752" r:id="rId75"/>
    <p:sldId id="753" r:id="rId76"/>
    <p:sldId id="754" r:id="rId77"/>
    <p:sldId id="755" r:id="rId78"/>
    <p:sldId id="756" r:id="rId79"/>
    <p:sldId id="757" r:id="rId80"/>
    <p:sldId id="758" r:id="rId81"/>
    <p:sldId id="761" r:id="rId82"/>
    <p:sldId id="760" r:id="rId83"/>
    <p:sldId id="759" r:id="rId84"/>
    <p:sldId id="762" r:id="rId85"/>
    <p:sldId id="763" r:id="rId86"/>
    <p:sldId id="764" r:id="rId87"/>
    <p:sldId id="766" r:id="rId88"/>
    <p:sldId id="765" r:id="rId89"/>
    <p:sldId id="767" r:id="rId90"/>
    <p:sldId id="768" r:id="rId91"/>
    <p:sldId id="769" r:id="rId92"/>
    <p:sldId id="770" r:id="rId93"/>
    <p:sldId id="771" r:id="rId94"/>
    <p:sldId id="772" r:id="rId95"/>
    <p:sldId id="773" r:id="rId96"/>
    <p:sldId id="775" r:id="rId97"/>
    <p:sldId id="774" r:id="rId98"/>
    <p:sldId id="776" r:id="rId99"/>
    <p:sldId id="778" r:id="rId100"/>
    <p:sldId id="777" r:id="rId101"/>
    <p:sldId id="779" r:id="rId102"/>
    <p:sldId id="780" r:id="rId103"/>
    <p:sldId id="781" r:id="rId104"/>
    <p:sldId id="782" r:id="rId105"/>
    <p:sldId id="783" r:id="rId106"/>
    <p:sldId id="784" r:id="rId107"/>
    <p:sldId id="785" r:id="rId108"/>
    <p:sldId id="786" r:id="rId109"/>
    <p:sldId id="787" r:id="rId110"/>
    <p:sldId id="788" r:id="rId111"/>
    <p:sldId id="789" r:id="rId112"/>
    <p:sldId id="790" r:id="rId113"/>
    <p:sldId id="791" r:id="rId114"/>
    <p:sldId id="792" r:id="rId115"/>
    <p:sldId id="793" r:id="rId116"/>
    <p:sldId id="794" r:id="rId117"/>
    <p:sldId id="795" r:id="rId118"/>
    <p:sldId id="796" r:id="rId119"/>
    <p:sldId id="797" r:id="rId120"/>
    <p:sldId id="798" r:id="rId121"/>
    <p:sldId id="799" r:id="rId122"/>
    <p:sldId id="800" r:id="rId123"/>
    <p:sldId id="801" r:id="rId124"/>
    <p:sldId id="802" r:id="rId125"/>
    <p:sldId id="803" r:id="rId126"/>
    <p:sldId id="804" r:id="rId127"/>
    <p:sldId id="805" r:id="rId128"/>
    <p:sldId id="806" r:id="rId129"/>
  </p:sldIdLst>
  <p:sldSz cx="9144000" cy="6858000" type="screen4x3"/>
  <p:notesSz cx="9928225" cy="6797675"/>
  <p:custDataLst>
    <p:tags r:id="rId13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548EE000-8027-4442-A31B-F376CC60C902}">
          <p14:sldIdLst>
            <p14:sldId id="256"/>
            <p14:sldId id="464"/>
            <p14:sldId id="465"/>
            <p14:sldId id="467"/>
            <p14:sldId id="680"/>
            <p14:sldId id="688"/>
            <p14:sldId id="689"/>
            <p14:sldId id="690"/>
            <p14:sldId id="691"/>
            <p14:sldId id="692"/>
            <p14:sldId id="693"/>
            <p14:sldId id="694"/>
            <p14:sldId id="695"/>
            <p14:sldId id="687"/>
            <p14:sldId id="696"/>
            <p14:sldId id="697"/>
            <p14:sldId id="698"/>
            <p14:sldId id="699"/>
            <p14:sldId id="700"/>
            <p14:sldId id="701"/>
            <p14:sldId id="702"/>
            <p14:sldId id="704"/>
            <p14:sldId id="703"/>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6"/>
            <p14:sldId id="725"/>
            <p14:sldId id="727"/>
            <p14:sldId id="728"/>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 id="752"/>
            <p14:sldId id="753"/>
            <p14:sldId id="754"/>
            <p14:sldId id="755"/>
            <p14:sldId id="756"/>
            <p14:sldId id="757"/>
            <p14:sldId id="758"/>
            <p14:sldId id="761"/>
            <p14:sldId id="760"/>
            <p14:sldId id="759"/>
            <p14:sldId id="762"/>
            <p14:sldId id="763"/>
            <p14:sldId id="764"/>
            <p14:sldId id="766"/>
            <p14:sldId id="765"/>
            <p14:sldId id="767"/>
            <p14:sldId id="768"/>
            <p14:sldId id="769"/>
            <p14:sldId id="770"/>
            <p14:sldId id="771"/>
            <p14:sldId id="772"/>
            <p14:sldId id="773"/>
            <p14:sldId id="775"/>
            <p14:sldId id="774"/>
            <p14:sldId id="776"/>
            <p14:sldId id="778"/>
            <p14:sldId id="777"/>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deroth" initials="E" lastIdx="3" clrIdx="0">
    <p:extLst>
      <p:ext uri="{19B8F6BF-5375-455C-9EA6-DF929625EA0E}">
        <p15:presenceInfo xmlns:p15="http://schemas.microsoft.com/office/powerpoint/2012/main" userId="Endero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F0E0"/>
    <a:srgbClr val="FCF1E3"/>
    <a:srgbClr val="EBF4F9"/>
    <a:srgbClr val="CEEAB0"/>
    <a:srgbClr val="FFFFB9"/>
    <a:srgbClr val="68BCE1"/>
    <a:srgbClr val="FFEAE4"/>
    <a:srgbClr val="FEF1E1"/>
    <a:srgbClr val="FDEAE3"/>
    <a:srgbClr val="EDF4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75" autoAdjust="0"/>
    <p:restoredTop sz="95141" autoAdjust="0"/>
  </p:normalViewPr>
  <p:slideViewPr>
    <p:cSldViewPr>
      <p:cViewPr varScale="1">
        <p:scale>
          <a:sx n="51" d="100"/>
          <a:sy n="51" d="100"/>
        </p:scale>
        <p:origin x="72" y="756"/>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sorterViewPr>
    <p:cViewPr>
      <p:scale>
        <a:sx n="100" d="100"/>
        <a:sy n="100" d="100"/>
      </p:scale>
      <p:origin x="0" y="-7734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notesMaster" Target="notesMasters/notesMaster1.xml"/><Relationship Id="rId135"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handoutMaster" Target="handoutMasters/handoutMaster1.xml"/><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ags" Target="tags/tag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19/10/2018</a:t>
            </a:fld>
            <a:endParaRPr lang="en-GB"/>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10/19/2018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03396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15382964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100</a:t>
            </a:fld>
            <a:endParaRPr lang="en-GB" dirty="0"/>
          </a:p>
        </p:txBody>
      </p:sp>
    </p:spTree>
    <p:extLst>
      <p:ext uri="{BB962C8B-B14F-4D97-AF65-F5344CB8AC3E}">
        <p14:creationId xmlns:p14="http://schemas.microsoft.com/office/powerpoint/2010/main" val="9049076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101</a:t>
            </a:fld>
            <a:endParaRPr lang="en-GB" dirty="0"/>
          </a:p>
        </p:txBody>
      </p:sp>
    </p:spTree>
    <p:extLst>
      <p:ext uri="{BB962C8B-B14F-4D97-AF65-F5344CB8AC3E}">
        <p14:creationId xmlns:p14="http://schemas.microsoft.com/office/powerpoint/2010/main" val="37902581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102</a:t>
            </a:fld>
            <a:endParaRPr lang="en-GB" dirty="0"/>
          </a:p>
        </p:txBody>
      </p:sp>
    </p:spTree>
    <p:extLst>
      <p:ext uri="{BB962C8B-B14F-4D97-AF65-F5344CB8AC3E}">
        <p14:creationId xmlns:p14="http://schemas.microsoft.com/office/powerpoint/2010/main" val="9760360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103</a:t>
            </a:fld>
            <a:endParaRPr lang="en-GB" dirty="0"/>
          </a:p>
        </p:txBody>
      </p:sp>
    </p:spTree>
    <p:extLst>
      <p:ext uri="{BB962C8B-B14F-4D97-AF65-F5344CB8AC3E}">
        <p14:creationId xmlns:p14="http://schemas.microsoft.com/office/powerpoint/2010/main" val="17791327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104</a:t>
            </a:fld>
            <a:endParaRPr lang="en-GB" dirty="0"/>
          </a:p>
        </p:txBody>
      </p:sp>
    </p:spTree>
    <p:extLst>
      <p:ext uri="{BB962C8B-B14F-4D97-AF65-F5344CB8AC3E}">
        <p14:creationId xmlns:p14="http://schemas.microsoft.com/office/powerpoint/2010/main" val="8761905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105</a:t>
            </a:fld>
            <a:endParaRPr lang="en-GB" dirty="0"/>
          </a:p>
        </p:txBody>
      </p:sp>
    </p:spTree>
    <p:extLst>
      <p:ext uri="{BB962C8B-B14F-4D97-AF65-F5344CB8AC3E}">
        <p14:creationId xmlns:p14="http://schemas.microsoft.com/office/powerpoint/2010/main" val="29445741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106</a:t>
            </a:fld>
            <a:endParaRPr lang="en-GB" dirty="0"/>
          </a:p>
        </p:txBody>
      </p:sp>
    </p:spTree>
    <p:extLst>
      <p:ext uri="{BB962C8B-B14F-4D97-AF65-F5344CB8AC3E}">
        <p14:creationId xmlns:p14="http://schemas.microsoft.com/office/powerpoint/2010/main" val="4137152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107</a:t>
            </a:fld>
            <a:endParaRPr lang="en-GB" dirty="0"/>
          </a:p>
        </p:txBody>
      </p:sp>
    </p:spTree>
    <p:extLst>
      <p:ext uri="{BB962C8B-B14F-4D97-AF65-F5344CB8AC3E}">
        <p14:creationId xmlns:p14="http://schemas.microsoft.com/office/powerpoint/2010/main" val="27836136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108</a:t>
            </a:fld>
            <a:endParaRPr lang="en-GB" dirty="0"/>
          </a:p>
        </p:txBody>
      </p:sp>
    </p:spTree>
    <p:extLst>
      <p:ext uri="{BB962C8B-B14F-4D97-AF65-F5344CB8AC3E}">
        <p14:creationId xmlns:p14="http://schemas.microsoft.com/office/powerpoint/2010/main" val="446898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109</a:t>
            </a:fld>
            <a:endParaRPr lang="en-GB" dirty="0"/>
          </a:p>
        </p:txBody>
      </p:sp>
    </p:spTree>
    <p:extLst>
      <p:ext uri="{BB962C8B-B14F-4D97-AF65-F5344CB8AC3E}">
        <p14:creationId xmlns:p14="http://schemas.microsoft.com/office/powerpoint/2010/main" val="4045478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28953562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110</a:t>
            </a:fld>
            <a:endParaRPr lang="en-GB" dirty="0"/>
          </a:p>
        </p:txBody>
      </p:sp>
    </p:spTree>
    <p:extLst>
      <p:ext uri="{BB962C8B-B14F-4D97-AF65-F5344CB8AC3E}">
        <p14:creationId xmlns:p14="http://schemas.microsoft.com/office/powerpoint/2010/main" val="30584244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111</a:t>
            </a:fld>
            <a:endParaRPr lang="en-GB" dirty="0"/>
          </a:p>
        </p:txBody>
      </p:sp>
    </p:spTree>
    <p:extLst>
      <p:ext uri="{BB962C8B-B14F-4D97-AF65-F5344CB8AC3E}">
        <p14:creationId xmlns:p14="http://schemas.microsoft.com/office/powerpoint/2010/main" val="17709575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112</a:t>
            </a:fld>
            <a:endParaRPr lang="en-GB" dirty="0"/>
          </a:p>
        </p:txBody>
      </p:sp>
    </p:spTree>
    <p:extLst>
      <p:ext uri="{BB962C8B-B14F-4D97-AF65-F5344CB8AC3E}">
        <p14:creationId xmlns:p14="http://schemas.microsoft.com/office/powerpoint/2010/main" val="25112816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113</a:t>
            </a:fld>
            <a:endParaRPr lang="en-GB" dirty="0"/>
          </a:p>
        </p:txBody>
      </p:sp>
    </p:spTree>
    <p:extLst>
      <p:ext uri="{BB962C8B-B14F-4D97-AF65-F5344CB8AC3E}">
        <p14:creationId xmlns:p14="http://schemas.microsoft.com/office/powerpoint/2010/main" val="16390086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114</a:t>
            </a:fld>
            <a:endParaRPr lang="en-GB" dirty="0"/>
          </a:p>
        </p:txBody>
      </p:sp>
    </p:spTree>
    <p:extLst>
      <p:ext uri="{BB962C8B-B14F-4D97-AF65-F5344CB8AC3E}">
        <p14:creationId xmlns:p14="http://schemas.microsoft.com/office/powerpoint/2010/main" val="2000493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115</a:t>
            </a:fld>
            <a:endParaRPr lang="en-GB" dirty="0"/>
          </a:p>
        </p:txBody>
      </p:sp>
    </p:spTree>
    <p:extLst>
      <p:ext uri="{BB962C8B-B14F-4D97-AF65-F5344CB8AC3E}">
        <p14:creationId xmlns:p14="http://schemas.microsoft.com/office/powerpoint/2010/main" val="30654559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116</a:t>
            </a:fld>
            <a:endParaRPr lang="en-GB" dirty="0"/>
          </a:p>
        </p:txBody>
      </p:sp>
    </p:spTree>
    <p:extLst>
      <p:ext uri="{BB962C8B-B14F-4D97-AF65-F5344CB8AC3E}">
        <p14:creationId xmlns:p14="http://schemas.microsoft.com/office/powerpoint/2010/main" val="355121344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117</a:t>
            </a:fld>
            <a:endParaRPr lang="en-GB" dirty="0"/>
          </a:p>
        </p:txBody>
      </p:sp>
    </p:spTree>
    <p:extLst>
      <p:ext uri="{BB962C8B-B14F-4D97-AF65-F5344CB8AC3E}">
        <p14:creationId xmlns:p14="http://schemas.microsoft.com/office/powerpoint/2010/main" val="23629192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118</a:t>
            </a:fld>
            <a:endParaRPr lang="en-GB" dirty="0"/>
          </a:p>
        </p:txBody>
      </p:sp>
    </p:spTree>
    <p:extLst>
      <p:ext uri="{BB962C8B-B14F-4D97-AF65-F5344CB8AC3E}">
        <p14:creationId xmlns:p14="http://schemas.microsoft.com/office/powerpoint/2010/main" val="17593145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119</a:t>
            </a:fld>
            <a:endParaRPr lang="en-GB" dirty="0"/>
          </a:p>
        </p:txBody>
      </p:sp>
    </p:spTree>
    <p:extLst>
      <p:ext uri="{BB962C8B-B14F-4D97-AF65-F5344CB8AC3E}">
        <p14:creationId xmlns:p14="http://schemas.microsoft.com/office/powerpoint/2010/main" val="2757800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93700150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120</a:t>
            </a:fld>
            <a:endParaRPr lang="en-GB" dirty="0"/>
          </a:p>
        </p:txBody>
      </p:sp>
    </p:spTree>
    <p:extLst>
      <p:ext uri="{BB962C8B-B14F-4D97-AF65-F5344CB8AC3E}">
        <p14:creationId xmlns:p14="http://schemas.microsoft.com/office/powerpoint/2010/main" val="25815552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121</a:t>
            </a:fld>
            <a:endParaRPr lang="en-GB" dirty="0"/>
          </a:p>
        </p:txBody>
      </p:sp>
    </p:spTree>
    <p:extLst>
      <p:ext uri="{BB962C8B-B14F-4D97-AF65-F5344CB8AC3E}">
        <p14:creationId xmlns:p14="http://schemas.microsoft.com/office/powerpoint/2010/main" val="69546302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122</a:t>
            </a:fld>
            <a:endParaRPr lang="en-GB" dirty="0"/>
          </a:p>
        </p:txBody>
      </p:sp>
    </p:spTree>
    <p:extLst>
      <p:ext uri="{BB962C8B-B14F-4D97-AF65-F5344CB8AC3E}">
        <p14:creationId xmlns:p14="http://schemas.microsoft.com/office/powerpoint/2010/main" val="380234932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123</a:t>
            </a:fld>
            <a:endParaRPr lang="en-GB" dirty="0"/>
          </a:p>
        </p:txBody>
      </p:sp>
    </p:spTree>
    <p:extLst>
      <p:ext uri="{BB962C8B-B14F-4D97-AF65-F5344CB8AC3E}">
        <p14:creationId xmlns:p14="http://schemas.microsoft.com/office/powerpoint/2010/main" val="28211595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124</a:t>
            </a:fld>
            <a:endParaRPr lang="en-GB" dirty="0"/>
          </a:p>
        </p:txBody>
      </p:sp>
    </p:spTree>
    <p:extLst>
      <p:ext uri="{BB962C8B-B14F-4D97-AF65-F5344CB8AC3E}">
        <p14:creationId xmlns:p14="http://schemas.microsoft.com/office/powerpoint/2010/main" val="14542501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125</a:t>
            </a:fld>
            <a:endParaRPr lang="en-GB" dirty="0"/>
          </a:p>
        </p:txBody>
      </p:sp>
    </p:spTree>
    <p:extLst>
      <p:ext uri="{BB962C8B-B14F-4D97-AF65-F5344CB8AC3E}">
        <p14:creationId xmlns:p14="http://schemas.microsoft.com/office/powerpoint/2010/main" val="3246876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336865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extLst>
      <p:ext uri="{BB962C8B-B14F-4D97-AF65-F5344CB8AC3E}">
        <p14:creationId xmlns:p14="http://schemas.microsoft.com/office/powerpoint/2010/main" val="3414900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extLst>
      <p:ext uri="{BB962C8B-B14F-4D97-AF65-F5344CB8AC3E}">
        <p14:creationId xmlns:p14="http://schemas.microsoft.com/office/powerpoint/2010/main" val="364038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extLst>
      <p:ext uri="{BB962C8B-B14F-4D97-AF65-F5344CB8AC3E}">
        <p14:creationId xmlns:p14="http://schemas.microsoft.com/office/powerpoint/2010/main" val="2226183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extLst>
      <p:ext uri="{BB962C8B-B14F-4D97-AF65-F5344CB8AC3E}">
        <p14:creationId xmlns:p14="http://schemas.microsoft.com/office/powerpoint/2010/main" val="2631693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extLst>
      <p:ext uri="{BB962C8B-B14F-4D97-AF65-F5344CB8AC3E}">
        <p14:creationId xmlns:p14="http://schemas.microsoft.com/office/powerpoint/2010/main" val="3972806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extLst>
      <p:ext uri="{BB962C8B-B14F-4D97-AF65-F5344CB8AC3E}">
        <p14:creationId xmlns:p14="http://schemas.microsoft.com/office/powerpoint/2010/main" val="91230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538080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extLst>
      <p:ext uri="{BB962C8B-B14F-4D97-AF65-F5344CB8AC3E}">
        <p14:creationId xmlns:p14="http://schemas.microsoft.com/office/powerpoint/2010/main" val="2088004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extLst>
      <p:ext uri="{BB962C8B-B14F-4D97-AF65-F5344CB8AC3E}">
        <p14:creationId xmlns:p14="http://schemas.microsoft.com/office/powerpoint/2010/main" val="1975421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503636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extLst>
      <p:ext uri="{BB962C8B-B14F-4D97-AF65-F5344CB8AC3E}">
        <p14:creationId xmlns:p14="http://schemas.microsoft.com/office/powerpoint/2010/main" val="2359904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extLst>
      <p:ext uri="{BB962C8B-B14F-4D97-AF65-F5344CB8AC3E}">
        <p14:creationId xmlns:p14="http://schemas.microsoft.com/office/powerpoint/2010/main" val="1045576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extLst>
      <p:ext uri="{BB962C8B-B14F-4D97-AF65-F5344CB8AC3E}">
        <p14:creationId xmlns:p14="http://schemas.microsoft.com/office/powerpoint/2010/main" val="1940299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extLst>
      <p:ext uri="{BB962C8B-B14F-4D97-AF65-F5344CB8AC3E}">
        <p14:creationId xmlns:p14="http://schemas.microsoft.com/office/powerpoint/2010/main" val="1456655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extLst>
      <p:ext uri="{BB962C8B-B14F-4D97-AF65-F5344CB8AC3E}">
        <p14:creationId xmlns:p14="http://schemas.microsoft.com/office/powerpoint/2010/main" val="2928530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extLst>
      <p:ext uri="{BB962C8B-B14F-4D97-AF65-F5344CB8AC3E}">
        <p14:creationId xmlns:p14="http://schemas.microsoft.com/office/powerpoint/2010/main" val="2980280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extLst>
      <p:ext uri="{BB962C8B-B14F-4D97-AF65-F5344CB8AC3E}">
        <p14:creationId xmlns:p14="http://schemas.microsoft.com/office/powerpoint/2010/main" val="54023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3267831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extLst>
      <p:ext uri="{BB962C8B-B14F-4D97-AF65-F5344CB8AC3E}">
        <p14:creationId xmlns:p14="http://schemas.microsoft.com/office/powerpoint/2010/main" val="365361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extLst>
      <p:ext uri="{BB962C8B-B14F-4D97-AF65-F5344CB8AC3E}">
        <p14:creationId xmlns:p14="http://schemas.microsoft.com/office/powerpoint/2010/main" val="443458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extLst>
      <p:ext uri="{BB962C8B-B14F-4D97-AF65-F5344CB8AC3E}">
        <p14:creationId xmlns:p14="http://schemas.microsoft.com/office/powerpoint/2010/main" val="2532656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extLst>
      <p:ext uri="{BB962C8B-B14F-4D97-AF65-F5344CB8AC3E}">
        <p14:creationId xmlns:p14="http://schemas.microsoft.com/office/powerpoint/2010/main" val="2210920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extLst>
      <p:ext uri="{BB962C8B-B14F-4D97-AF65-F5344CB8AC3E}">
        <p14:creationId xmlns:p14="http://schemas.microsoft.com/office/powerpoint/2010/main" val="4018484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864535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1417446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1894028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extLst>
      <p:ext uri="{BB962C8B-B14F-4D97-AF65-F5344CB8AC3E}">
        <p14:creationId xmlns:p14="http://schemas.microsoft.com/office/powerpoint/2010/main" val="34374441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extLst>
      <p:ext uri="{BB962C8B-B14F-4D97-AF65-F5344CB8AC3E}">
        <p14:creationId xmlns:p14="http://schemas.microsoft.com/office/powerpoint/2010/main" val="2067767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389435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extLst>
      <p:ext uri="{BB962C8B-B14F-4D97-AF65-F5344CB8AC3E}">
        <p14:creationId xmlns:p14="http://schemas.microsoft.com/office/powerpoint/2010/main" val="2284005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extLst>
      <p:ext uri="{BB962C8B-B14F-4D97-AF65-F5344CB8AC3E}">
        <p14:creationId xmlns:p14="http://schemas.microsoft.com/office/powerpoint/2010/main" val="3447214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extLst>
      <p:ext uri="{BB962C8B-B14F-4D97-AF65-F5344CB8AC3E}">
        <p14:creationId xmlns:p14="http://schemas.microsoft.com/office/powerpoint/2010/main" val="3454105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extLst>
      <p:ext uri="{BB962C8B-B14F-4D97-AF65-F5344CB8AC3E}">
        <p14:creationId xmlns:p14="http://schemas.microsoft.com/office/powerpoint/2010/main" val="3233267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extLst>
      <p:ext uri="{BB962C8B-B14F-4D97-AF65-F5344CB8AC3E}">
        <p14:creationId xmlns:p14="http://schemas.microsoft.com/office/powerpoint/2010/main" val="1784310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3492720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extLst>
      <p:ext uri="{BB962C8B-B14F-4D97-AF65-F5344CB8AC3E}">
        <p14:creationId xmlns:p14="http://schemas.microsoft.com/office/powerpoint/2010/main" val="3732501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extLst>
      <p:ext uri="{BB962C8B-B14F-4D97-AF65-F5344CB8AC3E}">
        <p14:creationId xmlns:p14="http://schemas.microsoft.com/office/powerpoint/2010/main" val="35891593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510269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151808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39791515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22405807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extLst>
      <p:ext uri="{BB962C8B-B14F-4D97-AF65-F5344CB8AC3E}">
        <p14:creationId xmlns:p14="http://schemas.microsoft.com/office/powerpoint/2010/main" val="2405310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extLst>
      <p:ext uri="{BB962C8B-B14F-4D97-AF65-F5344CB8AC3E}">
        <p14:creationId xmlns:p14="http://schemas.microsoft.com/office/powerpoint/2010/main" val="39323214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3449800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24322581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1545166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28969941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57</a:t>
            </a:fld>
            <a:endParaRPr lang="en-GB" dirty="0"/>
          </a:p>
        </p:txBody>
      </p:sp>
    </p:spTree>
    <p:extLst>
      <p:ext uri="{BB962C8B-B14F-4D97-AF65-F5344CB8AC3E}">
        <p14:creationId xmlns:p14="http://schemas.microsoft.com/office/powerpoint/2010/main" val="25453857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58</a:t>
            </a:fld>
            <a:endParaRPr lang="en-GB" dirty="0"/>
          </a:p>
        </p:txBody>
      </p:sp>
    </p:spTree>
    <p:extLst>
      <p:ext uri="{BB962C8B-B14F-4D97-AF65-F5344CB8AC3E}">
        <p14:creationId xmlns:p14="http://schemas.microsoft.com/office/powerpoint/2010/main" val="15802360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59</a:t>
            </a:fld>
            <a:endParaRPr lang="en-GB" dirty="0"/>
          </a:p>
        </p:txBody>
      </p:sp>
    </p:spTree>
    <p:extLst>
      <p:ext uri="{BB962C8B-B14F-4D97-AF65-F5344CB8AC3E}">
        <p14:creationId xmlns:p14="http://schemas.microsoft.com/office/powerpoint/2010/main" val="512847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4907913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60</a:t>
            </a:fld>
            <a:endParaRPr lang="en-GB" dirty="0"/>
          </a:p>
        </p:txBody>
      </p:sp>
    </p:spTree>
    <p:extLst>
      <p:ext uri="{BB962C8B-B14F-4D97-AF65-F5344CB8AC3E}">
        <p14:creationId xmlns:p14="http://schemas.microsoft.com/office/powerpoint/2010/main" val="15302008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61</a:t>
            </a:fld>
            <a:endParaRPr lang="en-GB" dirty="0"/>
          </a:p>
        </p:txBody>
      </p:sp>
    </p:spTree>
    <p:extLst>
      <p:ext uri="{BB962C8B-B14F-4D97-AF65-F5344CB8AC3E}">
        <p14:creationId xmlns:p14="http://schemas.microsoft.com/office/powerpoint/2010/main" val="39389498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62</a:t>
            </a:fld>
            <a:endParaRPr lang="en-GB" dirty="0"/>
          </a:p>
        </p:txBody>
      </p:sp>
    </p:spTree>
    <p:extLst>
      <p:ext uri="{BB962C8B-B14F-4D97-AF65-F5344CB8AC3E}">
        <p14:creationId xmlns:p14="http://schemas.microsoft.com/office/powerpoint/2010/main" val="26541143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63</a:t>
            </a:fld>
            <a:endParaRPr lang="en-GB" dirty="0"/>
          </a:p>
        </p:txBody>
      </p:sp>
    </p:spTree>
    <p:extLst>
      <p:ext uri="{BB962C8B-B14F-4D97-AF65-F5344CB8AC3E}">
        <p14:creationId xmlns:p14="http://schemas.microsoft.com/office/powerpoint/2010/main" val="15290334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64</a:t>
            </a:fld>
            <a:endParaRPr lang="en-GB" dirty="0"/>
          </a:p>
        </p:txBody>
      </p:sp>
    </p:spTree>
    <p:extLst>
      <p:ext uri="{BB962C8B-B14F-4D97-AF65-F5344CB8AC3E}">
        <p14:creationId xmlns:p14="http://schemas.microsoft.com/office/powerpoint/2010/main" val="25858031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65</a:t>
            </a:fld>
            <a:endParaRPr lang="en-GB" dirty="0"/>
          </a:p>
        </p:txBody>
      </p:sp>
    </p:spTree>
    <p:extLst>
      <p:ext uri="{BB962C8B-B14F-4D97-AF65-F5344CB8AC3E}">
        <p14:creationId xmlns:p14="http://schemas.microsoft.com/office/powerpoint/2010/main" val="24057419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66</a:t>
            </a:fld>
            <a:endParaRPr lang="en-GB" dirty="0"/>
          </a:p>
        </p:txBody>
      </p:sp>
    </p:spTree>
    <p:extLst>
      <p:ext uri="{BB962C8B-B14F-4D97-AF65-F5344CB8AC3E}">
        <p14:creationId xmlns:p14="http://schemas.microsoft.com/office/powerpoint/2010/main" val="29934956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67</a:t>
            </a:fld>
            <a:endParaRPr lang="en-GB" dirty="0"/>
          </a:p>
        </p:txBody>
      </p:sp>
    </p:spTree>
    <p:extLst>
      <p:ext uri="{BB962C8B-B14F-4D97-AF65-F5344CB8AC3E}">
        <p14:creationId xmlns:p14="http://schemas.microsoft.com/office/powerpoint/2010/main" val="16643257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68</a:t>
            </a:fld>
            <a:endParaRPr lang="en-GB" dirty="0"/>
          </a:p>
        </p:txBody>
      </p:sp>
    </p:spTree>
    <p:extLst>
      <p:ext uri="{BB962C8B-B14F-4D97-AF65-F5344CB8AC3E}">
        <p14:creationId xmlns:p14="http://schemas.microsoft.com/office/powerpoint/2010/main" val="31574294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69</a:t>
            </a:fld>
            <a:endParaRPr lang="en-GB" dirty="0"/>
          </a:p>
        </p:txBody>
      </p:sp>
    </p:spTree>
    <p:extLst>
      <p:ext uri="{BB962C8B-B14F-4D97-AF65-F5344CB8AC3E}">
        <p14:creationId xmlns:p14="http://schemas.microsoft.com/office/powerpoint/2010/main" val="272357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34193844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70</a:t>
            </a:fld>
            <a:endParaRPr lang="en-GB" dirty="0"/>
          </a:p>
        </p:txBody>
      </p:sp>
    </p:spTree>
    <p:extLst>
      <p:ext uri="{BB962C8B-B14F-4D97-AF65-F5344CB8AC3E}">
        <p14:creationId xmlns:p14="http://schemas.microsoft.com/office/powerpoint/2010/main" val="41033971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71</a:t>
            </a:fld>
            <a:endParaRPr lang="en-GB" dirty="0"/>
          </a:p>
        </p:txBody>
      </p:sp>
    </p:spTree>
    <p:extLst>
      <p:ext uri="{BB962C8B-B14F-4D97-AF65-F5344CB8AC3E}">
        <p14:creationId xmlns:p14="http://schemas.microsoft.com/office/powerpoint/2010/main" val="32547394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72</a:t>
            </a:fld>
            <a:endParaRPr lang="en-GB" dirty="0"/>
          </a:p>
        </p:txBody>
      </p:sp>
    </p:spTree>
    <p:extLst>
      <p:ext uri="{BB962C8B-B14F-4D97-AF65-F5344CB8AC3E}">
        <p14:creationId xmlns:p14="http://schemas.microsoft.com/office/powerpoint/2010/main" val="12814297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73</a:t>
            </a:fld>
            <a:endParaRPr lang="en-GB" dirty="0"/>
          </a:p>
        </p:txBody>
      </p:sp>
    </p:spTree>
    <p:extLst>
      <p:ext uri="{BB962C8B-B14F-4D97-AF65-F5344CB8AC3E}">
        <p14:creationId xmlns:p14="http://schemas.microsoft.com/office/powerpoint/2010/main" val="21238038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74</a:t>
            </a:fld>
            <a:endParaRPr lang="en-GB" dirty="0"/>
          </a:p>
        </p:txBody>
      </p:sp>
    </p:spTree>
    <p:extLst>
      <p:ext uri="{BB962C8B-B14F-4D97-AF65-F5344CB8AC3E}">
        <p14:creationId xmlns:p14="http://schemas.microsoft.com/office/powerpoint/2010/main" val="28682172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75</a:t>
            </a:fld>
            <a:endParaRPr lang="en-GB" dirty="0"/>
          </a:p>
        </p:txBody>
      </p:sp>
    </p:spTree>
    <p:extLst>
      <p:ext uri="{BB962C8B-B14F-4D97-AF65-F5344CB8AC3E}">
        <p14:creationId xmlns:p14="http://schemas.microsoft.com/office/powerpoint/2010/main" val="27577808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76</a:t>
            </a:fld>
            <a:endParaRPr lang="en-GB" dirty="0"/>
          </a:p>
        </p:txBody>
      </p:sp>
    </p:spTree>
    <p:extLst>
      <p:ext uri="{BB962C8B-B14F-4D97-AF65-F5344CB8AC3E}">
        <p14:creationId xmlns:p14="http://schemas.microsoft.com/office/powerpoint/2010/main" val="25129296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77</a:t>
            </a:fld>
            <a:endParaRPr lang="en-GB" dirty="0"/>
          </a:p>
        </p:txBody>
      </p:sp>
    </p:spTree>
    <p:extLst>
      <p:ext uri="{BB962C8B-B14F-4D97-AF65-F5344CB8AC3E}">
        <p14:creationId xmlns:p14="http://schemas.microsoft.com/office/powerpoint/2010/main" val="26454866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78</a:t>
            </a:fld>
            <a:endParaRPr lang="en-GB" dirty="0"/>
          </a:p>
        </p:txBody>
      </p:sp>
    </p:spTree>
    <p:extLst>
      <p:ext uri="{BB962C8B-B14F-4D97-AF65-F5344CB8AC3E}">
        <p14:creationId xmlns:p14="http://schemas.microsoft.com/office/powerpoint/2010/main" val="30452949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79</a:t>
            </a:fld>
            <a:endParaRPr lang="en-GB" dirty="0"/>
          </a:p>
        </p:txBody>
      </p:sp>
    </p:spTree>
    <p:extLst>
      <p:ext uri="{BB962C8B-B14F-4D97-AF65-F5344CB8AC3E}">
        <p14:creationId xmlns:p14="http://schemas.microsoft.com/office/powerpoint/2010/main" val="1147700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16214047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80</a:t>
            </a:fld>
            <a:endParaRPr lang="en-GB" dirty="0"/>
          </a:p>
        </p:txBody>
      </p:sp>
    </p:spTree>
    <p:extLst>
      <p:ext uri="{BB962C8B-B14F-4D97-AF65-F5344CB8AC3E}">
        <p14:creationId xmlns:p14="http://schemas.microsoft.com/office/powerpoint/2010/main" val="21561053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81</a:t>
            </a:fld>
            <a:endParaRPr lang="en-GB" dirty="0"/>
          </a:p>
        </p:txBody>
      </p:sp>
    </p:spTree>
    <p:extLst>
      <p:ext uri="{BB962C8B-B14F-4D97-AF65-F5344CB8AC3E}">
        <p14:creationId xmlns:p14="http://schemas.microsoft.com/office/powerpoint/2010/main" val="16680731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82</a:t>
            </a:fld>
            <a:endParaRPr lang="en-GB" dirty="0"/>
          </a:p>
        </p:txBody>
      </p:sp>
    </p:spTree>
    <p:extLst>
      <p:ext uri="{BB962C8B-B14F-4D97-AF65-F5344CB8AC3E}">
        <p14:creationId xmlns:p14="http://schemas.microsoft.com/office/powerpoint/2010/main" val="17226729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83</a:t>
            </a:fld>
            <a:endParaRPr lang="en-GB" dirty="0"/>
          </a:p>
        </p:txBody>
      </p:sp>
    </p:spTree>
    <p:extLst>
      <p:ext uri="{BB962C8B-B14F-4D97-AF65-F5344CB8AC3E}">
        <p14:creationId xmlns:p14="http://schemas.microsoft.com/office/powerpoint/2010/main" val="15790904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84</a:t>
            </a:fld>
            <a:endParaRPr lang="en-GB" dirty="0"/>
          </a:p>
        </p:txBody>
      </p:sp>
    </p:spTree>
    <p:extLst>
      <p:ext uri="{BB962C8B-B14F-4D97-AF65-F5344CB8AC3E}">
        <p14:creationId xmlns:p14="http://schemas.microsoft.com/office/powerpoint/2010/main" val="30950964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85</a:t>
            </a:fld>
            <a:endParaRPr lang="en-GB" dirty="0"/>
          </a:p>
        </p:txBody>
      </p:sp>
    </p:spTree>
    <p:extLst>
      <p:ext uri="{BB962C8B-B14F-4D97-AF65-F5344CB8AC3E}">
        <p14:creationId xmlns:p14="http://schemas.microsoft.com/office/powerpoint/2010/main" val="94965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86</a:t>
            </a:fld>
            <a:endParaRPr lang="en-GB" dirty="0"/>
          </a:p>
        </p:txBody>
      </p:sp>
    </p:spTree>
    <p:extLst>
      <p:ext uri="{BB962C8B-B14F-4D97-AF65-F5344CB8AC3E}">
        <p14:creationId xmlns:p14="http://schemas.microsoft.com/office/powerpoint/2010/main" val="33389260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87</a:t>
            </a:fld>
            <a:endParaRPr lang="en-GB" dirty="0"/>
          </a:p>
        </p:txBody>
      </p:sp>
    </p:spTree>
    <p:extLst>
      <p:ext uri="{BB962C8B-B14F-4D97-AF65-F5344CB8AC3E}">
        <p14:creationId xmlns:p14="http://schemas.microsoft.com/office/powerpoint/2010/main" val="10135436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88</a:t>
            </a:fld>
            <a:endParaRPr lang="en-GB" dirty="0"/>
          </a:p>
        </p:txBody>
      </p:sp>
    </p:spTree>
    <p:extLst>
      <p:ext uri="{BB962C8B-B14F-4D97-AF65-F5344CB8AC3E}">
        <p14:creationId xmlns:p14="http://schemas.microsoft.com/office/powerpoint/2010/main" val="1960355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89</a:t>
            </a:fld>
            <a:endParaRPr lang="en-GB" dirty="0"/>
          </a:p>
        </p:txBody>
      </p:sp>
    </p:spTree>
    <p:extLst>
      <p:ext uri="{BB962C8B-B14F-4D97-AF65-F5344CB8AC3E}">
        <p14:creationId xmlns:p14="http://schemas.microsoft.com/office/powerpoint/2010/main" val="3988502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2553387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90</a:t>
            </a:fld>
            <a:endParaRPr lang="en-GB" dirty="0"/>
          </a:p>
        </p:txBody>
      </p:sp>
    </p:spTree>
    <p:extLst>
      <p:ext uri="{BB962C8B-B14F-4D97-AF65-F5344CB8AC3E}">
        <p14:creationId xmlns:p14="http://schemas.microsoft.com/office/powerpoint/2010/main" val="39867375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91</a:t>
            </a:fld>
            <a:endParaRPr lang="en-GB" dirty="0"/>
          </a:p>
        </p:txBody>
      </p:sp>
    </p:spTree>
    <p:extLst>
      <p:ext uri="{BB962C8B-B14F-4D97-AF65-F5344CB8AC3E}">
        <p14:creationId xmlns:p14="http://schemas.microsoft.com/office/powerpoint/2010/main" val="17396303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92</a:t>
            </a:fld>
            <a:endParaRPr lang="en-GB" dirty="0"/>
          </a:p>
        </p:txBody>
      </p:sp>
    </p:spTree>
    <p:extLst>
      <p:ext uri="{BB962C8B-B14F-4D97-AF65-F5344CB8AC3E}">
        <p14:creationId xmlns:p14="http://schemas.microsoft.com/office/powerpoint/2010/main" val="39145145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93</a:t>
            </a:fld>
            <a:endParaRPr lang="en-GB" dirty="0"/>
          </a:p>
        </p:txBody>
      </p:sp>
    </p:spTree>
    <p:extLst>
      <p:ext uri="{BB962C8B-B14F-4D97-AF65-F5344CB8AC3E}">
        <p14:creationId xmlns:p14="http://schemas.microsoft.com/office/powerpoint/2010/main" val="21170727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94</a:t>
            </a:fld>
            <a:endParaRPr lang="en-GB" dirty="0"/>
          </a:p>
        </p:txBody>
      </p:sp>
    </p:spTree>
    <p:extLst>
      <p:ext uri="{BB962C8B-B14F-4D97-AF65-F5344CB8AC3E}">
        <p14:creationId xmlns:p14="http://schemas.microsoft.com/office/powerpoint/2010/main" val="27012606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95</a:t>
            </a:fld>
            <a:endParaRPr lang="en-GB" dirty="0"/>
          </a:p>
        </p:txBody>
      </p:sp>
    </p:spTree>
    <p:extLst>
      <p:ext uri="{BB962C8B-B14F-4D97-AF65-F5344CB8AC3E}">
        <p14:creationId xmlns:p14="http://schemas.microsoft.com/office/powerpoint/2010/main" val="23740285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96</a:t>
            </a:fld>
            <a:endParaRPr lang="en-GB" dirty="0"/>
          </a:p>
        </p:txBody>
      </p:sp>
    </p:spTree>
    <p:extLst>
      <p:ext uri="{BB962C8B-B14F-4D97-AF65-F5344CB8AC3E}">
        <p14:creationId xmlns:p14="http://schemas.microsoft.com/office/powerpoint/2010/main" val="25053730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97</a:t>
            </a:fld>
            <a:endParaRPr lang="en-GB" dirty="0"/>
          </a:p>
        </p:txBody>
      </p:sp>
    </p:spTree>
    <p:extLst>
      <p:ext uri="{BB962C8B-B14F-4D97-AF65-F5344CB8AC3E}">
        <p14:creationId xmlns:p14="http://schemas.microsoft.com/office/powerpoint/2010/main" val="34526065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98</a:t>
            </a:fld>
            <a:endParaRPr lang="en-GB" dirty="0"/>
          </a:p>
        </p:txBody>
      </p:sp>
    </p:spTree>
    <p:extLst>
      <p:ext uri="{BB962C8B-B14F-4D97-AF65-F5344CB8AC3E}">
        <p14:creationId xmlns:p14="http://schemas.microsoft.com/office/powerpoint/2010/main" val="4955037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99</a:t>
            </a:fld>
            <a:endParaRPr lang="en-GB" dirty="0"/>
          </a:p>
        </p:txBody>
      </p:sp>
    </p:spTree>
    <p:extLst>
      <p:ext uri="{BB962C8B-B14F-4D97-AF65-F5344CB8AC3E}">
        <p14:creationId xmlns:p14="http://schemas.microsoft.com/office/powerpoint/2010/main" val="42604342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14.xml"/><Relationship Id="rId7" Type="http://schemas.openxmlformats.org/officeDocument/2006/relationships/slide" Target="../slides/slide65.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50.xml"/><Relationship Id="rId5" Type="http://schemas.openxmlformats.org/officeDocument/2006/relationships/slide" Target="../slides/slide35.xml"/><Relationship Id="rId4" Type="http://schemas.openxmlformats.org/officeDocument/2006/relationships/slide" Target="../slides/slide22.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14.xml"/><Relationship Id="rId7" Type="http://schemas.openxmlformats.org/officeDocument/2006/relationships/slide" Target="../slides/slide65.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50.xml"/><Relationship Id="rId5" Type="http://schemas.openxmlformats.org/officeDocument/2006/relationships/slide" Target="../slides/slide35.xml"/><Relationship Id="rId4" Type="http://schemas.openxmlformats.org/officeDocument/2006/relationships/slide" Target="../slides/slide22.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14.xml"/><Relationship Id="rId7" Type="http://schemas.openxmlformats.org/officeDocument/2006/relationships/slide" Target="../slides/slide65.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50.xml"/><Relationship Id="rId5" Type="http://schemas.openxmlformats.org/officeDocument/2006/relationships/slide" Target="../slides/slide35.xml"/><Relationship Id="rId4" Type="http://schemas.openxmlformats.org/officeDocument/2006/relationships/slide" Target="../slides/slide22.xm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14.xml"/><Relationship Id="rId7" Type="http://schemas.openxmlformats.org/officeDocument/2006/relationships/slide" Target="../slides/slide65.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50.xml"/><Relationship Id="rId5" Type="http://schemas.openxmlformats.org/officeDocument/2006/relationships/slide" Target="../slides/slide35.xml"/><Relationship Id="rId4" Type="http://schemas.openxmlformats.org/officeDocument/2006/relationships/slide" Target="../slides/slide2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0" y="44624"/>
            <a:ext cx="7382054"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21" name="Round Same Side Corner Rectangle 20">
            <a:hlinkClick r:id="rId3" action="ppaction://hlinksldjump"/>
          </p:cNvPr>
          <p:cNvSpPr/>
          <p:nvPr userDrawn="1"/>
        </p:nvSpPr>
        <p:spPr>
          <a:xfrm>
            <a:off x="107504" y="692696"/>
            <a:ext cx="1440160"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15.1 – Simultaneous Equations</a:t>
            </a:r>
            <a:endParaRPr lang="en-GB" sz="1100" b="1" dirty="0">
              <a:latin typeface="Arial" panose="020B0604020202020204" pitchFamily="34" charset="0"/>
              <a:cs typeface="Arial" panose="020B0604020202020204" pitchFamily="34" charset="0"/>
            </a:endParaRPr>
          </a:p>
        </p:txBody>
      </p:sp>
      <p:sp>
        <p:nvSpPr>
          <p:cNvPr id="22" name="Round Same Side Corner Rectangle 21">
            <a:hlinkClick r:id="rId4" action="ppaction://hlinksldjump"/>
          </p:cNvPr>
          <p:cNvSpPr/>
          <p:nvPr userDrawn="1"/>
        </p:nvSpPr>
        <p:spPr>
          <a:xfrm>
            <a:off x="1593051" y="692696"/>
            <a:ext cx="114705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ts val="1000"/>
              </a:lnSpc>
              <a:spcBef>
                <a:spcPct val="0"/>
              </a:spcBef>
              <a:spcAft>
                <a:spcPct val="0"/>
              </a:spcAft>
              <a:buClrTx/>
              <a:buSzTx/>
              <a:buFontTx/>
              <a:buNone/>
              <a:tabLst/>
              <a:defRPr/>
            </a:pPr>
            <a:r>
              <a:rPr lang="en-GB" sz="1100" b="1" dirty="0" smtClean="0">
                <a:latin typeface="Arial" panose="020B0604020202020204" pitchFamily="34" charset="0"/>
                <a:cs typeface="Arial" panose="020B0604020202020204" pitchFamily="34" charset="0"/>
              </a:rPr>
              <a:t>15.2 –</a:t>
            </a:r>
            <a:r>
              <a:rPr lang="en-GB" sz="1100" b="1" baseline="0" dirty="0" smtClean="0">
                <a:latin typeface="Arial" panose="020B0604020202020204" pitchFamily="34" charset="0"/>
                <a:cs typeface="Arial" panose="020B0604020202020204" pitchFamily="34" charset="0"/>
              </a:rPr>
              <a:t> Graphical Inequalities</a:t>
            </a:r>
            <a:endParaRPr lang="en-GB" sz="1100" b="1" dirty="0">
              <a:latin typeface="Arial" panose="020B0604020202020204" pitchFamily="34" charset="0"/>
              <a:cs typeface="Arial" panose="020B0604020202020204" pitchFamily="34" charset="0"/>
            </a:endParaRPr>
          </a:p>
        </p:txBody>
      </p:sp>
      <p:sp>
        <p:nvSpPr>
          <p:cNvPr id="23" name="Round Same Side Corner Rectangle 22">
            <a:hlinkClick r:id="rId5" action="ppaction://hlinksldjump"/>
          </p:cNvPr>
          <p:cNvSpPr/>
          <p:nvPr userDrawn="1"/>
        </p:nvSpPr>
        <p:spPr>
          <a:xfrm>
            <a:off x="2785497" y="692696"/>
            <a:ext cx="143243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15.3 – Graphs and Quadratic Functions</a:t>
            </a:r>
            <a:endParaRPr lang="en-GB" sz="1100" b="1" dirty="0">
              <a:latin typeface="Arial" panose="020B0604020202020204" pitchFamily="34" charset="0"/>
              <a:cs typeface="Arial" panose="020B0604020202020204" pitchFamily="34" charset="0"/>
            </a:endParaRPr>
          </a:p>
        </p:txBody>
      </p:sp>
      <p:sp>
        <p:nvSpPr>
          <p:cNvPr id="24" name="Round Same Side Corner Rectangle 23">
            <a:hlinkClick r:id="rId6" action="ppaction://hlinksldjump"/>
          </p:cNvPr>
          <p:cNvSpPr/>
          <p:nvPr userDrawn="1"/>
        </p:nvSpPr>
        <p:spPr>
          <a:xfrm>
            <a:off x="4263317" y="692696"/>
            <a:ext cx="134266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15.4 – Quadratic Equation Graphs</a:t>
            </a:r>
            <a:endParaRPr lang="en-GB" sz="1100" b="1" dirty="0">
              <a:latin typeface="Arial" panose="020B0604020202020204" pitchFamily="34" charset="0"/>
              <a:cs typeface="Arial" panose="020B0604020202020204" pitchFamily="34" charset="0"/>
            </a:endParaRPr>
          </a:p>
        </p:txBody>
      </p:sp>
      <p:sp>
        <p:nvSpPr>
          <p:cNvPr id="10" name="Round Same Side Corner Rectangle 9">
            <a:hlinkClick r:id="rId7" action="ppaction://hlinksldjump"/>
          </p:cNvPr>
          <p:cNvSpPr/>
          <p:nvPr userDrawn="1"/>
        </p:nvSpPr>
        <p:spPr>
          <a:xfrm>
            <a:off x="5651369" y="692696"/>
            <a:ext cx="118463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15.5 – Cubic</a:t>
            </a:r>
            <a:r>
              <a:rPr lang="en-GB" sz="1100" b="1" baseline="0" dirty="0" smtClean="0">
                <a:latin typeface="Arial" panose="020B0604020202020204" pitchFamily="34" charset="0"/>
                <a:cs typeface="Arial" panose="020B0604020202020204" pitchFamily="34" charset="0"/>
              </a:rPr>
              <a:t> Function Graphs</a:t>
            </a:r>
            <a:endParaRPr lang="en-GB" sz="1100" b="1" dirty="0">
              <a:latin typeface="Arial" panose="020B0604020202020204" pitchFamily="34" charset="0"/>
              <a:cs typeface="Arial" panose="020B0604020202020204" pitchFamily="34" charset="0"/>
            </a:endParaRPr>
          </a:p>
        </p:txBody>
      </p:sp>
      <p:sp>
        <p:nvSpPr>
          <p:cNvPr id="15" name="Content Placeholder 1"/>
          <p:cNvSpPr txBox="1">
            <a:spLocks/>
          </p:cNvSpPr>
          <p:nvPr/>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580112" y="1225296"/>
            <a:ext cx="3200036" cy="53285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1">
            <a:hlinkClick r:id="rId3" action="ppaction://hlinksldjump"/>
          </p:cNvPr>
          <p:cNvSpPr/>
          <p:nvPr userDrawn="1"/>
        </p:nvSpPr>
        <p:spPr>
          <a:xfrm>
            <a:off x="107504" y="692696"/>
            <a:ext cx="1440160"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15.1 – Simultaneous Equations</a:t>
            </a:r>
            <a:endParaRPr lang="en-GB" sz="1100" b="1" dirty="0">
              <a:latin typeface="Arial" panose="020B0604020202020204" pitchFamily="34" charset="0"/>
              <a:cs typeface="Arial" panose="020B0604020202020204" pitchFamily="34" charset="0"/>
            </a:endParaRPr>
          </a:p>
        </p:txBody>
      </p:sp>
      <p:sp>
        <p:nvSpPr>
          <p:cNvPr id="13" name="Round Same Side Corner Rectangle 12">
            <a:hlinkClick r:id="rId4" action="ppaction://hlinksldjump"/>
          </p:cNvPr>
          <p:cNvSpPr/>
          <p:nvPr userDrawn="1"/>
        </p:nvSpPr>
        <p:spPr>
          <a:xfrm>
            <a:off x="1593051" y="692696"/>
            <a:ext cx="114705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ts val="1000"/>
              </a:lnSpc>
              <a:spcBef>
                <a:spcPct val="0"/>
              </a:spcBef>
              <a:spcAft>
                <a:spcPct val="0"/>
              </a:spcAft>
              <a:buClrTx/>
              <a:buSzTx/>
              <a:buFontTx/>
              <a:buNone/>
              <a:tabLst/>
              <a:defRPr/>
            </a:pPr>
            <a:r>
              <a:rPr lang="en-GB" sz="1100" b="1" dirty="0" smtClean="0">
                <a:latin typeface="Arial" panose="020B0604020202020204" pitchFamily="34" charset="0"/>
                <a:cs typeface="Arial" panose="020B0604020202020204" pitchFamily="34" charset="0"/>
              </a:rPr>
              <a:t>15.2 –</a:t>
            </a:r>
            <a:r>
              <a:rPr lang="en-GB" sz="1100" b="1" baseline="0" dirty="0" smtClean="0">
                <a:latin typeface="Arial" panose="020B0604020202020204" pitchFamily="34" charset="0"/>
                <a:cs typeface="Arial" panose="020B0604020202020204" pitchFamily="34" charset="0"/>
              </a:rPr>
              <a:t> Graphical Inequalities</a:t>
            </a:r>
            <a:endParaRPr lang="en-GB" sz="1100" b="1" dirty="0">
              <a:latin typeface="Arial" panose="020B0604020202020204" pitchFamily="34" charset="0"/>
              <a:cs typeface="Arial" panose="020B0604020202020204" pitchFamily="34" charset="0"/>
            </a:endParaRPr>
          </a:p>
        </p:txBody>
      </p:sp>
      <p:sp>
        <p:nvSpPr>
          <p:cNvPr id="15" name="Round Same Side Corner Rectangle 14">
            <a:hlinkClick r:id="rId5" action="ppaction://hlinksldjump"/>
          </p:cNvPr>
          <p:cNvSpPr/>
          <p:nvPr userDrawn="1"/>
        </p:nvSpPr>
        <p:spPr>
          <a:xfrm>
            <a:off x="2785497" y="692696"/>
            <a:ext cx="143243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15.3 – Graphs and Quadratic Functions</a:t>
            </a:r>
            <a:endParaRPr lang="en-GB" sz="1100" b="1" dirty="0">
              <a:latin typeface="Arial" panose="020B0604020202020204" pitchFamily="34" charset="0"/>
              <a:cs typeface="Arial" panose="020B0604020202020204" pitchFamily="34" charset="0"/>
            </a:endParaRPr>
          </a:p>
        </p:txBody>
      </p:sp>
      <p:sp>
        <p:nvSpPr>
          <p:cNvPr id="16" name="Round Same Side Corner Rectangle 15">
            <a:hlinkClick r:id="rId6" action="ppaction://hlinksldjump"/>
          </p:cNvPr>
          <p:cNvSpPr/>
          <p:nvPr userDrawn="1"/>
        </p:nvSpPr>
        <p:spPr>
          <a:xfrm>
            <a:off x="4263317" y="692696"/>
            <a:ext cx="134266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15.4 – Quadratic Equation Graphs</a:t>
            </a:r>
            <a:endParaRPr lang="en-GB" sz="1100" b="1" dirty="0">
              <a:latin typeface="Arial" panose="020B0604020202020204" pitchFamily="34" charset="0"/>
              <a:cs typeface="Arial" panose="020B0604020202020204" pitchFamily="34" charset="0"/>
            </a:endParaRPr>
          </a:p>
        </p:txBody>
      </p:sp>
      <p:sp>
        <p:nvSpPr>
          <p:cNvPr id="20" name="Round Same Side Corner Rectangle 19">
            <a:hlinkClick r:id="rId7" action="ppaction://hlinksldjump"/>
          </p:cNvPr>
          <p:cNvSpPr/>
          <p:nvPr userDrawn="1"/>
        </p:nvSpPr>
        <p:spPr>
          <a:xfrm>
            <a:off x="5651369" y="692696"/>
            <a:ext cx="118463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15.5 – Cubic</a:t>
            </a:r>
            <a:r>
              <a:rPr lang="en-GB" sz="1100" b="1" baseline="0" dirty="0" smtClean="0">
                <a:latin typeface="Arial" panose="020B0604020202020204" pitchFamily="34" charset="0"/>
                <a:cs typeface="Arial" panose="020B0604020202020204" pitchFamily="34" charset="0"/>
              </a:rPr>
              <a:t> Function Graphs</a:t>
            </a:r>
            <a:endParaRPr lang="en-GB"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51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4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hlinkClick r:id="rId3" action="ppaction://hlinksldjump"/>
          </p:cNvPr>
          <p:cNvSpPr/>
          <p:nvPr userDrawn="1"/>
        </p:nvSpPr>
        <p:spPr>
          <a:xfrm>
            <a:off x="107504" y="692696"/>
            <a:ext cx="1440160"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15.1 – Simultaneous Equations</a:t>
            </a:r>
            <a:endParaRPr lang="en-GB" sz="1100" b="1" dirty="0">
              <a:latin typeface="Arial" panose="020B0604020202020204" pitchFamily="34" charset="0"/>
              <a:cs typeface="Arial" panose="020B0604020202020204" pitchFamily="34" charset="0"/>
            </a:endParaRPr>
          </a:p>
        </p:txBody>
      </p:sp>
      <p:sp>
        <p:nvSpPr>
          <p:cNvPr id="14" name="Round Same Side Corner Rectangle 13">
            <a:hlinkClick r:id="rId4" action="ppaction://hlinksldjump"/>
          </p:cNvPr>
          <p:cNvSpPr/>
          <p:nvPr userDrawn="1"/>
        </p:nvSpPr>
        <p:spPr>
          <a:xfrm>
            <a:off x="1593051" y="692696"/>
            <a:ext cx="114705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ts val="1000"/>
              </a:lnSpc>
              <a:spcBef>
                <a:spcPct val="0"/>
              </a:spcBef>
              <a:spcAft>
                <a:spcPct val="0"/>
              </a:spcAft>
              <a:buClrTx/>
              <a:buSzTx/>
              <a:buFontTx/>
              <a:buNone/>
              <a:tabLst/>
              <a:defRPr/>
            </a:pPr>
            <a:r>
              <a:rPr lang="en-GB" sz="1100" b="1" dirty="0" smtClean="0">
                <a:latin typeface="Arial" panose="020B0604020202020204" pitchFamily="34" charset="0"/>
                <a:cs typeface="Arial" panose="020B0604020202020204" pitchFamily="34" charset="0"/>
              </a:rPr>
              <a:t>15.2 –</a:t>
            </a:r>
            <a:r>
              <a:rPr lang="en-GB" sz="1100" b="1" baseline="0" dirty="0" smtClean="0">
                <a:latin typeface="Arial" panose="020B0604020202020204" pitchFamily="34" charset="0"/>
                <a:cs typeface="Arial" panose="020B0604020202020204" pitchFamily="34" charset="0"/>
              </a:rPr>
              <a:t> Graphical Inequalities</a:t>
            </a:r>
            <a:endParaRPr lang="en-GB" sz="1100" b="1" dirty="0">
              <a:latin typeface="Arial" panose="020B0604020202020204" pitchFamily="34" charset="0"/>
              <a:cs typeface="Arial" panose="020B0604020202020204" pitchFamily="34" charset="0"/>
            </a:endParaRPr>
          </a:p>
        </p:txBody>
      </p:sp>
      <p:sp>
        <p:nvSpPr>
          <p:cNvPr id="15" name="Round Same Side Corner Rectangle 14">
            <a:hlinkClick r:id="rId5" action="ppaction://hlinksldjump"/>
          </p:cNvPr>
          <p:cNvSpPr/>
          <p:nvPr userDrawn="1"/>
        </p:nvSpPr>
        <p:spPr>
          <a:xfrm>
            <a:off x="2785497" y="692696"/>
            <a:ext cx="143243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15.3 – Graphs and Quadratic Functions</a:t>
            </a:r>
            <a:endParaRPr lang="en-GB" sz="1100" b="1" dirty="0">
              <a:latin typeface="Arial" panose="020B0604020202020204" pitchFamily="34" charset="0"/>
              <a:cs typeface="Arial" panose="020B0604020202020204" pitchFamily="34" charset="0"/>
            </a:endParaRPr>
          </a:p>
        </p:txBody>
      </p:sp>
      <p:sp>
        <p:nvSpPr>
          <p:cNvPr id="16" name="Round Same Side Corner Rectangle 15">
            <a:hlinkClick r:id="rId6" action="ppaction://hlinksldjump"/>
          </p:cNvPr>
          <p:cNvSpPr/>
          <p:nvPr userDrawn="1"/>
        </p:nvSpPr>
        <p:spPr>
          <a:xfrm>
            <a:off x="4263317" y="692696"/>
            <a:ext cx="134266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15.4 – Quadratic Equation Graphs</a:t>
            </a:r>
            <a:endParaRPr lang="en-GB" sz="1100" b="1" dirty="0">
              <a:latin typeface="Arial" panose="020B0604020202020204" pitchFamily="34" charset="0"/>
              <a:cs typeface="Arial" panose="020B0604020202020204" pitchFamily="34" charset="0"/>
            </a:endParaRPr>
          </a:p>
        </p:txBody>
      </p:sp>
      <p:sp>
        <p:nvSpPr>
          <p:cNvPr id="18" name="Round Same Side Corner Rectangle 17">
            <a:hlinkClick r:id="rId7" action="ppaction://hlinksldjump"/>
          </p:cNvPr>
          <p:cNvSpPr/>
          <p:nvPr userDrawn="1"/>
        </p:nvSpPr>
        <p:spPr>
          <a:xfrm>
            <a:off x="5651369" y="692696"/>
            <a:ext cx="118463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15.5 – Cubic</a:t>
            </a:r>
            <a:r>
              <a:rPr lang="en-GB" sz="1100" b="1" baseline="0" dirty="0" smtClean="0">
                <a:latin typeface="Arial" panose="020B0604020202020204" pitchFamily="34" charset="0"/>
                <a:cs typeface="Arial" panose="020B0604020202020204" pitchFamily="34" charset="0"/>
              </a:rPr>
              <a:t> Function Graphs</a:t>
            </a:r>
            <a:endParaRPr lang="en-GB"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1924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LO1 1-7">
    <p:spTree>
      <p:nvGrpSpPr>
        <p:cNvPr id="1" name=""/>
        <p:cNvGrpSpPr/>
        <p:nvPr/>
      </p:nvGrpSpPr>
      <p:grpSpPr>
        <a:xfrm>
          <a:off x="0" y="0"/>
          <a:ext cx="0" cy="0"/>
          <a:chOff x="0" y="0"/>
          <a:chExt cx="0" cy="0"/>
        </a:xfrm>
      </p:grpSpPr>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2" name="Snip Single Corner Rectangle 1"/>
          <p:cNvSpPr/>
          <p:nvPr userDrawn="1"/>
        </p:nvSpPr>
        <p:spPr>
          <a:xfrm>
            <a:off x="179512" y="1137707"/>
            <a:ext cx="8708456" cy="5531653"/>
          </a:xfrm>
          <a:custGeom>
            <a:avLst/>
            <a:gdLst>
              <a:gd name="connsiteX0" fmla="*/ 0 w 8696199"/>
              <a:gd name="connsiteY0" fmla="*/ 0 h 5531653"/>
              <a:gd name="connsiteX1" fmla="*/ 7774238 w 8696199"/>
              <a:gd name="connsiteY1" fmla="*/ 0 h 5531653"/>
              <a:gd name="connsiteX2" fmla="*/ 8696199 w 8696199"/>
              <a:gd name="connsiteY2" fmla="*/ 921961 h 5531653"/>
              <a:gd name="connsiteX3" fmla="*/ 8696199 w 8696199"/>
              <a:gd name="connsiteY3" fmla="*/ 5531653 h 5531653"/>
              <a:gd name="connsiteX4" fmla="*/ 0 w 8696199"/>
              <a:gd name="connsiteY4" fmla="*/ 5531653 h 5531653"/>
              <a:gd name="connsiteX5" fmla="*/ 0 w 8696199"/>
              <a:gd name="connsiteY5" fmla="*/ 0 h 5531653"/>
              <a:gd name="connsiteX0" fmla="*/ 0 w 8751063"/>
              <a:gd name="connsiteY0" fmla="*/ 0 h 5586517"/>
              <a:gd name="connsiteX1" fmla="*/ 7774238 w 8751063"/>
              <a:gd name="connsiteY1" fmla="*/ 0 h 5586517"/>
              <a:gd name="connsiteX2" fmla="*/ 8696199 w 8751063"/>
              <a:gd name="connsiteY2" fmla="*/ 921961 h 5586517"/>
              <a:gd name="connsiteX3" fmla="*/ 8751063 w 8751063"/>
              <a:gd name="connsiteY3" fmla="*/ 5586517 h 5586517"/>
              <a:gd name="connsiteX4" fmla="*/ 0 w 8751063"/>
              <a:gd name="connsiteY4" fmla="*/ 5531653 h 5586517"/>
              <a:gd name="connsiteX5" fmla="*/ 0 w 8751063"/>
              <a:gd name="connsiteY5" fmla="*/ 0 h 5586517"/>
              <a:gd name="connsiteX0" fmla="*/ 0 w 8751063"/>
              <a:gd name="connsiteY0" fmla="*/ 0 h 5586517"/>
              <a:gd name="connsiteX1" fmla="*/ 7774238 w 8751063"/>
              <a:gd name="connsiteY1" fmla="*/ 0 h 5586517"/>
              <a:gd name="connsiteX2" fmla="*/ 8732775 w 8751063"/>
              <a:gd name="connsiteY2" fmla="*/ 4104073 h 5586517"/>
              <a:gd name="connsiteX3" fmla="*/ 8751063 w 8751063"/>
              <a:gd name="connsiteY3" fmla="*/ 5586517 h 5586517"/>
              <a:gd name="connsiteX4" fmla="*/ 0 w 8751063"/>
              <a:gd name="connsiteY4" fmla="*/ 5531653 h 5586517"/>
              <a:gd name="connsiteX5" fmla="*/ 0 w 8751063"/>
              <a:gd name="connsiteY5" fmla="*/ 0 h 5586517"/>
              <a:gd name="connsiteX0" fmla="*/ 0 w 8751063"/>
              <a:gd name="connsiteY0" fmla="*/ 0 h 5586517"/>
              <a:gd name="connsiteX1" fmla="*/ 8743502 w 8751063"/>
              <a:gd name="connsiteY1" fmla="*/ 54864 h 5586517"/>
              <a:gd name="connsiteX2" fmla="*/ 8732775 w 8751063"/>
              <a:gd name="connsiteY2" fmla="*/ 4104073 h 5586517"/>
              <a:gd name="connsiteX3" fmla="*/ 8751063 w 8751063"/>
              <a:gd name="connsiteY3" fmla="*/ 5586517 h 5586517"/>
              <a:gd name="connsiteX4" fmla="*/ 0 w 8751063"/>
              <a:gd name="connsiteY4" fmla="*/ 5531653 h 5586517"/>
              <a:gd name="connsiteX5" fmla="*/ 0 w 8751063"/>
              <a:gd name="connsiteY5" fmla="*/ 0 h 5586517"/>
              <a:gd name="connsiteX0" fmla="*/ 0 w 8743502"/>
              <a:gd name="connsiteY0" fmla="*/ 0 h 5531653"/>
              <a:gd name="connsiteX1" fmla="*/ 8743502 w 8743502"/>
              <a:gd name="connsiteY1" fmla="*/ 54864 h 5531653"/>
              <a:gd name="connsiteX2" fmla="*/ 8732775 w 8743502"/>
              <a:gd name="connsiteY2" fmla="*/ 4104073 h 5531653"/>
              <a:gd name="connsiteX3" fmla="*/ 8147559 w 8743502"/>
              <a:gd name="connsiteY3" fmla="*/ 5513365 h 5531653"/>
              <a:gd name="connsiteX4" fmla="*/ 0 w 8743502"/>
              <a:gd name="connsiteY4" fmla="*/ 5531653 h 5531653"/>
              <a:gd name="connsiteX5" fmla="*/ 0 w 8743502"/>
              <a:gd name="connsiteY5" fmla="*/ 0 h 5531653"/>
              <a:gd name="connsiteX0" fmla="*/ 0 w 8743502"/>
              <a:gd name="connsiteY0" fmla="*/ 0 h 5531653"/>
              <a:gd name="connsiteX1" fmla="*/ 8743502 w 8743502"/>
              <a:gd name="connsiteY1" fmla="*/ 54864 h 5531653"/>
              <a:gd name="connsiteX2" fmla="*/ 8732775 w 8743502"/>
              <a:gd name="connsiteY2" fmla="*/ 4652713 h 5531653"/>
              <a:gd name="connsiteX3" fmla="*/ 8147559 w 8743502"/>
              <a:gd name="connsiteY3" fmla="*/ 5513365 h 5531653"/>
              <a:gd name="connsiteX4" fmla="*/ 0 w 8743502"/>
              <a:gd name="connsiteY4" fmla="*/ 5531653 h 5531653"/>
              <a:gd name="connsiteX5" fmla="*/ 0 w 8743502"/>
              <a:gd name="connsiteY5" fmla="*/ 0 h 553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3502" h="5531653">
                <a:moveTo>
                  <a:pt x="0" y="0"/>
                </a:moveTo>
                <a:lnTo>
                  <a:pt x="8743502" y="54864"/>
                </a:lnTo>
                <a:cubicBezTo>
                  <a:pt x="8739926" y="1404600"/>
                  <a:pt x="8736351" y="3302977"/>
                  <a:pt x="8732775" y="4652713"/>
                </a:cubicBezTo>
                <a:lnTo>
                  <a:pt x="8147559" y="5513365"/>
                </a:lnTo>
                <a:lnTo>
                  <a:pt x="0" y="5531653"/>
                </a:lnTo>
                <a:lnTo>
                  <a:pt x="0" y="0"/>
                </a:lnTo>
                <a:close/>
              </a:path>
            </a:pathLst>
          </a:cu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hlinkClick r:id="rId3" action="ppaction://hlinksldjump"/>
          </p:cNvPr>
          <p:cNvSpPr/>
          <p:nvPr userDrawn="1"/>
        </p:nvSpPr>
        <p:spPr>
          <a:xfrm>
            <a:off x="107504" y="692696"/>
            <a:ext cx="1440160"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15.1 – Simultaneous Equations</a:t>
            </a:r>
            <a:endParaRPr lang="en-GB" sz="1100" b="1" dirty="0">
              <a:latin typeface="Arial" panose="020B0604020202020204" pitchFamily="34" charset="0"/>
              <a:cs typeface="Arial" panose="020B0604020202020204" pitchFamily="34" charset="0"/>
            </a:endParaRPr>
          </a:p>
        </p:txBody>
      </p:sp>
      <p:sp>
        <p:nvSpPr>
          <p:cNvPr id="14" name="Round Same Side Corner Rectangle 13">
            <a:hlinkClick r:id="rId4" action="ppaction://hlinksldjump"/>
          </p:cNvPr>
          <p:cNvSpPr/>
          <p:nvPr userDrawn="1"/>
        </p:nvSpPr>
        <p:spPr>
          <a:xfrm>
            <a:off x="1593051" y="692696"/>
            <a:ext cx="114705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ts val="1000"/>
              </a:lnSpc>
              <a:spcBef>
                <a:spcPct val="0"/>
              </a:spcBef>
              <a:spcAft>
                <a:spcPct val="0"/>
              </a:spcAft>
              <a:buClrTx/>
              <a:buSzTx/>
              <a:buFontTx/>
              <a:buNone/>
              <a:tabLst/>
              <a:defRPr/>
            </a:pPr>
            <a:r>
              <a:rPr lang="en-GB" sz="1100" b="1" dirty="0" smtClean="0">
                <a:latin typeface="Arial" panose="020B0604020202020204" pitchFamily="34" charset="0"/>
                <a:cs typeface="Arial" panose="020B0604020202020204" pitchFamily="34" charset="0"/>
              </a:rPr>
              <a:t>15.2 –</a:t>
            </a:r>
            <a:r>
              <a:rPr lang="en-GB" sz="1100" b="1" baseline="0" dirty="0" smtClean="0">
                <a:latin typeface="Arial" panose="020B0604020202020204" pitchFamily="34" charset="0"/>
                <a:cs typeface="Arial" panose="020B0604020202020204" pitchFamily="34" charset="0"/>
              </a:rPr>
              <a:t> Graphical Inequalities</a:t>
            </a:r>
            <a:endParaRPr lang="en-GB" sz="1100" b="1" dirty="0">
              <a:latin typeface="Arial" panose="020B0604020202020204" pitchFamily="34" charset="0"/>
              <a:cs typeface="Arial" panose="020B0604020202020204" pitchFamily="34" charset="0"/>
            </a:endParaRPr>
          </a:p>
        </p:txBody>
      </p:sp>
      <p:sp>
        <p:nvSpPr>
          <p:cNvPr id="15" name="Round Same Side Corner Rectangle 14">
            <a:hlinkClick r:id="rId5" action="ppaction://hlinksldjump"/>
          </p:cNvPr>
          <p:cNvSpPr/>
          <p:nvPr userDrawn="1"/>
        </p:nvSpPr>
        <p:spPr>
          <a:xfrm>
            <a:off x="2785497" y="692696"/>
            <a:ext cx="143243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15.3 – Graphs and Quadratic Functions</a:t>
            </a:r>
            <a:endParaRPr lang="en-GB" sz="1100" b="1" dirty="0">
              <a:latin typeface="Arial" panose="020B0604020202020204" pitchFamily="34" charset="0"/>
              <a:cs typeface="Arial" panose="020B0604020202020204" pitchFamily="34" charset="0"/>
            </a:endParaRPr>
          </a:p>
        </p:txBody>
      </p:sp>
      <p:sp>
        <p:nvSpPr>
          <p:cNvPr id="16" name="Round Same Side Corner Rectangle 15">
            <a:hlinkClick r:id="rId6" action="ppaction://hlinksldjump"/>
          </p:cNvPr>
          <p:cNvSpPr/>
          <p:nvPr userDrawn="1"/>
        </p:nvSpPr>
        <p:spPr>
          <a:xfrm>
            <a:off x="4263317" y="692696"/>
            <a:ext cx="134266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15.4 – Quadratic Equation Graphs</a:t>
            </a:r>
            <a:endParaRPr lang="en-GB" sz="1100" b="1" dirty="0">
              <a:latin typeface="Arial" panose="020B0604020202020204" pitchFamily="34" charset="0"/>
              <a:cs typeface="Arial" panose="020B0604020202020204" pitchFamily="34" charset="0"/>
            </a:endParaRPr>
          </a:p>
        </p:txBody>
      </p:sp>
      <p:sp>
        <p:nvSpPr>
          <p:cNvPr id="21" name="Round Same Side Corner Rectangle 20">
            <a:hlinkClick r:id="rId7" action="ppaction://hlinksldjump"/>
          </p:cNvPr>
          <p:cNvSpPr/>
          <p:nvPr userDrawn="1"/>
        </p:nvSpPr>
        <p:spPr>
          <a:xfrm>
            <a:off x="5651369" y="692696"/>
            <a:ext cx="118463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1100" b="1" dirty="0" smtClean="0">
                <a:latin typeface="Arial" panose="020B0604020202020204" pitchFamily="34" charset="0"/>
                <a:cs typeface="Arial" panose="020B0604020202020204" pitchFamily="34" charset="0"/>
              </a:rPr>
              <a:t>15.5 – Cubic</a:t>
            </a:r>
            <a:r>
              <a:rPr lang="en-GB" sz="1100" b="1" baseline="0" dirty="0" smtClean="0">
                <a:latin typeface="Arial" panose="020B0604020202020204" pitchFamily="34" charset="0"/>
                <a:cs typeface="Arial" panose="020B0604020202020204" pitchFamily="34" charset="0"/>
              </a:rPr>
              <a:t> Function Graphs</a:t>
            </a:r>
            <a:endParaRPr lang="en-GB"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0894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7"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11" r:id="rId2"/>
    <p:sldLayoutId id="2147483715" r:id="rId3"/>
    <p:sldLayoutId id="2147483718" r:id="rId4"/>
    <p:sldLayoutId id="2147483717" r:id="rId5"/>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83.png"/></Relationships>
</file>

<file path=ppt/slides/_rels/slide10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0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14.png"/></Relationships>
</file>

<file path=ppt/slides/_rels/slide10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14.png"/></Relationships>
</file>

<file path=ppt/slides/_rels/slide10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4.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86.png"/></Relationships>
</file>

<file path=ppt/slides/_rels/slide10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2.png"/></Relationships>
</file>

<file path=ppt/slides/_rels/slide10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88.png"/><Relationship Id="rId4" Type="http://schemas.openxmlformats.org/officeDocument/2006/relationships/image" Target="../media/image87.png"/></Relationships>
</file>

<file path=ppt/slides/_rels/slide10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7.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14.png"/></Relationships>
</file>

<file path=ppt/slides/_rels/slide10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0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4.png"/></Relationships>
</file>

<file path=ppt/slides/_rels/slide1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90.png"/></Relationships>
</file>

<file path=ppt/slides/_rels/slide1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91.png"/><Relationship Id="rId4" Type="http://schemas.openxmlformats.org/officeDocument/2006/relationships/image" Target="../media/image28.png"/></Relationships>
</file>

<file path=ppt/slides/_rels/slide1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1.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1.png"/></Relationships>
</file>

<file path=ppt/slides/_rels/slide1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CiDA%20-%20Unit%2002%20-%20LO1%20-%20Getting%20Organised.pptx" TargetMode="External"/><Relationship Id="rId7" Type="http://schemas.openxmlformats.org/officeDocument/2006/relationships/image" Target="../media/image94.png"/><Relationship Id="rId2" Type="http://schemas.openxmlformats.org/officeDocument/2006/relationships/notesSlide" Target="../notesSlides/notesSlide122.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11.png"/></Relationships>
</file>

<file path=ppt/slides/_rels/slide1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96.png"/><Relationship Id="rId4" Type="http://schemas.openxmlformats.org/officeDocument/2006/relationships/image" Target="../media/image14.png"/></Relationships>
</file>

<file path=ppt/slides/_rels/slide1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CiDA%20-%20Unit%2002%20-%20LO1%20-%20Getting%20Organised.pptx" TargetMode="External"/><Relationship Id="rId7"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38.pn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CiDA%20-%20Unit%2002%20-%20LO1%20-%20Getting%20Organised.pptx" TargetMode="External"/><Relationship Id="rId7"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14.png"/></Relationships>
</file>

<file path=ppt/slides/_rels/slide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CiDA%20-%20Unit%2002%20-%20LO1%20-%20Getting%20Organised.pptx" TargetMode="External"/><Relationship Id="rId7"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44.png"/><Relationship Id="rId9" Type="http://schemas.openxmlformats.org/officeDocument/2006/relationships/image" Target="../media/image60.png"/></Relationships>
</file>

<file path=ppt/slides/_rels/slide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28.png"/></Relationships>
</file>

<file path=ppt/slides/_rels/slide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28.png"/></Relationships>
</file>

<file path=ppt/slides/_rels/slide7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28.png"/><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8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14.png"/></Relationships>
</file>

<file path=ppt/slides/_rels/slide8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11.png"/></Relationships>
</file>

<file path=ppt/slides/_rels/slide9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77.png"/><Relationship Id="rId4" Type="http://schemas.openxmlformats.org/officeDocument/2006/relationships/image" Target="../media/image14.png"/></Relationships>
</file>

<file path=ppt/slides/_rels/slide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7.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18.png"/></Relationships>
</file>

<file path=ppt/slides/_rels/slide9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CiDA%20-%20Unit%2002%20-%20LO1%20-%20Getting%20Organised.pptx" TargetMode="External"/><Relationship Id="rId7" Type="http://schemas.openxmlformats.org/officeDocument/2006/relationships/image" Target="../media/image81.png"/><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32.png"/></Relationships>
</file>

<file path=ppt/slides/_rels/slide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Rectangle 6"/>
          <p:cNvSpPr/>
          <p:nvPr/>
        </p:nvSpPr>
        <p:spPr>
          <a:xfrm>
            <a:off x="107504" y="116632"/>
            <a:ext cx="8928992"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8" name="TextBox 7"/>
          <p:cNvSpPr txBox="1"/>
          <p:nvPr/>
        </p:nvSpPr>
        <p:spPr>
          <a:xfrm>
            <a:off x="2409832" y="116632"/>
            <a:ext cx="6554656" cy="1815882"/>
          </a:xfrm>
          <a:prstGeom prst="rect">
            <a:avLst/>
          </a:prstGeom>
          <a:noFill/>
        </p:spPr>
        <p:txBody>
          <a:bodyPr wrap="square" rtlCol="0">
            <a:spAutoFit/>
          </a:bodyPr>
          <a:lstStyle/>
          <a:p>
            <a:pPr algn="r"/>
            <a:r>
              <a:rPr lang="en-GB" sz="3600" b="1" dirty="0" smtClean="0">
                <a:solidFill>
                  <a:schemeClr val="tx1">
                    <a:lumMod val="50000"/>
                    <a:lumOff val="50000"/>
                  </a:schemeClr>
                </a:solidFill>
              </a:rPr>
              <a:t>Mathematics (9-1) - </a:t>
            </a:r>
            <a:r>
              <a:rPr lang="en-GB" sz="3600" b="1" dirty="0" err="1" smtClean="0">
                <a:solidFill>
                  <a:schemeClr val="tx1">
                    <a:lumMod val="50000"/>
                    <a:lumOff val="50000"/>
                  </a:schemeClr>
                </a:solidFill>
              </a:rPr>
              <a:t>iGCSE</a:t>
            </a:r>
            <a:endParaRPr lang="en-GB" sz="3600" b="1" dirty="0">
              <a:solidFill>
                <a:schemeClr val="tx1">
                  <a:lumMod val="50000"/>
                  <a:lumOff val="50000"/>
                </a:schemeClr>
              </a:solidFill>
            </a:endParaRPr>
          </a:p>
          <a:p>
            <a:pPr algn="r"/>
            <a:r>
              <a:rPr lang="en-GB" sz="3600" b="1" dirty="0" smtClean="0">
                <a:solidFill>
                  <a:schemeClr val="tx1">
                    <a:lumMod val="50000"/>
                    <a:lumOff val="50000"/>
                  </a:schemeClr>
                </a:solidFill>
              </a:rPr>
              <a:t>2018-20</a:t>
            </a:r>
          </a:p>
          <a:p>
            <a:pPr algn="r"/>
            <a:r>
              <a:rPr lang="en-GB" sz="3600" b="1" dirty="0" smtClean="0">
                <a:solidFill>
                  <a:schemeClr val="tx1">
                    <a:lumMod val="50000"/>
                    <a:lumOff val="50000"/>
                  </a:schemeClr>
                </a:solidFill>
              </a:rPr>
              <a:t>Year 09</a:t>
            </a:r>
            <a:endParaRPr lang="en-GB" sz="3600" b="1" dirty="0">
              <a:solidFill>
                <a:schemeClr val="tx1">
                  <a:lumMod val="50000"/>
                  <a:lumOff val="50000"/>
                </a:schemeClr>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7584" y="178371"/>
            <a:ext cx="2162168" cy="1584960"/>
          </a:xfrm>
          <a:prstGeom prst="rect">
            <a:avLst/>
          </a:prstGeom>
        </p:spPr>
      </p:pic>
      <p:sp>
        <p:nvSpPr>
          <p:cNvPr id="3" name="Subtitle 2"/>
          <p:cNvSpPr>
            <a:spLocks noGrp="1"/>
          </p:cNvSpPr>
          <p:nvPr>
            <p:ph type="subTitle" idx="1"/>
          </p:nvPr>
        </p:nvSpPr>
        <p:spPr>
          <a:xfrm>
            <a:off x="177584" y="5322220"/>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ts val="5600"/>
              </a:lnSpc>
            </a:pPr>
            <a:r>
              <a:rPr lang="en-US" sz="7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 15 </a:t>
            </a:r>
            <a:r>
              <a:rPr lang="en-US" sz="7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7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Equations and Graphs</a:t>
            </a:r>
            <a:endParaRPr lang="en-GB" sz="7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538" t="19813" r="5113" b="17188"/>
          <a:stretch/>
        </p:blipFill>
        <p:spPr>
          <a:xfrm>
            <a:off x="1187624" y="1901650"/>
            <a:ext cx="7848872" cy="324780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7504" y="1903279"/>
            <a:ext cx="1090921" cy="753645"/>
          </a:xfrm>
          <a:prstGeom prst="rect">
            <a:avLst/>
          </a:prstGeom>
        </p:spPr>
      </p:pic>
      <p:sp>
        <p:nvSpPr>
          <p:cNvPr id="11" name="TextBox 10"/>
          <p:cNvSpPr txBox="1"/>
          <p:nvPr/>
        </p:nvSpPr>
        <p:spPr>
          <a:xfrm>
            <a:off x="827584" y="4437112"/>
            <a:ext cx="4975901" cy="738664"/>
          </a:xfrm>
          <a:prstGeom prst="rect">
            <a:avLst/>
          </a:prstGeom>
          <a:solidFill>
            <a:schemeClr val="bg1"/>
          </a:solidFill>
        </p:spPr>
        <p:txBody>
          <a:bodyPr wrap="square" rtlCol="0">
            <a:spAutoFit/>
          </a:bodyPr>
          <a:lstStyle/>
          <a:p>
            <a:r>
              <a:rPr lang="en-US" sz="1400" dirty="0" smtClean="0"/>
              <a:t>Astronomers use graphs to visualize the motions of heavenly bodies in the four months shown here, for how long was the Moon less than 200,000 miles away from the Earth?</a:t>
            </a:r>
            <a:endParaRPr lang="en-US" sz="14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472</a:t>
            </a:r>
            <a:endParaRPr lang="en-GB" sz="1400" b="1" dirty="0">
              <a:latin typeface="Calibri" panose="020F0502020204030204" pitchFamily="34" charset="0"/>
            </a:endParaRPr>
          </a:p>
        </p:txBody>
      </p:sp>
      <p:sp>
        <p:nvSpPr>
          <p:cNvPr id="3" name="Rectangle 2"/>
          <p:cNvSpPr/>
          <p:nvPr/>
        </p:nvSpPr>
        <p:spPr>
          <a:xfrm>
            <a:off x="251520" y="1196752"/>
            <a:ext cx="5256584" cy="5262979"/>
          </a:xfrm>
          <a:prstGeom prst="rect">
            <a:avLst/>
          </a:prstGeom>
        </p:spPr>
        <p:txBody>
          <a:bodyPr wrap="square">
            <a:spAutoFit/>
          </a:bodyPr>
          <a:lstStyle/>
          <a:p>
            <a:pPr marL="623888" indent="-623888">
              <a:buClr>
                <a:srgbClr val="C00000"/>
              </a:buClr>
              <a:buFont typeface="+mj-lt"/>
              <a:buAutoNum type="arabicPeriod" startAt="12"/>
              <a:tabLst>
                <a:tab pos="2687638" algn="l"/>
              </a:tabLst>
            </a:pPr>
            <a:r>
              <a:rPr lang="en-US" sz="2800" dirty="0">
                <a:latin typeface="Arial" panose="020B0604020202020204" pitchFamily="34" charset="0"/>
                <a:cs typeface="Arial" panose="020B0604020202020204" pitchFamily="34" charset="0"/>
              </a:rPr>
              <a:t>Solve the simultaneous equations.</a:t>
            </a:r>
          </a:p>
          <a:p>
            <a:pPr marL="1081088" lvl="1" indent="-457200">
              <a:buClr>
                <a:srgbClr val="C00000"/>
              </a:buClr>
              <a:buFont typeface="+mj-lt"/>
              <a:buAutoNum type="alphaLcPeriod"/>
              <a:tabLst>
                <a:tab pos="2687638" algn="l"/>
              </a:tabLst>
            </a:pP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 = 6 </a:t>
            </a:r>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2</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- 3</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 -9</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8 </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8</a:t>
            </a:r>
            <a:endParaRPr lang="en-US" sz="2800" dirty="0">
              <a:latin typeface="Arial" panose="020B0604020202020204" pitchFamily="34" charset="0"/>
              <a:cs typeface="Arial" panose="020B0604020202020204" pitchFamily="34" charset="0"/>
            </a:endParaRPr>
          </a:p>
          <a:p>
            <a:pPr marL="1081088" lvl="1" indent="-457200">
              <a:buClr>
                <a:srgbClr val="C00000"/>
              </a:buClr>
              <a:buFont typeface="+mj-lt"/>
              <a:buAutoNum type="alphaLcPeriod" startAt="3"/>
              <a:tabLst>
                <a:tab pos="2687638" algn="l"/>
              </a:tabLst>
            </a:pPr>
            <a:r>
              <a:rPr lang="en-US" sz="2800" dirty="0" smtClean="0">
                <a:latin typeface="Arial" panose="020B0604020202020204" pitchFamily="34" charset="0"/>
                <a:cs typeface="Arial" panose="020B0604020202020204" pitchFamily="34" charset="0"/>
              </a:rPr>
              <a:t>2</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 </a:t>
            </a:r>
            <a:br>
              <a:rPr lang="en-US" sz="2800" dirty="0" smtClean="0">
                <a:latin typeface="Arial" panose="020B0604020202020204" pitchFamily="34" charset="0"/>
                <a:cs typeface="Arial" panose="020B0604020202020204" pitchFamily="34" charset="0"/>
              </a:rPr>
            </a:b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y = </a:t>
            </a: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p>
            <a:pPr marL="623888" indent="-623888">
              <a:buClr>
                <a:srgbClr val="C00000"/>
              </a:buClr>
              <a:buFont typeface="+mj-lt"/>
              <a:buAutoNum type="arabicPeriod" startAt="12"/>
              <a:tabLst>
                <a:tab pos="2687638" algn="l"/>
              </a:tabLst>
            </a:pPr>
            <a:r>
              <a:rPr lang="en-US" sz="2800" dirty="0" smtClean="0">
                <a:latin typeface="Arial" panose="020B0604020202020204" pitchFamily="34" charset="0"/>
                <a:cs typeface="Arial" panose="020B0604020202020204" pitchFamily="34" charset="0"/>
              </a:rPr>
              <a:t>Use </a:t>
            </a:r>
            <a:r>
              <a:rPr lang="en-US" sz="2800" dirty="0">
                <a:latin typeface="Arial" panose="020B0604020202020204" pitchFamily="34" charset="0"/>
                <a:cs typeface="Arial" panose="020B0604020202020204" pitchFamily="34" charset="0"/>
              </a:rPr>
              <a:t>the quadratic formula to find </a:t>
            </a:r>
            <a:r>
              <a:rPr lang="en-US" sz="2800" dirty="0" smtClean="0">
                <a:latin typeface="Arial" panose="020B0604020202020204" pitchFamily="34" charset="0"/>
                <a:cs typeface="Arial" panose="020B0604020202020204" pitchFamily="34" charset="0"/>
              </a:rPr>
              <a:t>the solutions </a:t>
            </a:r>
            <a:r>
              <a:rPr lang="en-US" sz="2800" dirty="0">
                <a:latin typeface="Arial" panose="020B0604020202020204" pitchFamily="34" charset="0"/>
                <a:cs typeface="Arial" panose="020B0604020202020204" pitchFamily="34" charset="0"/>
              </a:rPr>
              <a:t>to the equations to one decimal place.</a:t>
            </a:r>
          </a:p>
          <a:p>
            <a:pPr marL="1081088" lvl="1" indent="-457200">
              <a:buClr>
                <a:srgbClr val="C00000"/>
              </a:buClr>
              <a:buFont typeface="+mj-lt"/>
              <a:buAutoNum type="alphaLcPeriod"/>
              <a:tabLst>
                <a:tab pos="2687638" algn="l"/>
              </a:tabLst>
            </a:pPr>
            <a:r>
              <a:rPr lang="en-US" sz="2800" dirty="0" smtClean="0">
                <a:latin typeface="Arial" panose="020B0604020202020204" pitchFamily="34" charset="0"/>
                <a:cs typeface="Arial" panose="020B0604020202020204" pitchFamily="34" charset="0"/>
              </a:rPr>
              <a:t>0 </a:t>
            </a:r>
            <a:r>
              <a:rPr lang="en-US" sz="2800" dirty="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5</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+ 2 </a:t>
            </a:r>
            <a:endParaRPr lang="en-US" sz="2800" dirty="0" smtClean="0">
              <a:latin typeface="Arial" panose="020B0604020202020204" pitchFamily="34" charset="0"/>
              <a:cs typeface="Arial" panose="020B0604020202020204" pitchFamily="34" charset="0"/>
            </a:endParaRPr>
          </a:p>
          <a:p>
            <a:pPr marL="1081088" lvl="1" indent="-457200">
              <a:buClr>
                <a:srgbClr val="C00000"/>
              </a:buClr>
              <a:buFont typeface="+mj-lt"/>
              <a:buAutoNum type="alphaLcPeriod"/>
              <a:tabLst>
                <a:tab pos="2687638" algn="l"/>
              </a:tabLst>
            </a:pPr>
            <a:r>
              <a:rPr lang="en-US" sz="2800" dirty="0" smtClean="0">
                <a:latin typeface="Arial" panose="020B0604020202020204" pitchFamily="34" charset="0"/>
                <a:cs typeface="Arial" panose="020B0604020202020204" pitchFamily="34" charset="0"/>
              </a:rPr>
              <a:t>6</a:t>
            </a: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5</a:t>
            </a:r>
            <a:r>
              <a:rPr lang="en-US" sz="2800" i="1" dirty="0" smtClean="0">
                <a:latin typeface="Arial" panose="020B0604020202020204" pitchFamily="34" charset="0"/>
                <a:cs typeface="Arial" panose="020B0604020202020204" pitchFamily="34" charset="0"/>
              </a:rPr>
              <a:t>x </a:t>
            </a:r>
            <a:r>
              <a:rPr lang="en-US" sz="2800" dirty="0" smtClean="0">
                <a:latin typeface="Arial" panose="020B0604020202020204" pitchFamily="34" charset="0"/>
                <a:cs typeface="Arial" panose="020B0604020202020204" pitchFamily="34" charset="0"/>
              </a:rPr>
              <a:t>+ 12</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00059"/>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495</a:t>
            </a:r>
            <a:endParaRPr lang="en-GB" sz="1400" b="1" dirty="0">
              <a:latin typeface="Calibri" panose="020F0502020204030204" pitchFamily="34" charset="0"/>
            </a:endParaRPr>
          </a:p>
        </p:txBody>
      </p:sp>
      <p:sp>
        <p:nvSpPr>
          <p:cNvPr id="3" name="Rectangle 2"/>
          <p:cNvSpPr/>
          <p:nvPr/>
        </p:nvSpPr>
        <p:spPr>
          <a:xfrm>
            <a:off x="251520" y="1196752"/>
            <a:ext cx="5256584" cy="2973122"/>
          </a:xfrm>
          <a:prstGeom prst="rect">
            <a:avLst/>
          </a:prstGeom>
        </p:spPr>
        <p:txBody>
          <a:bodyPr wrap="square">
            <a:spAutoFit/>
          </a:bodyPr>
          <a:lstStyle/>
          <a:p>
            <a:pPr lvl="1" indent="-457200">
              <a:buClr>
                <a:srgbClr val="C00000"/>
              </a:buClr>
              <a:buFont typeface="+mj-lt"/>
              <a:buAutoNum type="arabicPeriod" startAt="4"/>
              <a:tabLst>
                <a:tab pos="742950" algn="l"/>
                <a:tab pos="2857500" algn="l"/>
              </a:tabLst>
            </a:pPr>
            <a:r>
              <a:rPr lang="en-US" sz="2300" dirty="0">
                <a:latin typeface="Arial" panose="020B0604020202020204" pitchFamily="34" charset="0"/>
                <a:cs typeface="Arial" panose="020B0604020202020204" pitchFamily="34" charset="0"/>
              </a:rPr>
              <a:t>Copy and complete to find the turning point </a:t>
            </a:r>
            <a:r>
              <a:rPr lang="en-US" sz="2300" dirty="0" smtClean="0">
                <a:latin typeface="Arial" panose="020B0604020202020204" pitchFamily="34" charset="0"/>
                <a:cs typeface="Arial" panose="020B0604020202020204" pitchFamily="34" charset="0"/>
              </a:rPr>
              <a:t>of </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i="1" dirty="0">
                <a:latin typeface="Arial" panose="020B0604020202020204" pitchFamily="34" charset="0"/>
                <a:cs typeface="Arial" panose="020B0604020202020204" pitchFamily="34" charset="0"/>
              </a:rPr>
              <a:t>x</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 </a:t>
            </a:r>
            <a:r>
              <a:rPr lang="en-US" sz="2300" dirty="0" smtClean="0">
                <a:latin typeface="Arial" panose="020B0604020202020204" pitchFamily="34" charset="0"/>
                <a:cs typeface="Arial" panose="020B0604020202020204" pitchFamily="34" charset="0"/>
              </a:rPr>
              <a:t>2</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- 8</a:t>
            </a:r>
          </a:p>
          <a:p>
            <a:pPr lvl="2" indent="-457200">
              <a:buClr>
                <a:srgbClr val="C00000"/>
              </a:buClr>
              <a:buFont typeface="+mj-lt"/>
              <a:buAutoNum type="alphaLcPeriod"/>
              <a:tabLst>
                <a:tab pos="742950" algn="l"/>
                <a:tab pos="2857500" algn="l"/>
              </a:tabLst>
            </a:pP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 (</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sym typeface="Wingdings" panose="05000000000000000000" pitchFamily="2" charset="2"/>
              </a:rPr>
              <a:t></a:t>
            </a:r>
            <a:r>
              <a:rPr lang="en-US" sz="2300" dirty="0" smtClean="0">
                <a:latin typeface="Arial" panose="020B0604020202020204" pitchFamily="34" charset="0"/>
                <a:cs typeface="Arial" panose="020B0604020202020204" pitchFamily="34" charset="0"/>
              </a:rPr>
              <a:t>)</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 - </a:t>
            </a:r>
            <a:r>
              <a:rPr lang="en-US" sz="2300" dirty="0">
                <a:latin typeface="Arial" panose="020B0604020202020204" pitchFamily="34" charset="0"/>
                <a:cs typeface="Arial" panose="020B0604020202020204" pitchFamily="34" charset="0"/>
                <a:sym typeface="Wingdings" panose="05000000000000000000" pitchFamily="2" charset="2"/>
              </a:rPr>
              <a:t> </a:t>
            </a:r>
            <a:r>
              <a:rPr lang="en-US" sz="2300" dirty="0" smtClean="0">
                <a:latin typeface="Arial" panose="020B0604020202020204" pitchFamily="34" charset="0"/>
                <a:cs typeface="Arial" panose="020B0604020202020204" pitchFamily="34" charset="0"/>
                <a:sym typeface="Wingdings" panose="05000000000000000000" pitchFamily="2" charset="2"/>
              </a:rPr>
              <a:t> </a:t>
            </a:r>
            <a:r>
              <a:rPr lang="en-US" sz="2300" dirty="0" smtClean="0">
                <a:latin typeface="Arial" panose="020B0604020202020204" pitchFamily="34" charset="0"/>
                <a:cs typeface="Arial" panose="020B0604020202020204" pitchFamily="34" charset="0"/>
              </a:rPr>
              <a:t>- 8 </a:t>
            </a:r>
            <a:br>
              <a:rPr lang="en-US" sz="2300" dirty="0" smtClean="0">
                <a:latin typeface="Arial" panose="020B0604020202020204" pitchFamily="34" charset="0"/>
                <a:cs typeface="Arial" panose="020B0604020202020204" pitchFamily="34" charset="0"/>
              </a:rPr>
            </a:b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 </a:t>
            </a:r>
            <a:r>
              <a:rPr lang="en-US" sz="2300" dirty="0" smtClean="0">
                <a:latin typeface="Arial" panose="020B0604020202020204" pitchFamily="34" charset="0"/>
                <a:cs typeface="Arial" panose="020B0604020202020204" pitchFamily="34" charset="0"/>
                <a:sym typeface="Wingdings" panose="05000000000000000000" pitchFamily="2" charset="2"/>
              </a:rPr>
              <a:t></a:t>
            </a:r>
            <a:r>
              <a:rPr lang="en-US" sz="2300" dirty="0" smtClean="0">
                <a:latin typeface="Arial" panose="020B0604020202020204" pitchFamily="34" charset="0"/>
                <a:cs typeface="Arial" panose="020B0604020202020204" pitchFamily="34" charset="0"/>
              </a:rPr>
              <a:t>)</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 - </a:t>
            </a:r>
            <a:r>
              <a:rPr lang="en-US" sz="2300" dirty="0">
                <a:latin typeface="Arial" panose="020B0604020202020204" pitchFamily="34" charset="0"/>
                <a:cs typeface="Arial" panose="020B0604020202020204" pitchFamily="34" charset="0"/>
                <a:sym typeface="Wingdings" panose="05000000000000000000" pitchFamily="2" charset="2"/>
              </a:rPr>
              <a:t></a:t>
            </a:r>
            <a:endParaRPr lang="en-US" sz="2300" dirty="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742950" algn="l"/>
                <a:tab pos="2857500" algn="l"/>
              </a:tabLst>
            </a:pPr>
            <a:r>
              <a:rPr lang="en-US" sz="2300" dirty="0" smtClean="0">
                <a:latin typeface="Arial" panose="020B0604020202020204" pitchFamily="34" charset="0"/>
                <a:cs typeface="Arial" panose="020B0604020202020204" pitchFamily="34" charset="0"/>
              </a:rPr>
              <a:t>Write </a:t>
            </a:r>
            <a:r>
              <a:rPr lang="en-US" sz="2300" dirty="0">
                <a:latin typeface="Arial" panose="020B0604020202020204" pitchFamily="34" charset="0"/>
                <a:cs typeface="Arial" panose="020B0604020202020204" pitchFamily="34" charset="0"/>
              </a:rPr>
              <a:t>down the turning point of the graph </a:t>
            </a:r>
            <a:r>
              <a:rPr lang="en-US" sz="2300" i="1" dirty="0">
                <a:latin typeface="Arial" panose="020B0604020202020204" pitchFamily="34" charset="0"/>
                <a:cs typeface="Arial" panose="020B0604020202020204" pitchFamily="34" charset="0"/>
              </a:rPr>
              <a:t>y</a:t>
            </a:r>
            <a:r>
              <a:rPr lang="en-US" sz="2300" dirty="0">
                <a:latin typeface="Arial" panose="020B0604020202020204" pitchFamily="34" charset="0"/>
                <a:cs typeface="Arial" panose="020B0604020202020204" pitchFamily="34" charset="0"/>
              </a:rPr>
              <a:t> = </a:t>
            </a:r>
            <a:r>
              <a:rPr lang="en-US" sz="2300" i="1" dirty="0">
                <a:latin typeface="Arial" panose="020B0604020202020204" pitchFamily="34" charset="0"/>
                <a:cs typeface="Arial" panose="020B0604020202020204" pitchFamily="34" charset="0"/>
              </a:rPr>
              <a:t>x</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+ 2</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- 8</a:t>
            </a:r>
          </a:p>
          <a:p>
            <a:pPr lvl="2" indent="-457200">
              <a:buClr>
                <a:srgbClr val="C00000"/>
              </a:buClr>
              <a:buFont typeface="+mj-lt"/>
              <a:buAutoNum type="alphaLcPeriod"/>
              <a:tabLst>
                <a:tab pos="742950" algn="l"/>
                <a:tab pos="2857500" algn="l"/>
              </a:tabLst>
            </a:pPr>
            <a:r>
              <a:rPr lang="en-US" sz="2300" dirty="0" smtClean="0">
                <a:latin typeface="Arial" panose="020B0604020202020204" pitchFamily="34" charset="0"/>
                <a:cs typeface="Arial" panose="020B0604020202020204" pitchFamily="34" charset="0"/>
              </a:rPr>
              <a:t>Decide </a:t>
            </a:r>
            <a:r>
              <a:rPr lang="en-US" sz="2300" dirty="0">
                <a:latin typeface="Arial" panose="020B0604020202020204" pitchFamily="34" charset="0"/>
                <a:cs typeface="Arial" panose="020B0604020202020204" pitchFamily="34" charset="0"/>
              </a:rPr>
              <a:t>if the turning point is a maximum or minimum.</a:t>
            </a:r>
            <a:endParaRPr lang="en-US" sz="2300" dirty="0" smtClean="0">
              <a:latin typeface="Arial" panose="020B0604020202020204" pitchFamily="34" charset="0"/>
              <a:cs typeface="Arial" panose="020B0604020202020204" pitchFamily="34" charset="0"/>
              <a:sym typeface="Wingdings" panose="05000000000000000000" pitchFamily="2" charset="2"/>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sp>
        <p:nvSpPr>
          <p:cNvPr id="17" name="Rectangle 16"/>
          <p:cNvSpPr/>
          <p:nvPr/>
        </p:nvSpPr>
        <p:spPr>
          <a:xfrm flipH="1">
            <a:off x="251520" y="4077072"/>
            <a:ext cx="5223598" cy="646331"/>
          </a:xfrm>
          <a:prstGeom prst="rect">
            <a:avLst/>
          </a:prstGeom>
          <a:solidFill>
            <a:srgbClr val="FCF1E3"/>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b="1" dirty="0" smtClean="0">
                <a:solidFill>
                  <a:srgbClr val="C00000"/>
                </a:solidFill>
                <a:latin typeface="Arial" panose="020B0604020202020204" pitchFamily="34" charset="0"/>
                <a:cs typeface="Arial" panose="020B0604020202020204" pitchFamily="34" charset="0"/>
              </a:rPr>
              <a:t>Q4a </a:t>
            </a:r>
            <a:r>
              <a:rPr lang="en-US" b="1" dirty="0">
                <a:solidFill>
                  <a:srgbClr val="C00000"/>
                </a:solidFill>
                <a:latin typeface="Arial" panose="020B0604020202020204" pitchFamily="34" charset="0"/>
                <a:cs typeface="Arial" panose="020B0604020202020204" pitchFamily="34" charset="0"/>
              </a:rPr>
              <a:t>hint</a:t>
            </a:r>
            <a:r>
              <a:rPr lang="en-US" dirty="0">
                <a:solidFill>
                  <a:schemeClr val="tx1"/>
                </a:solidFill>
                <a:latin typeface="Arial" panose="020B0604020202020204" pitchFamily="34" charset="0"/>
                <a:cs typeface="Arial" panose="020B0604020202020204" pitchFamily="34" charset="0"/>
              </a:rPr>
              <a:t> – To find the missing term in the bracket divide the coefficient of the </a:t>
            </a:r>
            <a:r>
              <a:rPr lang="en-US" i="1" dirty="0">
                <a:solidFill>
                  <a:schemeClr val="tx1"/>
                </a:solidFill>
                <a:latin typeface="Arial" panose="020B0604020202020204" pitchFamily="34" charset="0"/>
                <a:cs typeface="Arial" panose="020B0604020202020204" pitchFamily="34" charset="0"/>
              </a:rPr>
              <a:t>x</a:t>
            </a:r>
            <a:r>
              <a:rPr lang="en-US" dirty="0">
                <a:solidFill>
                  <a:schemeClr val="tx1"/>
                </a:solidFill>
                <a:latin typeface="Arial" panose="020B0604020202020204" pitchFamily="34" charset="0"/>
                <a:cs typeface="Arial" panose="020B0604020202020204" pitchFamily="34" charset="0"/>
              </a:rPr>
              <a:t> term by 2.</a:t>
            </a:r>
          </a:p>
        </p:txBody>
      </p:sp>
      <p:sp>
        <p:nvSpPr>
          <p:cNvPr id="7" name="Rectangle 6"/>
          <p:cNvSpPr/>
          <p:nvPr/>
        </p:nvSpPr>
        <p:spPr>
          <a:xfrm flipH="1">
            <a:off x="251520" y="4797152"/>
            <a:ext cx="5223598" cy="707886"/>
          </a:xfrm>
          <a:prstGeom prst="rect">
            <a:avLst/>
          </a:prstGeom>
          <a:solidFill>
            <a:srgbClr val="FCF1E3"/>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Q4b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The turning point is the value of </a:t>
            </a:r>
            <a:r>
              <a:rPr lang="en-US" sz="2000" i="1" dirty="0">
                <a:solidFill>
                  <a:schemeClr val="tx1"/>
                </a:solidFill>
                <a:latin typeface="Arial" panose="020B0604020202020204" pitchFamily="34" charset="0"/>
                <a:cs typeface="Arial" panose="020B0604020202020204" pitchFamily="34" charset="0"/>
              </a:rPr>
              <a:t>y</a:t>
            </a:r>
            <a:r>
              <a:rPr lang="en-US" sz="2000" dirty="0">
                <a:solidFill>
                  <a:schemeClr val="tx1"/>
                </a:solidFill>
                <a:latin typeface="Arial" panose="020B0604020202020204" pitchFamily="34" charset="0"/>
                <a:cs typeface="Arial" panose="020B0604020202020204" pitchFamily="34" charset="0"/>
              </a:rPr>
              <a:t> when </a:t>
            </a:r>
            <a:r>
              <a:rPr lang="en-US" sz="2000" dirty="0" smtClean="0">
                <a:solidFill>
                  <a:schemeClr val="tx1"/>
                </a:solidFill>
                <a:latin typeface="Arial" panose="020B0604020202020204" pitchFamily="34" charset="0"/>
                <a:cs typeface="Arial" panose="020B0604020202020204" pitchFamily="34" charset="0"/>
              </a:rPr>
              <a:t>(</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0</a:t>
            </a:r>
          </a:p>
        </p:txBody>
      </p:sp>
      <p:sp>
        <p:nvSpPr>
          <p:cNvPr id="9" name="Rectangle 8"/>
          <p:cNvSpPr/>
          <p:nvPr/>
        </p:nvSpPr>
        <p:spPr>
          <a:xfrm flipH="1">
            <a:off x="251520" y="5589240"/>
            <a:ext cx="5223598" cy="1015663"/>
          </a:xfrm>
          <a:prstGeom prst="rect">
            <a:avLst/>
          </a:prstGeom>
          <a:solidFill>
            <a:srgbClr val="FCF1E3"/>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Q4c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a:t>
            </a: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endParaRPr lang="en-US" sz="20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861901" y="5642585"/>
            <a:ext cx="2827911" cy="908972"/>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539257192"/>
      </p:ext>
    </p:extLst>
  </p:cSld>
  <p:clrMapOvr>
    <a:masterClrMapping/>
  </p:clrMapOvr>
  <p:transition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495</a:t>
            </a:r>
            <a:endParaRPr lang="en-GB" sz="1400" b="1" dirty="0">
              <a:latin typeface="Calibri" panose="020F0502020204030204" pitchFamily="34" charset="0"/>
            </a:endParaRPr>
          </a:p>
        </p:txBody>
      </p:sp>
      <p:sp>
        <p:nvSpPr>
          <p:cNvPr id="3" name="Rectangle 2"/>
          <p:cNvSpPr/>
          <p:nvPr/>
        </p:nvSpPr>
        <p:spPr>
          <a:xfrm>
            <a:off x="251520" y="1196752"/>
            <a:ext cx="5256584" cy="4524315"/>
          </a:xfrm>
          <a:prstGeom prst="rect">
            <a:avLst/>
          </a:prstGeom>
        </p:spPr>
        <p:txBody>
          <a:bodyPr wrap="square">
            <a:spAutoFit/>
          </a:bodyPr>
          <a:lstStyle/>
          <a:p>
            <a:pPr lvl="1" indent="-457200">
              <a:buClr>
                <a:srgbClr val="C00000"/>
              </a:buClr>
              <a:buFont typeface="+mj-lt"/>
              <a:buAutoNum type="arabicPeriod" startAt="5"/>
              <a:tabLst>
                <a:tab pos="857250" algn="l"/>
                <a:tab pos="285750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Find </a:t>
            </a:r>
            <a:r>
              <a:rPr lang="en-US" sz="2400" dirty="0">
                <a:latin typeface="Arial" panose="020B0604020202020204" pitchFamily="34" charset="0"/>
                <a:cs typeface="Arial" panose="020B0604020202020204" pitchFamily="34" charset="0"/>
              </a:rPr>
              <a:t>the coordinates of the </a:t>
            </a:r>
            <a:r>
              <a:rPr lang="en-US" sz="2400" dirty="0" smtClean="0">
                <a:latin typeface="Arial" panose="020B0604020202020204" pitchFamily="34" charset="0"/>
                <a:cs typeface="Arial" panose="020B0604020202020204" pitchFamily="34" charset="0"/>
              </a:rPr>
              <a:t>	turning </a:t>
            </a:r>
            <a:r>
              <a:rPr lang="en-US" sz="2400" dirty="0">
                <a:latin typeface="Arial" panose="020B0604020202020204" pitchFamily="34" charset="0"/>
                <a:cs typeface="Arial" panose="020B0604020202020204" pitchFamily="34" charset="0"/>
              </a:rPr>
              <a:t>point of the graphs in </a:t>
            </a:r>
            <a:r>
              <a:rPr lang="en-US" sz="2400" dirty="0" smtClean="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Q3</a:t>
            </a:r>
            <a:r>
              <a:rPr lang="en-US" sz="2400" dirty="0">
                <a:latin typeface="Arial" panose="020B0604020202020204" pitchFamily="34" charset="0"/>
                <a:cs typeface="Arial" panose="020B0604020202020204" pitchFamily="34" charset="0"/>
              </a:rPr>
              <a:t>.</a:t>
            </a:r>
          </a:p>
          <a:p>
            <a:pPr marL="857250" lvl="2" indent="-400050">
              <a:buClr>
                <a:srgbClr val="C00000"/>
              </a:buClr>
              <a:buFont typeface="+mj-lt"/>
              <a:buAutoNum type="alphaLcPeriod" startAt="2"/>
              <a:tabLst>
                <a:tab pos="2857500" algn="l"/>
              </a:tabLst>
            </a:pPr>
            <a:r>
              <a:rPr lang="en-US" sz="2400" dirty="0" smtClean="0">
                <a:latin typeface="Arial" panose="020B0604020202020204" pitchFamily="34" charset="0"/>
                <a:cs typeface="Arial" panose="020B0604020202020204" pitchFamily="34" charset="0"/>
              </a:rPr>
              <a:t>Decide </a:t>
            </a:r>
            <a:r>
              <a:rPr lang="en-US" sz="2400" dirty="0">
                <a:latin typeface="Arial" panose="020B0604020202020204" pitchFamily="34" charset="0"/>
                <a:cs typeface="Arial" panose="020B0604020202020204" pitchFamily="34" charset="0"/>
              </a:rPr>
              <a:t>whether each turning point is a maximum or minimum</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lvl="1" indent="-457200">
              <a:buClr>
                <a:srgbClr val="C00000"/>
              </a:buClr>
              <a:buFont typeface="+mj-lt"/>
              <a:buAutoNum type="arabicPeriod" startAt="8"/>
              <a:tabLst>
                <a:tab pos="2857500" algn="l"/>
              </a:tabLst>
            </a:pPr>
            <a:r>
              <a:rPr lang="en-US" sz="2400" dirty="0" smtClean="0">
                <a:latin typeface="Arial" panose="020B0604020202020204" pitchFamily="34" charset="0"/>
                <a:cs typeface="Arial" panose="020B0604020202020204" pitchFamily="34" charset="0"/>
                <a:sym typeface="Wingdings" panose="05000000000000000000" pitchFamily="2" charset="2"/>
              </a:rPr>
              <a:t>Sketch the graphs of </a:t>
            </a:r>
          </a:p>
          <a:p>
            <a:pPr lvl="2" indent="-457200">
              <a:buClr>
                <a:srgbClr val="C00000"/>
              </a:buClr>
              <a:buFont typeface="+mj-lt"/>
              <a:buAutoNum type="alphaLcPeriod"/>
              <a:tabLst>
                <a:tab pos="2857500" algn="l"/>
              </a:tabLst>
            </a:pPr>
            <a:r>
              <a:rPr lang="en-US" sz="2400" i="1" dirty="0" smtClean="0">
                <a:latin typeface="Arial" panose="020B0604020202020204" pitchFamily="34" charset="0"/>
                <a:cs typeface="Arial" panose="020B0604020202020204" pitchFamily="34" charset="0"/>
                <a:sym typeface="Wingdings" panose="05000000000000000000" pitchFamily="2" charset="2"/>
              </a:rPr>
              <a:t>y</a:t>
            </a: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i="1" dirty="0">
                <a:latin typeface="Arial" panose="020B0604020202020204" pitchFamily="34" charset="0"/>
                <a:cs typeface="Arial" panose="020B0604020202020204" pitchFamily="34" charset="0"/>
                <a:sym typeface="Wingdings" panose="05000000000000000000" pitchFamily="2" charset="2"/>
              </a:rPr>
              <a:t>x</a:t>
            </a:r>
            <a:r>
              <a:rPr lang="en-US" sz="2400" baseline="30000" dirty="0">
                <a:latin typeface="Arial" panose="020B0604020202020204" pitchFamily="34" charset="0"/>
                <a:cs typeface="Arial" panose="020B0604020202020204" pitchFamily="34" charset="0"/>
                <a:sym typeface="Wingdings" panose="05000000000000000000" pitchFamily="2" charset="2"/>
              </a:rPr>
              <a:t>2</a:t>
            </a:r>
            <a:r>
              <a:rPr lang="en-US" sz="2400" dirty="0">
                <a:latin typeface="Arial" panose="020B0604020202020204" pitchFamily="34" charset="0"/>
                <a:cs typeface="Arial" panose="020B0604020202020204" pitchFamily="34" charset="0"/>
                <a:sym typeface="Wingdings" panose="05000000000000000000" pitchFamily="2" charset="2"/>
              </a:rPr>
              <a:t> + </a:t>
            </a:r>
            <a:r>
              <a:rPr lang="en-US" sz="2400" dirty="0" smtClean="0">
                <a:latin typeface="Arial" panose="020B0604020202020204" pitchFamily="34" charset="0"/>
                <a:cs typeface="Arial" panose="020B0604020202020204" pitchFamily="34" charset="0"/>
                <a:sym typeface="Wingdings" panose="05000000000000000000" pitchFamily="2" charset="2"/>
              </a:rPr>
              <a:t>8</a:t>
            </a:r>
            <a:r>
              <a:rPr lang="en-US" sz="2400" i="1" dirty="0" smtClean="0">
                <a:latin typeface="Arial" panose="020B0604020202020204" pitchFamily="34" charset="0"/>
                <a:cs typeface="Arial" panose="020B0604020202020204" pitchFamily="34" charset="0"/>
                <a:sym typeface="Wingdings" panose="05000000000000000000" pitchFamily="2" charset="2"/>
              </a:rPr>
              <a:t>x</a:t>
            </a:r>
            <a:r>
              <a:rPr lang="en-US" sz="2400" dirty="0" smtClean="0">
                <a:latin typeface="Arial" panose="020B0604020202020204" pitchFamily="34" charset="0"/>
                <a:cs typeface="Arial" panose="020B0604020202020204" pitchFamily="34" charset="0"/>
                <a:sym typeface="Wingdings" panose="05000000000000000000" pitchFamily="2" charset="2"/>
              </a:rPr>
              <a:t> + </a:t>
            </a:r>
            <a:r>
              <a:rPr lang="en-US" sz="2400" dirty="0">
                <a:latin typeface="Arial" panose="020B0604020202020204" pitchFamily="34" charset="0"/>
                <a:cs typeface="Arial" panose="020B0604020202020204" pitchFamily="34" charset="0"/>
                <a:sym typeface="Wingdings" panose="05000000000000000000" pitchFamily="2" charset="2"/>
              </a:rPr>
              <a:t>15 </a:t>
            </a:r>
            <a:endParaRPr lang="en-US" sz="2400" dirty="0" smtClean="0">
              <a:latin typeface="Arial" panose="020B0604020202020204" pitchFamily="34" charset="0"/>
              <a:cs typeface="Arial" panose="020B0604020202020204" pitchFamily="34" charset="0"/>
              <a:sym typeface="Wingdings" panose="05000000000000000000" pitchFamily="2" charset="2"/>
            </a:endParaRPr>
          </a:p>
          <a:p>
            <a:pPr lvl="2" indent="-457200">
              <a:buClr>
                <a:srgbClr val="C00000"/>
              </a:buClr>
              <a:buFont typeface="+mj-lt"/>
              <a:buAutoNum type="alphaLcPeriod"/>
              <a:tabLst>
                <a:tab pos="2857500" algn="l"/>
              </a:tabLst>
            </a:pPr>
            <a:r>
              <a:rPr lang="en-US" sz="2400" i="1" dirty="0" smtClean="0">
                <a:latin typeface="Arial" panose="020B0604020202020204" pitchFamily="34" charset="0"/>
                <a:cs typeface="Arial" panose="020B0604020202020204" pitchFamily="34" charset="0"/>
                <a:sym typeface="Wingdings" panose="05000000000000000000" pitchFamily="2" charset="2"/>
              </a:rPr>
              <a:t>y</a:t>
            </a: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smtClean="0">
                <a:latin typeface="Arial" panose="020B0604020202020204" pitchFamily="34" charset="0"/>
                <a:cs typeface="Arial" panose="020B0604020202020204" pitchFamily="34" charset="0"/>
                <a:sym typeface="Wingdings" panose="05000000000000000000" pitchFamily="2" charset="2"/>
              </a:rPr>
              <a:t>2x</a:t>
            </a:r>
            <a:r>
              <a:rPr lang="en-US" sz="2400" baseline="30000" dirty="0" smtClean="0">
                <a:latin typeface="Arial" panose="020B0604020202020204" pitchFamily="34" charset="0"/>
                <a:cs typeface="Arial" panose="020B0604020202020204" pitchFamily="34" charset="0"/>
                <a:sym typeface="Wingdings" panose="05000000000000000000" pitchFamily="2" charset="2"/>
              </a:rPr>
              <a:t>2</a:t>
            </a: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smtClean="0">
                <a:latin typeface="Arial" panose="020B0604020202020204" pitchFamily="34" charset="0"/>
                <a:cs typeface="Arial" panose="020B0604020202020204" pitchFamily="34" charset="0"/>
                <a:sym typeface="Wingdings" panose="05000000000000000000" pitchFamily="2" charset="2"/>
              </a:rPr>
              <a:t>12</a:t>
            </a:r>
            <a:r>
              <a:rPr lang="en-US" sz="2400" i="1" dirty="0" smtClean="0">
                <a:latin typeface="Arial" panose="020B0604020202020204" pitchFamily="34" charset="0"/>
                <a:cs typeface="Arial" panose="020B0604020202020204" pitchFamily="34" charset="0"/>
                <a:sym typeface="Wingdings" panose="05000000000000000000" pitchFamily="2" charset="2"/>
              </a:rPr>
              <a:t>x</a:t>
            </a: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a:latin typeface="Arial" panose="020B0604020202020204" pitchFamily="34" charset="0"/>
                <a:cs typeface="Arial" panose="020B0604020202020204" pitchFamily="34" charset="0"/>
                <a:sym typeface="Wingdings" panose="05000000000000000000" pitchFamily="2" charset="2"/>
              </a:rPr>
              <a:t>- 10</a:t>
            </a:r>
            <a:endParaRPr lang="en-US" sz="2400" dirty="0" smtClean="0">
              <a:latin typeface="Arial" panose="020B0604020202020204" pitchFamily="34" charset="0"/>
              <a:cs typeface="Arial" panose="020B0604020202020204" pitchFamily="34" charset="0"/>
              <a:sym typeface="Wingdings" panose="05000000000000000000" pitchFamily="2" charset="2"/>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sp>
        <p:nvSpPr>
          <p:cNvPr id="17" name="Rectangle 16"/>
          <p:cNvSpPr/>
          <p:nvPr/>
        </p:nvSpPr>
        <p:spPr>
          <a:xfrm flipH="1">
            <a:off x="251520" y="3486200"/>
            <a:ext cx="5223598" cy="430887"/>
          </a:xfrm>
          <a:prstGeom prst="rect">
            <a:avLst/>
          </a:prstGeom>
          <a:solidFill>
            <a:srgbClr val="FCF1E3"/>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Q5a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Use the method in </a:t>
            </a:r>
            <a:r>
              <a:rPr lang="en-US" sz="2200" b="1" dirty="0">
                <a:solidFill>
                  <a:schemeClr val="tx1"/>
                </a:solidFill>
                <a:latin typeface="Arial" panose="020B0604020202020204" pitchFamily="34" charset="0"/>
                <a:cs typeface="Arial" panose="020B0604020202020204" pitchFamily="34" charset="0"/>
              </a:rPr>
              <a:t>Q4</a:t>
            </a:r>
            <a:r>
              <a:rPr lang="en-US" sz="2200" dirty="0">
                <a:solidFill>
                  <a:schemeClr val="tx1"/>
                </a:solidFill>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
        <p:nvSpPr>
          <p:cNvPr id="12" name="Rectangle 11"/>
          <p:cNvSpPr/>
          <p:nvPr/>
        </p:nvSpPr>
        <p:spPr>
          <a:xfrm flipH="1">
            <a:off x="251520" y="4006225"/>
            <a:ext cx="5223598" cy="430887"/>
          </a:xfrm>
          <a:prstGeom prst="rect">
            <a:avLst/>
          </a:prstGeom>
          <a:solidFill>
            <a:srgbClr val="FCF1E3"/>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Q5b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Look at the coefficient of </a:t>
            </a:r>
            <a:r>
              <a:rPr lang="en-US" sz="2200" i="1" dirty="0" smtClean="0">
                <a:solidFill>
                  <a:schemeClr val="tx1"/>
                </a:solidFill>
                <a:latin typeface="Arial" panose="020B0604020202020204" pitchFamily="34" charset="0"/>
                <a:cs typeface="Arial" panose="020B0604020202020204" pitchFamily="34" charset="0"/>
              </a:rPr>
              <a:t>x</a:t>
            </a:r>
            <a:r>
              <a:rPr lang="en-US" sz="2200" baseline="30000" dirty="0" smtClean="0">
                <a:solidFill>
                  <a:schemeClr val="tx1"/>
                </a:solidFill>
                <a:latin typeface="Arial" panose="020B0604020202020204" pitchFamily="34" charset="0"/>
                <a:cs typeface="Arial" panose="020B0604020202020204" pitchFamily="34" charset="0"/>
              </a:rPr>
              <a:t>2.</a:t>
            </a:r>
            <a:endParaRPr lang="en-US" sz="2200" baseline="30000" dirty="0">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flipH="1">
            <a:off x="251520" y="5765775"/>
            <a:ext cx="5223598" cy="769441"/>
          </a:xfrm>
          <a:prstGeom prst="rect">
            <a:avLst/>
          </a:prstGeom>
          <a:solidFill>
            <a:srgbClr val="FCF1E3"/>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Q8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Find the solutions to </a:t>
            </a:r>
            <a:r>
              <a:rPr lang="en-US" sz="2200" i="1" dirty="0">
                <a:solidFill>
                  <a:schemeClr val="tx1"/>
                </a:solidFill>
                <a:latin typeface="Arial" panose="020B0604020202020204" pitchFamily="34" charset="0"/>
                <a:cs typeface="Arial" panose="020B0604020202020204" pitchFamily="34" charset="0"/>
              </a:rPr>
              <a:t>y</a:t>
            </a:r>
            <a:r>
              <a:rPr lang="en-US" sz="2200" dirty="0">
                <a:solidFill>
                  <a:schemeClr val="tx1"/>
                </a:solidFill>
                <a:latin typeface="Arial" panose="020B0604020202020204" pitchFamily="34" charset="0"/>
                <a:cs typeface="Arial" panose="020B0604020202020204" pitchFamily="34" charset="0"/>
              </a:rPr>
              <a:t> = 0 and the </a:t>
            </a:r>
            <a:r>
              <a:rPr lang="en-US" sz="2200" i="1" dirty="0" smtClean="0">
                <a:solidFill>
                  <a:schemeClr val="tx1"/>
                </a:solidFill>
                <a:latin typeface="Arial" panose="020B0604020202020204" pitchFamily="34" charset="0"/>
                <a:cs typeface="Arial" panose="020B0604020202020204" pitchFamily="34" charset="0"/>
              </a:rPr>
              <a:t>y</a:t>
            </a:r>
            <a:r>
              <a:rPr lang="en-US" sz="2200" dirty="0" smtClean="0">
                <a:solidFill>
                  <a:schemeClr val="tx1"/>
                </a:solidFill>
                <a:latin typeface="Arial" panose="020B0604020202020204" pitchFamily="34" charset="0"/>
                <a:cs typeface="Arial" panose="020B0604020202020204" pitchFamily="34" charset="0"/>
              </a:rPr>
              <a:t>-intercept</a:t>
            </a:r>
            <a:r>
              <a:rPr lang="en-US" sz="2200" dirty="0">
                <a:solidFill>
                  <a:schemeClr val="tx1"/>
                </a:solidFill>
                <a:latin typeface="Arial" panose="020B0604020202020204" pitchFamily="34" charset="0"/>
                <a:cs typeface="Arial" panose="020B0604020202020204" pitchFamily="34" charset="0"/>
              </a:rPr>
              <a:t>, as in </a:t>
            </a:r>
            <a:r>
              <a:rPr lang="en-US" sz="2200" b="1" dirty="0">
                <a:solidFill>
                  <a:schemeClr val="tx1"/>
                </a:solidFill>
                <a:latin typeface="Arial" panose="020B0604020202020204" pitchFamily="34" charset="0"/>
                <a:cs typeface="Arial" panose="020B0604020202020204" pitchFamily="34" charset="0"/>
              </a:rPr>
              <a:t>Q3</a:t>
            </a:r>
            <a:r>
              <a:rPr lang="en-US" sz="22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49701393"/>
      </p:ext>
    </p:extLst>
  </p:cSld>
  <p:clrMapOvr>
    <a:masterClrMapping/>
  </p:clrMapOvr>
  <p:transition advClick="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495</a:t>
            </a:r>
            <a:endParaRPr lang="en-GB" sz="1400" b="1" dirty="0">
              <a:latin typeface="Calibri" panose="020F0502020204030204" pitchFamily="34" charset="0"/>
            </a:endParaRPr>
          </a:p>
        </p:txBody>
      </p:sp>
      <p:sp>
        <p:nvSpPr>
          <p:cNvPr id="3" name="Rectangle 2"/>
          <p:cNvSpPr/>
          <p:nvPr/>
        </p:nvSpPr>
        <p:spPr>
          <a:xfrm>
            <a:off x="251520" y="1196752"/>
            <a:ext cx="5256584" cy="1938992"/>
          </a:xfrm>
          <a:prstGeom prst="rect">
            <a:avLst/>
          </a:prstGeom>
        </p:spPr>
        <p:txBody>
          <a:bodyPr wrap="square">
            <a:spAutoFit/>
          </a:bodyPr>
          <a:lstStyle/>
          <a:p>
            <a:pPr lvl="1" indent="-457200">
              <a:buClr>
                <a:srgbClr val="C00000"/>
              </a:buClr>
              <a:buFont typeface="+mj-lt"/>
              <a:buAutoNum type="arabicPeriod" startAt="6"/>
              <a:tabLst>
                <a:tab pos="857250" algn="l"/>
                <a:tab pos="2857500" algn="l"/>
              </a:tabLst>
            </a:pPr>
            <a:r>
              <a:rPr lang="es-ES" sz="2400" dirty="0">
                <a:latin typeface="Arial" panose="020B0604020202020204" pitchFamily="34" charset="0"/>
                <a:cs typeface="Arial" panose="020B0604020202020204" pitchFamily="34" charset="0"/>
              </a:rPr>
              <a:t>Sketch </a:t>
            </a:r>
            <a:r>
              <a:rPr lang="es-ES" sz="2400" dirty="0" err="1">
                <a:latin typeface="Arial" panose="020B0604020202020204" pitchFamily="34" charset="0"/>
                <a:cs typeface="Arial" panose="020B0604020202020204" pitchFamily="34" charset="0"/>
              </a:rPr>
              <a:t>quadratic</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graphs</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for</a:t>
            </a:r>
            <a:r>
              <a:rPr lang="es-ES" sz="2400" dirty="0">
                <a:latin typeface="Arial" panose="020B0604020202020204" pitchFamily="34" charset="0"/>
                <a:cs typeface="Arial" panose="020B0604020202020204" pitchFamily="34" charset="0"/>
              </a:rPr>
              <a:t> </a:t>
            </a:r>
            <a:endParaRPr lang="es-ES" sz="24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2857500" algn="l"/>
              </a:tabLst>
            </a:pPr>
            <a:r>
              <a:rPr lang="es-ES" sz="2400" i="1" dirty="0" smtClean="0">
                <a:latin typeface="Arial" panose="020B0604020202020204" pitchFamily="34" charset="0"/>
                <a:cs typeface="Arial" panose="020B0604020202020204" pitchFamily="34" charset="0"/>
              </a:rPr>
              <a:t>y</a:t>
            </a:r>
            <a:r>
              <a:rPr lang="es-ES" sz="2400" dirty="0" smtClean="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 </a:t>
            </a:r>
            <a:r>
              <a:rPr lang="es-ES" sz="2400" i="1" dirty="0">
                <a:latin typeface="Arial" panose="020B0604020202020204" pitchFamily="34" charset="0"/>
                <a:cs typeface="Arial" panose="020B0604020202020204" pitchFamily="34" charset="0"/>
              </a:rPr>
              <a:t>x</a:t>
            </a:r>
            <a:r>
              <a:rPr lang="es-ES" sz="2400" baseline="30000" dirty="0">
                <a:latin typeface="Arial" panose="020B0604020202020204" pitchFamily="34" charset="0"/>
                <a:cs typeface="Arial" panose="020B0604020202020204" pitchFamily="34" charset="0"/>
              </a:rPr>
              <a:t>2</a:t>
            </a:r>
            <a:r>
              <a:rPr lang="es-ES" sz="2400" dirty="0">
                <a:latin typeface="Arial" panose="020B0604020202020204" pitchFamily="34" charset="0"/>
                <a:cs typeface="Arial" panose="020B0604020202020204" pitchFamily="34" charset="0"/>
              </a:rPr>
              <a:t> - </a:t>
            </a:r>
            <a:r>
              <a:rPr lang="es-ES" sz="2400" dirty="0" smtClean="0">
                <a:latin typeface="Arial" panose="020B0604020202020204" pitchFamily="34" charset="0"/>
                <a:cs typeface="Arial" panose="020B0604020202020204" pitchFamily="34" charset="0"/>
              </a:rPr>
              <a:t>2</a:t>
            </a:r>
            <a:r>
              <a:rPr lang="es-ES" sz="2400" i="1" dirty="0" smtClean="0">
                <a:latin typeface="Arial" panose="020B0604020202020204" pitchFamily="34" charset="0"/>
                <a:cs typeface="Arial" panose="020B0604020202020204" pitchFamily="34" charset="0"/>
              </a:rPr>
              <a:t>x</a:t>
            </a:r>
            <a:r>
              <a:rPr lang="es-ES" sz="2400" dirty="0" smtClean="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- 15 </a:t>
            </a:r>
            <a:endParaRPr lang="es-ES" sz="24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2857500" algn="l"/>
              </a:tabLst>
            </a:pPr>
            <a:r>
              <a:rPr lang="es-ES" sz="2400" i="1" dirty="0" smtClean="0">
                <a:latin typeface="Arial" panose="020B0604020202020204" pitchFamily="34" charset="0"/>
                <a:cs typeface="Arial" panose="020B0604020202020204" pitchFamily="34" charset="0"/>
              </a:rPr>
              <a:t>y</a:t>
            </a:r>
            <a:r>
              <a:rPr lang="es-ES" sz="2400" dirty="0" smtClean="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 - </a:t>
            </a:r>
            <a:r>
              <a:rPr lang="es-ES" sz="2400" i="1" dirty="0">
                <a:latin typeface="Arial" panose="020B0604020202020204" pitchFamily="34" charset="0"/>
                <a:cs typeface="Arial" panose="020B0604020202020204" pitchFamily="34" charset="0"/>
              </a:rPr>
              <a:t>x</a:t>
            </a:r>
            <a:r>
              <a:rPr lang="es-ES" sz="2400" dirty="0">
                <a:latin typeface="Arial" panose="020B0604020202020204" pitchFamily="34" charset="0"/>
                <a:cs typeface="Arial" panose="020B0604020202020204" pitchFamily="34" charset="0"/>
              </a:rPr>
              <a:t>2 - 6</a:t>
            </a:r>
            <a:r>
              <a:rPr lang="es-ES" sz="2400" i="1" dirty="0">
                <a:latin typeface="Arial" panose="020B0604020202020204" pitchFamily="34" charset="0"/>
                <a:cs typeface="Arial" panose="020B0604020202020204" pitchFamily="34" charset="0"/>
              </a:rPr>
              <a:t>x</a:t>
            </a:r>
            <a:r>
              <a:rPr lang="es-ES" sz="2400" dirty="0">
                <a:latin typeface="Arial" panose="020B0604020202020204" pitchFamily="34" charset="0"/>
                <a:cs typeface="Arial" panose="020B0604020202020204" pitchFamily="34" charset="0"/>
              </a:rPr>
              <a:t> + 16 </a:t>
            </a:r>
            <a:endParaRPr lang="es-ES" sz="24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2857500" algn="l"/>
              </a:tabLst>
            </a:pPr>
            <a:r>
              <a:rPr lang="es-ES" sz="2400" i="1" dirty="0" smtClean="0">
                <a:latin typeface="Arial" panose="020B0604020202020204" pitchFamily="34" charset="0"/>
                <a:cs typeface="Arial" panose="020B0604020202020204" pitchFamily="34" charset="0"/>
              </a:rPr>
              <a:t>y</a:t>
            </a:r>
            <a:r>
              <a:rPr lang="es-ES" sz="2400" dirty="0" smtClean="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 </a:t>
            </a:r>
            <a:r>
              <a:rPr lang="es-ES" sz="2400" dirty="0" smtClean="0">
                <a:latin typeface="Arial" panose="020B0604020202020204" pitchFamily="34" charset="0"/>
                <a:cs typeface="Arial" panose="020B0604020202020204" pitchFamily="34" charset="0"/>
              </a:rPr>
              <a:t>2</a:t>
            </a:r>
            <a:r>
              <a:rPr lang="es-ES" sz="2400" i="1" dirty="0" smtClean="0">
                <a:latin typeface="Arial" panose="020B0604020202020204" pitchFamily="34" charset="0"/>
                <a:cs typeface="Arial" panose="020B0604020202020204" pitchFamily="34" charset="0"/>
              </a:rPr>
              <a:t>x</a:t>
            </a:r>
            <a:r>
              <a:rPr lang="es-ES" sz="2400" baseline="30000" dirty="0" smtClean="0">
                <a:latin typeface="Arial" panose="020B0604020202020204" pitchFamily="34" charset="0"/>
                <a:cs typeface="Arial" panose="020B0604020202020204" pitchFamily="34" charset="0"/>
              </a:rPr>
              <a:t>2</a:t>
            </a:r>
            <a:r>
              <a:rPr lang="es-ES" sz="2400" dirty="0" smtClean="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 </a:t>
            </a:r>
            <a:r>
              <a:rPr lang="es-ES" sz="2400" dirty="0" smtClean="0">
                <a:latin typeface="Arial" panose="020B0604020202020204" pitchFamily="34" charset="0"/>
                <a:cs typeface="Arial" panose="020B0604020202020204" pitchFamily="34" charset="0"/>
              </a:rPr>
              <a:t>4</a:t>
            </a:r>
            <a:r>
              <a:rPr lang="es-ES" sz="2400" i="1" dirty="0">
                <a:latin typeface="Arial" panose="020B0604020202020204" pitchFamily="34" charset="0"/>
                <a:cs typeface="Arial" panose="020B0604020202020204" pitchFamily="34" charset="0"/>
              </a:rPr>
              <a:t>x</a:t>
            </a:r>
            <a:r>
              <a:rPr lang="es-ES" sz="2400" dirty="0" smtClean="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- 6 </a:t>
            </a:r>
            <a:endParaRPr lang="es-ES" sz="24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2857500" algn="l"/>
              </a:tabLst>
            </a:pPr>
            <a:r>
              <a:rPr lang="es-ES" sz="2400" i="1" dirty="0" smtClean="0">
                <a:latin typeface="Arial" panose="020B0604020202020204" pitchFamily="34" charset="0"/>
                <a:cs typeface="Arial" panose="020B0604020202020204" pitchFamily="34" charset="0"/>
              </a:rPr>
              <a:t>y</a:t>
            </a:r>
            <a:r>
              <a:rPr lang="es-ES" sz="2400" dirty="0" smtClean="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 </a:t>
            </a:r>
            <a:r>
              <a:rPr lang="es-ES" sz="2400" dirty="0" smtClean="0">
                <a:latin typeface="Arial" panose="020B0604020202020204" pitchFamily="34" charset="0"/>
                <a:cs typeface="Arial" panose="020B0604020202020204" pitchFamily="34" charset="0"/>
              </a:rPr>
              <a:t>3</a:t>
            </a:r>
            <a:r>
              <a:rPr lang="es-ES" sz="2400" i="1" dirty="0">
                <a:latin typeface="Arial" panose="020B0604020202020204" pitchFamily="34" charset="0"/>
                <a:cs typeface="Arial" panose="020B0604020202020204" pitchFamily="34" charset="0"/>
              </a:rPr>
              <a:t>x</a:t>
            </a:r>
            <a:r>
              <a:rPr lang="es-ES" sz="2400" baseline="30000" dirty="0" smtClean="0">
                <a:latin typeface="Arial" panose="020B0604020202020204" pitchFamily="34" charset="0"/>
                <a:cs typeface="Arial" panose="020B0604020202020204" pitchFamily="34" charset="0"/>
              </a:rPr>
              <a:t>2</a:t>
            </a:r>
            <a:r>
              <a:rPr lang="es-ES" sz="2400" dirty="0">
                <a:latin typeface="Arial" panose="020B0604020202020204" pitchFamily="34" charset="0"/>
                <a:cs typeface="Arial" panose="020B0604020202020204" pitchFamily="34" charset="0"/>
              </a:rPr>
              <a:t>+ </a:t>
            </a:r>
            <a:r>
              <a:rPr lang="es-ES" sz="2400" dirty="0" smtClean="0">
                <a:latin typeface="Arial" panose="020B0604020202020204" pitchFamily="34" charset="0"/>
                <a:cs typeface="Arial" panose="020B0604020202020204" pitchFamily="34" charset="0"/>
              </a:rPr>
              <a:t>12</a:t>
            </a:r>
            <a:r>
              <a:rPr lang="es-ES" sz="2400" i="1" dirty="0" smtClean="0">
                <a:latin typeface="Arial" panose="020B0604020202020204" pitchFamily="34" charset="0"/>
                <a:cs typeface="Arial" panose="020B0604020202020204" pitchFamily="34" charset="0"/>
              </a:rPr>
              <a:t>x </a:t>
            </a:r>
            <a:r>
              <a:rPr lang="es-ES" sz="2400" dirty="0" smtClean="0">
                <a:latin typeface="Arial" panose="020B0604020202020204" pitchFamily="34" charset="0"/>
                <a:cs typeface="Arial" panose="020B0604020202020204" pitchFamily="34" charset="0"/>
              </a:rPr>
              <a:t>- 15</a:t>
            </a:r>
            <a:endParaRPr lang="en-US" sz="2400" dirty="0" smtClean="0">
              <a:latin typeface="Arial" panose="020B0604020202020204" pitchFamily="34" charset="0"/>
              <a:cs typeface="Arial" panose="020B0604020202020204" pitchFamily="34" charset="0"/>
              <a:sym typeface="Wingdings" panose="05000000000000000000" pitchFamily="2" charset="2"/>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
        <p:nvSpPr>
          <p:cNvPr id="13" name="Rectangle 12"/>
          <p:cNvSpPr/>
          <p:nvPr/>
        </p:nvSpPr>
        <p:spPr>
          <a:xfrm flipH="1">
            <a:off x="251520" y="3212976"/>
            <a:ext cx="5223598" cy="3323987"/>
          </a:xfrm>
          <a:prstGeom prst="rect">
            <a:avLst/>
          </a:prstGeom>
          <a:solidFill>
            <a:srgbClr val="FCF1E3"/>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Q6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Use your answers from </a:t>
            </a:r>
            <a:r>
              <a:rPr lang="en-US" sz="2200" b="1" dirty="0">
                <a:solidFill>
                  <a:schemeClr val="tx1"/>
                </a:solidFill>
                <a:latin typeface="Arial" panose="020B0604020202020204" pitchFamily="34" charset="0"/>
                <a:cs typeface="Arial" panose="020B0604020202020204" pitchFamily="34" charset="0"/>
              </a:rPr>
              <a:t>Q3</a:t>
            </a:r>
            <a:r>
              <a:rPr lang="en-US" sz="2200" dirty="0">
                <a:solidFill>
                  <a:schemeClr val="tx1"/>
                </a:solidFill>
                <a:latin typeface="Arial" panose="020B0604020202020204" pitchFamily="34" charset="0"/>
                <a:cs typeface="Arial" panose="020B0604020202020204" pitchFamily="34" charset="0"/>
              </a:rPr>
              <a:t> and </a:t>
            </a:r>
            <a:r>
              <a:rPr lang="en-US" sz="2200" b="1" dirty="0">
                <a:solidFill>
                  <a:schemeClr val="tx1"/>
                </a:solidFill>
                <a:latin typeface="Arial" panose="020B0604020202020204" pitchFamily="34" charset="0"/>
                <a:cs typeface="Arial" panose="020B0604020202020204" pitchFamily="34" charset="0"/>
              </a:rPr>
              <a:t>Q5</a:t>
            </a:r>
            <a:r>
              <a:rPr lang="en-US" sz="2200" dirty="0">
                <a:solidFill>
                  <a:schemeClr val="tx1"/>
                </a:solidFill>
                <a:latin typeface="Arial" panose="020B0604020202020204" pitchFamily="34" charset="0"/>
                <a:cs typeface="Arial" panose="020B0604020202020204" pitchFamily="34" charset="0"/>
              </a:rPr>
              <a:t> to work out these points</a:t>
            </a:r>
            <a:r>
              <a:rPr lang="en-US" sz="2200" dirty="0" smtClean="0">
                <a:solidFill>
                  <a:schemeClr val="tx1"/>
                </a:solidFill>
                <a:latin typeface="Arial" panose="020B0604020202020204" pitchFamily="34" charset="0"/>
                <a:cs typeface="Arial" panose="020B0604020202020204" pitchFamily="34" charset="0"/>
              </a:rPr>
              <a:t>:</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1200" dirty="0" smtClean="0">
                <a:solidFill>
                  <a:schemeClr val="tx1"/>
                </a:solidFill>
                <a:latin typeface="Arial" panose="020B0604020202020204" pitchFamily="34" charset="0"/>
                <a:cs typeface="Arial" panose="020B0604020202020204" pitchFamily="34" charset="0"/>
              </a:rPr>
              <a:t/>
            </a:r>
            <a:br>
              <a:rPr lang="en-US" sz="1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endParaRPr lang="en-US" sz="22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99592" y="4005064"/>
            <a:ext cx="3953404" cy="2475763"/>
          </a:xfrm>
          <a:prstGeom prst="rect">
            <a:avLst/>
          </a:prstGeom>
        </p:spPr>
      </p:pic>
    </p:spTree>
    <p:extLst>
      <p:ext uri="{BB962C8B-B14F-4D97-AF65-F5344CB8AC3E}">
        <p14:creationId xmlns:p14="http://schemas.microsoft.com/office/powerpoint/2010/main" val="1527402095"/>
      </p:ext>
    </p:extLst>
  </p:cSld>
  <p:clrMapOvr>
    <a:masterClrMapping/>
  </p:clrMapOvr>
  <p:transition advClick="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495</a:t>
            </a:r>
            <a:endParaRPr lang="en-GB" sz="1400" b="1" dirty="0">
              <a:latin typeface="Calibri" panose="020F0502020204030204" pitchFamily="34" charset="0"/>
            </a:endParaRPr>
          </a:p>
        </p:txBody>
      </p:sp>
      <p:sp>
        <p:nvSpPr>
          <p:cNvPr id="3" name="Rectangle 2"/>
          <p:cNvSpPr/>
          <p:nvPr/>
        </p:nvSpPr>
        <p:spPr>
          <a:xfrm>
            <a:off x="251520" y="1196752"/>
            <a:ext cx="5256584" cy="2246769"/>
          </a:xfrm>
          <a:prstGeom prst="rect">
            <a:avLst/>
          </a:prstGeom>
        </p:spPr>
        <p:txBody>
          <a:bodyPr wrap="square">
            <a:spAutoFit/>
          </a:bodyPr>
          <a:lstStyle/>
          <a:p>
            <a:pPr lvl="1" indent="-457200">
              <a:buClr>
                <a:srgbClr val="C00000"/>
              </a:buClr>
              <a:buFont typeface="+mj-lt"/>
              <a:buAutoNum type="arabicPeriod" startAt="7"/>
              <a:tabLst>
                <a:tab pos="857250" algn="l"/>
                <a:tab pos="2857500" algn="l"/>
              </a:tabLst>
            </a:pPr>
            <a:r>
              <a:rPr lang="en-US" sz="2800" dirty="0">
                <a:latin typeface="Arial" panose="020B0604020202020204" pitchFamily="34" charset="0"/>
                <a:cs typeface="Arial" panose="020B0604020202020204" pitchFamily="34" charset="0"/>
              </a:rPr>
              <a:t>Use your sketch graph from </a:t>
            </a:r>
            <a:r>
              <a:rPr lang="en-US" sz="2800" b="1" dirty="0">
                <a:latin typeface="Arial" panose="020B0604020202020204" pitchFamily="34" charset="0"/>
                <a:cs typeface="Arial" panose="020B0604020202020204" pitchFamily="34" charset="0"/>
              </a:rPr>
              <a:t>Q6a</a:t>
            </a:r>
            <a:r>
              <a:rPr lang="en-US" sz="2800" dirty="0">
                <a:latin typeface="Arial" panose="020B0604020202020204" pitchFamily="34" charset="0"/>
                <a:cs typeface="Arial" panose="020B0604020202020204" pitchFamily="34" charset="0"/>
              </a:rPr>
              <a:t> to find the values of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that satisfy </a:t>
            </a:r>
          </a:p>
          <a:p>
            <a:pPr lvl="2" indent="-457200">
              <a:buClr>
                <a:srgbClr val="C00000"/>
              </a:buClr>
              <a:buFont typeface="+mj-lt"/>
              <a:buAutoNum type="alphaLcPeriod"/>
              <a:tabLst>
                <a:tab pos="857250" algn="l"/>
                <a:tab pos="2857500" algn="l"/>
              </a:tabLst>
            </a:pP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- 2</a:t>
            </a:r>
            <a:r>
              <a:rPr lang="en-US" sz="2800" i="1" dirty="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- 15 &lt;0 </a:t>
            </a:r>
          </a:p>
          <a:p>
            <a:pPr lvl="2" indent="-457200">
              <a:buClr>
                <a:srgbClr val="C00000"/>
              </a:buClr>
              <a:buFont typeface="+mj-lt"/>
              <a:buAutoNum type="alphaLcPeriod"/>
              <a:tabLst>
                <a:tab pos="857250" algn="l"/>
                <a:tab pos="2857500" algn="l"/>
              </a:tabLst>
            </a:pPr>
            <a:r>
              <a:rPr lang="en-US" sz="2800" i="1" dirty="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- 2</a:t>
            </a:r>
            <a:r>
              <a:rPr lang="en-US" sz="2800" i="1" dirty="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- 15 &gt; 0</a:t>
            </a:r>
            <a:endParaRPr lang="en-US" sz="2800" dirty="0" smtClean="0">
              <a:latin typeface="Arial" panose="020B0604020202020204" pitchFamily="34" charset="0"/>
              <a:cs typeface="Arial" panose="020B0604020202020204" pitchFamily="34" charset="0"/>
              <a:sym typeface="Wingdings" panose="05000000000000000000" pitchFamily="2" charset="2"/>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
        <p:nvSpPr>
          <p:cNvPr id="13" name="Rectangle 12"/>
          <p:cNvSpPr/>
          <p:nvPr/>
        </p:nvSpPr>
        <p:spPr>
          <a:xfrm flipH="1">
            <a:off x="251520" y="3573016"/>
            <a:ext cx="5223598" cy="2985433"/>
          </a:xfrm>
          <a:prstGeom prst="rect">
            <a:avLst/>
          </a:prstGeom>
          <a:solidFill>
            <a:srgbClr val="FCF1E3"/>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Q7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a:t>
            </a: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1200" dirty="0" smtClean="0">
                <a:solidFill>
                  <a:schemeClr val="tx1"/>
                </a:solidFill>
                <a:latin typeface="Arial" panose="020B0604020202020204" pitchFamily="34" charset="0"/>
                <a:cs typeface="Arial" panose="020B0604020202020204" pitchFamily="34" charset="0"/>
              </a:rPr>
              <a:t/>
            </a:r>
            <a:br>
              <a:rPr lang="en-US" sz="1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endParaRPr lang="en-US" sz="22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8669" y="3967706"/>
            <a:ext cx="4589301" cy="2540507"/>
          </a:xfrm>
          <a:prstGeom prst="rect">
            <a:avLst/>
          </a:prstGeom>
        </p:spPr>
      </p:pic>
    </p:spTree>
    <p:extLst>
      <p:ext uri="{BB962C8B-B14F-4D97-AF65-F5344CB8AC3E}">
        <p14:creationId xmlns:p14="http://schemas.microsoft.com/office/powerpoint/2010/main" val="474283709"/>
      </p:ext>
    </p:extLst>
  </p:cSld>
  <p:clrMapOvr>
    <a:masterClrMapping/>
  </p:clrMapOvr>
  <p:transition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495</a:t>
            </a:r>
            <a:endParaRPr lang="en-GB" sz="1400" b="1" dirty="0">
              <a:latin typeface="Calibri" panose="020F0502020204030204" pitchFamily="34" charset="0"/>
            </a:endParaRPr>
          </a:p>
        </p:txBody>
      </p:sp>
      <p:sp>
        <p:nvSpPr>
          <p:cNvPr id="3" name="Rectangle 2"/>
          <p:cNvSpPr/>
          <p:nvPr/>
        </p:nvSpPr>
        <p:spPr>
          <a:xfrm>
            <a:off x="251520" y="1196752"/>
            <a:ext cx="5256584" cy="3170099"/>
          </a:xfrm>
          <a:prstGeom prst="rect">
            <a:avLst/>
          </a:prstGeom>
        </p:spPr>
        <p:txBody>
          <a:bodyPr wrap="square">
            <a:spAutoFit/>
          </a:bodyPr>
          <a:lstStyle/>
          <a:p>
            <a:pPr marL="400050" lvl="1" indent="-400050">
              <a:buClr>
                <a:srgbClr val="C00000"/>
              </a:buClr>
              <a:buFont typeface="+mj-lt"/>
              <a:buAutoNum type="arabicPeriod" startAt="9"/>
              <a:tabLst>
                <a:tab pos="857250" algn="l"/>
                <a:tab pos="2857500" algn="l"/>
              </a:tabLst>
            </a:pPr>
            <a:r>
              <a:rPr lang="en-US" sz="2400" dirty="0" smtClean="0">
                <a:latin typeface="Arial" panose="020B0604020202020204" pitchFamily="34" charset="0"/>
                <a:cs typeface="Arial" panose="020B0604020202020204" pitchFamily="34" charset="0"/>
              </a:rPr>
              <a:t>For the graph of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 </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+ 4</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- 3 copy and complete the table of values.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32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2857500" algn="l"/>
              </a:tabLst>
            </a:pPr>
            <a:r>
              <a:rPr lang="en-US" sz="2400" dirty="0">
                <a:latin typeface="Arial" panose="020B0604020202020204" pitchFamily="34" charset="0"/>
                <a:cs typeface="Arial" panose="020B0604020202020204" pitchFamily="34" charset="0"/>
              </a:rPr>
              <a:t>Plot the graph.</a:t>
            </a:r>
          </a:p>
          <a:p>
            <a:pPr lvl="2" indent="-457200">
              <a:buClr>
                <a:srgbClr val="C00000"/>
              </a:buClr>
              <a:buFont typeface="+mj-lt"/>
              <a:buAutoNum type="alphaLcPeriod"/>
              <a:tabLst>
                <a:tab pos="857250" algn="l"/>
                <a:tab pos="2857500" algn="l"/>
              </a:tabLst>
            </a:pPr>
            <a:r>
              <a:rPr lang="en-US" sz="2400" dirty="0" smtClean="0">
                <a:latin typeface="Arial" panose="020B0604020202020204" pitchFamily="34" charset="0"/>
                <a:cs typeface="Arial" panose="020B0604020202020204" pitchFamily="34" charset="0"/>
              </a:rPr>
              <a:t>Find </a:t>
            </a:r>
            <a:r>
              <a:rPr lang="en-US" sz="2400" dirty="0">
                <a:latin typeface="Arial" panose="020B0604020202020204" pitchFamily="34" charset="0"/>
                <a:cs typeface="Arial" panose="020B0604020202020204" pitchFamily="34" charset="0"/>
              </a:rPr>
              <a:t>the approximate roots of the equation </a:t>
            </a:r>
            <a:r>
              <a:rPr lang="en-US" sz="2400" i="1" dirty="0">
                <a:latin typeface="Arial" panose="020B0604020202020204" pitchFamily="34" charset="0"/>
                <a:cs typeface="Arial" panose="020B0604020202020204" pitchFamily="34" charset="0"/>
              </a:rPr>
              <a:t>x</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4</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- 3 = 0</a:t>
            </a:r>
            <a:endParaRPr lang="en-US" sz="2400" dirty="0" smtClean="0">
              <a:latin typeface="Arial" panose="020B0604020202020204" pitchFamily="34" charset="0"/>
              <a:cs typeface="Arial" panose="020B0604020202020204" pitchFamily="34" charset="0"/>
              <a:sym typeface="Wingdings" panose="05000000000000000000" pitchFamily="2" charset="2"/>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sp>
        <p:nvSpPr>
          <p:cNvPr id="13" name="Rectangle 12"/>
          <p:cNvSpPr/>
          <p:nvPr/>
        </p:nvSpPr>
        <p:spPr>
          <a:xfrm flipH="1">
            <a:off x="251520" y="4401686"/>
            <a:ext cx="5223598" cy="2123658"/>
          </a:xfrm>
          <a:prstGeom prst="rect">
            <a:avLst/>
          </a:prstGeom>
          <a:solidFill>
            <a:srgbClr val="FCF1E3"/>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Q9a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a:t>
            </a:r>
            <a:r>
              <a:rPr lang="en-US" sz="2200" dirty="0" smtClean="0">
                <a:solidFill>
                  <a:schemeClr val="tx1"/>
                </a:solidFill>
                <a:latin typeface="Arial" panose="020B0604020202020204" pitchFamily="34" charset="0"/>
                <a:cs typeface="Arial" panose="020B0604020202020204" pitchFamily="34" charset="0"/>
              </a:rPr>
              <a:t>Read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the </a:t>
            </a:r>
            <a:r>
              <a:rPr lang="en-US" sz="2200" dirty="0">
                <a:solidFill>
                  <a:schemeClr val="tx1"/>
                </a:solidFill>
                <a:latin typeface="Arial" panose="020B0604020202020204" pitchFamily="34" charset="0"/>
                <a:cs typeface="Arial" panose="020B0604020202020204" pitchFamily="34" charset="0"/>
              </a:rPr>
              <a:t>values of </a:t>
            </a:r>
            <a:r>
              <a:rPr lang="en-US" sz="2200" dirty="0" smtClean="0">
                <a:solidFill>
                  <a:schemeClr val="tx1"/>
                </a:solidFill>
                <a:latin typeface="Arial" panose="020B0604020202020204" pitchFamily="34" charset="0"/>
                <a:cs typeface="Arial" panose="020B0604020202020204" pitchFamily="34" charset="0"/>
              </a:rPr>
              <a:t>the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roots </a:t>
            </a:r>
            <a:r>
              <a:rPr lang="en-US" sz="2200" dirty="0">
                <a:solidFill>
                  <a:schemeClr val="tx1"/>
                </a:solidFill>
                <a:latin typeface="Arial" panose="020B0604020202020204" pitchFamily="34" charset="0"/>
                <a:cs typeface="Arial" panose="020B0604020202020204" pitchFamily="34" charset="0"/>
              </a:rPr>
              <a:t>from your </a:t>
            </a: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graph.</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endParaRPr lang="en-US" sz="22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00410" y="4495073"/>
            <a:ext cx="2778516" cy="197184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324830792"/>
              </p:ext>
            </p:extLst>
          </p:nvPr>
        </p:nvGraphicFramePr>
        <p:xfrm>
          <a:off x="309083" y="2409448"/>
          <a:ext cx="5184576" cy="731520"/>
        </p:xfrm>
        <a:graphic>
          <a:graphicData uri="http://schemas.openxmlformats.org/drawingml/2006/table">
            <a:tbl>
              <a:tblPr firstRow="1" bandRow="1">
                <a:tableStyleId>{5940675A-B579-460E-94D1-54222C63F5DA}</a:tableStyleId>
              </a:tblPr>
              <a:tblGrid>
                <a:gridCol w="576064"/>
                <a:gridCol w="576064"/>
                <a:gridCol w="576064"/>
                <a:gridCol w="576064"/>
                <a:gridCol w="576064"/>
                <a:gridCol w="576064"/>
                <a:gridCol w="576064"/>
                <a:gridCol w="576064"/>
                <a:gridCol w="576064"/>
              </a:tblGrid>
              <a:tr h="207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128">
                <a:tc>
                  <a:txBody>
                    <a:bodyPr/>
                    <a:lstStyle/>
                    <a:p>
                      <a:r>
                        <a:rPr lang="en-US" sz="1800" b="1" dirty="0" smtClean="0">
                          <a:latin typeface="Arial" panose="020B0604020202020204" pitchFamily="34" charset="0"/>
                          <a:cs typeface="Arial" panose="020B0604020202020204" pitchFamily="34" charset="0"/>
                        </a:rPr>
                        <a:t>y</a:t>
                      </a:r>
                      <a:endParaRPr lang="en-US" sz="18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759152063"/>
      </p:ext>
    </p:extLst>
  </p:cSld>
  <p:clrMapOvr>
    <a:masterClrMapping/>
  </p:clrMapOvr>
  <p:transition advClick="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495</a:t>
            </a:r>
            <a:endParaRPr lang="en-GB" sz="1400" b="1" dirty="0">
              <a:latin typeface="Calibri" panose="020F0502020204030204" pitchFamily="34" charset="0"/>
            </a:endParaRPr>
          </a:p>
        </p:txBody>
      </p:sp>
      <p:sp>
        <p:nvSpPr>
          <p:cNvPr id="3" name="Rectangle 2"/>
          <p:cNvSpPr/>
          <p:nvPr/>
        </p:nvSpPr>
        <p:spPr>
          <a:xfrm>
            <a:off x="251520" y="1196752"/>
            <a:ext cx="5256584" cy="4893647"/>
          </a:xfrm>
          <a:prstGeom prst="rect">
            <a:avLst/>
          </a:prstGeom>
        </p:spPr>
        <p:txBody>
          <a:bodyPr wrap="square">
            <a:spAutoFit/>
          </a:bodyPr>
          <a:lstStyle/>
          <a:p>
            <a:pPr marL="571500" lvl="1" indent="-571500">
              <a:buClr>
                <a:srgbClr val="C00000"/>
              </a:buClr>
              <a:buFont typeface="+mj-lt"/>
              <a:buAutoNum type="arabicPeriod" startAt="10"/>
              <a:tabLst>
                <a:tab pos="857250" algn="l"/>
                <a:tab pos="2857500" algn="l"/>
              </a:tabLst>
            </a:pPr>
            <a:r>
              <a:rPr lang="en-US" sz="2400" dirty="0">
                <a:latin typeface="Arial" panose="020B0604020202020204" pitchFamily="34" charset="0"/>
                <a:cs typeface="Arial" panose="020B0604020202020204" pitchFamily="34" charset="0"/>
              </a:rPr>
              <a:t>Plot the graphs and hence estimate the roots of </a:t>
            </a:r>
            <a:endParaRPr lang="en-US" sz="2400" dirty="0" smtClean="0">
              <a:latin typeface="Arial" panose="020B0604020202020204" pitchFamily="34" charset="0"/>
              <a:cs typeface="Arial" panose="020B0604020202020204" pitchFamily="34" charset="0"/>
            </a:endParaRPr>
          </a:p>
          <a:p>
            <a:pPr marL="971550" lvl="2" indent="-400050">
              <a:buClr>
                <a:srgbClr val="C00000"/>
              </a:buClr>
              <a:buFont typeface="+mj-lt"/>
              <a:buAutoNum type="alphaLcPeriod"/>
              <a:tabLst>
                <a:tab pos="2857500" algn="l"/>
              </a:tabLst>
            </a:pPr>
            <a:r>
              <a:rPr lang="en-US" sz="2400" i="1" dirty="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 </a:t>
            </a:r>
            <a:r>
              <a:rPr lang="en-US" sz="2400" dirty="0" smtClean="0">
                <a:latin typeface="Arial" panose="020B0604020202020204" pitchFamily="34" charset="0"/>
                <a:cs typeface="Arial" panose="020B0604020202020204" pitchFamily="34" charset="0"/>
              </a:rPr>
              <a:t>- 4</a:t>
            </a:r>
            <a:r>
              <a:rPr lang="en-US" sz="2400" i="1" dirty="0" smtClean="0">
                <a:latin typeface="Arial" panose="020B0604020202020204" pitchFamily="34" charset="0"/>
                <a:cs typeface="Arial" panose="020B0604020202020204" pitchFamily="34" charset="0"/>
              </a:rPr>
              <a:t>x </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1 = 0 </a:t>
            </a:r>
            <a:endParaRPr lang="en-US" sz="2400" dirty="0" smtClean="0">
              <a:latin typeface="Arial" panose="020B0604020202020204" pitchFamily="34" charset="0"/>
              <a:cs typeface="Arial" panose="020B0604020202020204" pitchFamily="34" charset="0"/>
            </a:endParaRPr>
          </a:p>
          <a:p>
            <a:pPr marL="971550" lvl="2" indent="-400050">
              <a:buClr>
                <a:srgbClr val="C00000"/>
              </a:buClr>
              <a:buFont typeface="+mj-lt"/>
              <a:buAutoNum type="alphaLcPeriod"/>
              <a:tabLst>
                <a:tab pos="2857500" algn="l"/>
              </a:tabLst>
            </a:pPr>
            <a:r>
              <a:rPr lang="en-US" sz="2400" dirty="0" smtClean="0">
                <a:latin typeface="Arial" panose="020B0604020202020204" pitchFamily="34" charset="0"/>
                <a:cs typeface="Arial" panose="020B0604020202020204" pitchFamily="34" charset="0"/>
              </a:rPr>
              <a:t>2</a:t>
            </a:r>
            <a:r>
              <a:rPr lang="en-US" sz="2400" i="1" dirty="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8</a:t>
            </a:r>
            <a:r>
              <a:rPr lang="en-US" sz="2400" i="1" dirty="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 = </a:t>
            </a:r>
            <a:r>
              <a:rPr lang="en-US" sz="2400" dirty="0" smtClean="0">
                <a:latin typeface="Arial" panose="020B0604020202020204" pitchFamily="34" charset="0"/>
                <a:cs typeface="Arial" panose="020B0604020202020204" pitchFamily="34" charset="0"/>
              </a:rPr>
              <a:t>0</a:t>
            </a:r>
          </a:p>
          <a:p>
            <a:pPr marL="971550" lvl="2" indent="-400050">
              <a:buClr>
                <a:srgbClr val="C00000"/>
              </a:buClr>
              <a:buFont typeface="+mj-lt"/>
              <a:buAutoNum type="alphaLcPeriod"/>
              <a:tabLst>
                <a:tab pos="2857500" algn="l"/>
              </a:tabLst>
            </a:pPr>
            <a:r>
              <a:rPr lang="en-US" sz="2400" dirty="0" smtClean="0">
                <a:latin typeface="Arial" panose="020B0604020202020204" pitchFamily="34" charset="0"/>
                <a:cs typeface="Arial" panose="020B0604020202020204" pitchFamily="34" charset="0"/>
              </a:rPr>
              <a:t>-2</a:t>
            </a:r>
            <a:r>
              <a:rPr lang="en-US" sz="2400" i="1" dirty="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+ 4 = </a:t>
            </a:r>
            <a:r>
              <a:rPr lang="en-US" sz="2400" dirty="0" smtClean="0">
                <a:latin typeface="Arial" panose="020B0604020202020204" pitchFamily="34" charset="0"/>
                <a:cs typeface="Arial" panose="020B0604020202020204" pitchFamily="34" charset="0"/>
              </a:rPr>
              <a:t>0</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a:p>
            <a:pPr marL="571500" lvl="1" indent="-571500">
              <a:buClr>
                <a:srgbClr val="C00000"/>
              </a:buClr>
              <a:buFont typeface="+mj-lt"/>
              <a:buAutoNum type="arabicPeriod" startAt="12"/>
              <a:tabLst>
                <a:tab pos="971550" algn="l"/>
                <a:tab pos="2857500" algn="l"/>
              </a:tabLst>
            </a:pPr>
            <a:r>
              <a:rPr lang="en-US" sz="2400" dirty="0" smtClean="0">
                <a:solidFill>
                  <a:srgbClr val="C00000"/>
                </a:solidFill>
                <a:latin typeface="Arial" panose="020B0604020202020204" pitchFamily="34" charset="0"/>
                <a:cs typeface="Arial" panose="020B0604020202020204" pitchFamily="34" charset="0"/>
                <a:sym typeface="Wingdings" panose="05000000000000000000" pitchFamily="2" charset="2"/>
              </a:rPr>
              <a:t>a.</a:t>
            </a:r>
            <a:r>
              <a:rPr lang="en-US" sz="2400" dirty="0" smtClean="0">
                <a:latin typeface="Arial" panose="020B0604020202020204" pitchFamily="34" charset="0"/>
                <a:cs typeface="Arial" panose="020B0604020202020204" pitchFamily="34" charset="0"/>
                <a:sym typeface="Wingdings" panose="05000000000000000000" pitchFamily="2" charset="2"/>
              </a:rPr>
              <a:t> 	Find </a:t>
            </a:r>
            <a:r>
              <a:rPr lang="en-US" sz="2400" dirty="0">
                <a:latin typeface="Arial" panose="020B0604020202020204" pitchFamily="34" charset="0"/>
                <a:cs typeface="Arial" panose="020B0604020202020204" pitchFamily="34" charset="0"/>
                <a:sym typeface="Wingdings" panose="05000000000000000000" pitchFamily="2" charset="2"/>
              </a:rPr>
              <a:t>an iterative formula that </a:t>
            </a:r>
            <a:r>
              <a:rPr lang="en-US" sz="2400" dirty="0" smtClean="0">
                <a:latin typeface="Arial" panose="020B0604020202020204" pitchFamily="34" charset="0"/>
                <a:cs typeface="Arial" panose="020B0604020202020204" pitchFamily="34" charset="0"/>
                <a:sym typeface="Wingdings" panose="05000000000000000000" pitchFamily="2" charset="2"/>
              </a:rPr>
              <a:t>	you </a:t>
            </a:r>
            <a:r>
              <a:rPr lang="en-US" sz="2400" dirty="0">
                <a:latin typeface="Arial" panose="020B0604020202020204" pitchFamily="34" charset="0"/>
                <a:cs typeface="Arial" panose="020B0604020202020204" pitchFamily="34" charset="0"/>
                <a:sym typeface="Wingdings" panose="05000000000000000000" pitchFamily="2" charset="2"/>
              </a:rPr>
              <a:t>could use to find the roots </a:t>
            </a:r>
            <a:r>
              <a:rPr lang="en-US" sz="2400" dirty="0" smtClean="0">
                <a:latin typeface="Arial" panose="020B0604020202020204" pitchFamily="34" charset="0"/>
                <a:cs typeface="Arial" panose="020B0604020202020204" pitchFamily="34" charset="0"/>
                <a:sym typeface="Wingdings" panose="05000000000000000000" pitchFamily="2" charset="2"/>
              </a:rPr>
              <a:t>	to </a:t>
            </a:r>
            <a:r>
              <a:rPr lang="en-US" sz="2400" dirty="0">
                <a:latin typeface="Arial" panose="020B0604020202020204" pitchFamily="34" charset="0"/>
                <a:cs typeface="Arial" panose="020B0604020202020204" pitchFamily="34" charset="0"/>
                <a:sym typeface="Wingdings" panose="05000000000000000000" pitchFamily="2" charset="2"/>
              </a:rPr>
              <a:t>the equation </a:t>
            </a:r>
            <a:r>
              <a:rPr lang="en-US" sz="2400" i="1" dirty="0">
                <a:latin typeface="Arial" panose="020B0604020202020204" pitchFamily="34" charset="0"/>
                <a:cs typeface="Arial" panose="020B0604020202020204" pitchFamily="34" charset="0"/>
                <a:sym typeface="Wingdings" panose="05000000000000000000" pitchFamily="2" charset="2"/>
              </a:rPr>
              <a:t>y</a:t>
            </a:r>
            <a:r>
              <a:rPr lang="en-US" sz="2400" dirty="0">
                <a:latin typeface="Arial" panose="020B0604020202020204" pitchFamily="34" charset="0"/>
                <a:cs typeface="Arial" panose="020B0604020202020204" pitchFamily="34" charset="0"/>
                <a:sym typeface="Wingdings" panose="05000000000000000000" pitchFamily="2" charset="2"/>
              </a:rPr>
              <a:t> = </a:t>
            </a:r>
            <a:r>
              <a:rPr lang="en-US" sz="2400" i="1" dirty="0" smtClean="0">
                <a:latin typeface="Arial" panose="020B0604020202020204" pitchFamily="34" charset="0"/>
                <a:cs typeface="Arial" panose="020B0604020202020204" pitchFamily="34" charset="0"/>
                <a:sym typeface="Wingdings" panose="05000000000000000000" pitchFamily="2" charset="2"/>
              </a:rPr>
              <a:t>x</a:t>
            </a:r>
            <a:r>
              <a:rPr lang="en-US" sz="2400" baseline="30000" dirty="0" smtClean="0">
                <a:latin typeface="Arial" panose="020B0604020202020204" pitchFamily="34" charset="0"/>
                <a:cs typeface="Arial" panose="020B0604020202020204" pitchFamily="34" charset="0"/>
                <a:sym typeface="Wingdings" panose="05000000000000000000" pitchFamily="2" charset="2"/>
              </a:rPr>
              <a:t>2</a:t>
            </a:r>
            <a:r>
              <a:rPr lang="en-US" sz="2400" dirty="0" smtClean="0">
                <a:latin typeface="Arial" panose="020B0604020202020204" pitchFamily="34" charset="0"/>
                <a:cs typeface="Arial" panose="020B0604020202020204" pitchFamily="34" charset="0"/>
                <a:sym typeface="Wingdings" panose="05000000000000000000" pitchFamily="2" charset="2"/>
              </a:rPr>
              <a:t> - 8</a:t>
            </a:r>
            <a:r>
              <a:rPr lang="en-US" sz="2400" i="1" dirty="0" smtClean="0">
                <a:latin typeface="Arial" panose="020B0604020202020204" pitchFamily="34" charset="0"/>
                <a:cs typeface="Arial" panose="020B0604020202020204" pitchFamily="34" charset="0"/>
                <a:sym typeface="Wingdings" panose="05000000000000000000" pitchFamily="2" charset="2"/>
              </a:rPr>
              <a:t>x</a:t>
            </a: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smtClean="0">
                <a:latin typeface="Arial" panose="020B0604020202020204" pitchFamily="34" charset="0"/>
                <a:cs typeface="Arial" panose="020B0604020202020204" pitchFamily="34" charset="0"/>
                <a:sym typeface="Wingdings" panose="05000000000000000000" pitchFamily="2" charset="2"/>
              </a:rPr>
              <a:t>1 </a:t>
            </a:r>
          </a:p>
          <a:p>
            <a:pPr marL="971550" lvl="2" indent="-514350">
              <a:buClr>
                <a:srgbClr val="C00000"/>
              </a:buClr>
              <a:buFont typeface="+mj-lt"/>
              <a:buAutoNum type="alphaLcPeriod" startAt="2"/>
              <a:tabLst>
                <a:tab pos="2857500" algn="l"/>
              </a:tabLst>
            </a:pPr>
            <a:r>
              <a:rPr lang="en-US" sz="2400" dirty="0" smtClean="0">
                <a:latin typeface="Arial" panose="020B0604020202020204" pitchFamily="34" charset="0"/>
                <a:cs typeface="Arial" panose="020B0604020202020204" pitchFamily="34" charset="0"/>
                <a:sym typeface="Wingdings" panose="05000000000000000000" pitchFamily="2" charset="2"/>
              </a:rPr>
              <a:t>Using </a:t>
            </a:r>
            <a:r>
              <a:rPr lang="en-US" sz="2400" dirty="0">
                <a:latin typeface="Arial" panose="020B0604020202020204" pitchFamily="34" charset="0"/>
                <a:cs typeface="Arial" panose="020B0604020202020204" pitchFamily="34" charset="0"/>
                <a:sym typeface="Wingdings" panose="05000000000000000000" pitchFamily="2" charset="2"/>
              </a:rPr>
              <a:t>the starting point of </a:t>
            </a:r>
            <a:r>
              <a:rPr lang="en-US" sz="2400" i="1" dirty="0" smtClean="0">
                <a:latin typeface="Arial" panose="020B0604020202020204" pitchFamily="34" charset="0"/>
                <a:cs typeface="Arial" panose="020B0604020202020204" pitchFamily="34" charset="0"/>
                <a:sym typeface="Wingdings" panose="05000000000000000000" pitchFamily="2" charset="2"/>
              </a:rPr>
              <a:t>x</a:t>
            </a:r>
            <a:r>
              <a:rPr lang="en-US" sz="2400" baseline="30000" dirty="0" smtClean="0">
                <a:latin typeface="Arial" panose="020B0604020202020204" pitchFamily="34" charset="0"/>
                <a:cs typeface="Arial" panose="020B0604020202020204" pitchFamily="34" charset="0"/>
                <a:sym typeface="Wingdings" panose="05000000000000000000" pitchFamily="2" charset="2"/>
              </a:rPr>
              <a:t>2</a:t>
            </a: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a:latin typeface="Arial" panose="020B0604020202020204" pitchFamily="34" charset="0"/>
                <a:cs typeface="Arial" panose="020B0604020202020204" pitchFamily="34" charset="0"/>
                <a:sym typeface="Wingdings" panose="05000000000000000000" pitchFamily="2" charset="2"/>
              </a:rPr>
              <a:t>= 7.5, find the root to 3 decimal places.</a:t>
            </a:r>
            <a:endParaRPr lang="en-US" sz="2400" dirty="0" smtClean="0">
              <a:latin typeface="Arial" panose="020B0604020202020204" pitchFamily="34" charset="0"/>
              <a:cs typeface="Arial" panose="020B0604020202020204" pitchFamily="34" charset="0"/>
              <a:sym typeface="Wingdings" panose="05000000000000000000" pitchFamily="2" charset="2"/>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sp>
        <p:nvSpPr>
          <p:cNvPr id="13" name="Rectangle 12"/>
          <p:cNvSpPr/>
          <p:nvPr/>
        </p:nvSpPr>
        <p:spPr>
          <a:xfrm flipH="1">
            <a:off x="251520" y="3178135"/>
            <a:ext cx="5223598" cy="461665"/>
          </a:xfrm>
          <a:prstGeom prst="rect">
            <a:avLst/>
          </a:prstGeom>
          <a:solidFill>
            <a:srgbClr val="FCF1E3"/>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Q10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Use the method in </a:t>
            </a:r>
            <a:r>
              <a:rPr lang="en-US" sz="2400" b="1" dirty="0">
                <a:solidFill>
                  <a:schemeClr val="tx1"/>
                </a:solidFill>
                <a:latin typeface="Arial" panose="020B0604020202020204" pitchFamily="34" charset="0"/>
                <a:cs typeface="Arial" panose="020B0604020202020204" pitchFamily="34" charset="0"/>
              </a:rPr>
              <a:t>Q9.</a:t>
            </a: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11" name="Rectangle 10"/>
          <p:cNvSpPr/>
          <p:nvPr/>
        </p:nvSpPr>
        <p:spPr>
          <a:xfrm flipH="1">
            <a:off x="251520" y="5940568"/>
            <a:ext cx="5223598" cy="707886"/>
          </a:xfrm>
          <a:prstGeom prst="rect">
            <a:avLst/>
          </a:prstGeom>
          <a:solidFill>
            <a:srgbClr val="FCF1E3"/>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Q12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Start with 0 = </a:t>
            </a:r>
            <a:r>
              <a:rPr lang="en-US" sz="2000" i="1" dirty="0">
                <a:solidFill>
                  <a:schemeClr val="tx1"/>
                </a:solidFill>
                <a:latin typeface="Arial" panose="020B0604020202020204" pitchFamily="34" charset="0"/>
                <a:cs typeface="Arial" panose="020B0604020202020204" pitchFamily="34" charset="0"/>
              </a:rPr>
              <a:t>x</a:t>
            </a:r>
            <a:r>
              <a:rPr lang="en-US" sz="2000" baseline="30000" dirty="0">
                <a:solidFill>
                  <a:schemeClr val="tx1"/>
                </a:solidFill>
                <a:latin typeface="Arial" panose="020B0604020202020204" pitchFamily="34" charset="0"/>
                <a:cs typeface="Arial" panose="020B0604020202020204" pitchFamily="34" charset="0"/>
              </a:rPr>
              <a:t>2</a:t>
            </a:r>
            <a:r>
              <a:rPr lang="en-US" sz="2000" dirty="0">
                <a:solidFill>
                  <a:schemeClr val="tx1"/>
                </a:solidFill>
                <a:latin typeface="Arial" panose="020B0604020202020204" pitchFamily="34" charset="0"/>
                <a:cs typeface="Arial" panose="020B0604020202020204" pitchFamily="34" charset="0"/>
              </a:rPr>
              <a:t> - </a:t>
            </a:r>
            <a:r>
              <a:rPr lang="en-US" sz="2000" dirty="0" smtClean="0">
                <a:solidFill>
                  <a:schemeClr val="tx1"/>
                </a:solidFill>
                <a:latin typeface="Arial" panose="020B0604020202020204" pitchFamily="34" charset="0"/>
                <a:cs typeface="Arial" panose="020B0604020202020204" pitchFamily="34" charset="0"/>
              </a:rPr>
              <a:t>8</a:t>
            </a:r>
            <a:r>
              <a:rPr lang="en-US" sz="2000" i="1" dirty="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+ 1 Rearrange to give </a:t>
            </a:r>
            <a:r>
              <a:rPr lang="en-US" sz="2000" i="1" dirty="0">
                <a:solidFill>
                  <a:schemeClr val="tx1"/>
                </a:solidFill>
                <a:latin typeface="Arial" panose="020B0604020202020204" pitchFamily="34" charset="0"/>
                <a:cs typeface="Arial" panose="020B0604020202020204" pitchFamily="34" charset="0"/>
              </a:rPr>
              <a:t>x</a:t>
            </a:r>
            <a:r>
              <a:rPr lang="en-US" sz="2000" baseline="30000" dirty="0" smtClean="0">
                <a:solidFill>
                  <a:schemeClr val="tx1"/>
                </a:solidFill>
                <a:latin typeface="Arial" panose="020B0604020202020204" pitchFamily="34" charset="0"/>
                <a:cs typeface="Arial" panose="020B0604020202020204" pitchFamily="34" charset="0"/>
              </a:rPr>
              <a:t>2</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Then </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 .........</a:t>
            </a:r>
            <a:endParaRPr lang="en-US" sz="2000" b="1"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3645024"/>
            <a:ext cx="548640" cy="537090"/>
          </a:xfrm>
          <a:prstGeom prst="rect">
            <a:avLst/>
          </a:prstGeom>
        </p:spPr>
      </p:pic>
    </p:spTree>
    <p:extLst>
      <p:ext uri="{BB962C8B-B14F-4D97-AF65-F5344CB8AC3E}">
        <p14:creationId xmlns:p14="http://schemas.microsoft.com/office/powerpoint/2010/main" val="3380263198"/>
      </p:ext>
    </p:extLst>
  </p:cSld>
  <p:clrMapOvr>
    <a:masterClrMapping/>
  </p:clrMapOvr>
  <p:transition advClick="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4419287"/>
              </a:xfrm>
              <a:prstGeom prst="rect">
                <a:avLst/>
              </a:prstGeom>
            </p:spPr>
            <p:txBody>
              <a:bodyPr wrap="square">
                <a:spAutoFit/>
              </a:bodyPr>
              <a:lstStyle/>
              <a:p>
                <a:pPr marL="514350" lvl="1" indent="-514350">
                  <a:buClr>
                    <a:srgbClr val="C00000"/>
                  </a:buClr>
                  <a:buFont typeface="+mj-lt"/>
                  <a:buAutoNum type="arabicPeriod" startAt="11"/>
                  <a:tabLst>
                    <a:tab pos="857250" algn="l"/>
                    <a:tab pos="2857500" algn="l"/>
                  </a:tabLst>
                </a:pPr>
                <a:r>
                  <a:rPr lang="en-US" sz="2200" dirty="0" smtClean="0">
                    <a:solidFill>
                      <a:srgbClr val="C00000"/>
                    </a:solidFill>
                    <a:latin typeface="Arial" panose="020B0604020202020204" pitchFamily="34" charset="0"/>
                    <a:cs typeface="Arial" panose="020B0604020202020204" pitchFamily="34" charset="0"/>
                  </a:rPr>
                  <a:t>a.</a:t>
                </a:r>
                <a:r>
                  <a:rPr lang="en-US" sz="2200" dirty="0" smtClean="0">
                    <a:latin typeface="Arial" panose="020B0604020202020204" pitchFamily="34" charset="0"/>
                    <a:cs typeface="Arial" panose="020B0604020202020204" pitchFamily="34" charset="0"/>
                  </a:rPr>
                  <a:t> 	Copy </a:t>
                </a:r>
                <a:r>
                  <a:rPr lang="en-US" sz="2200" dirty="0">
                    <a:latin typeface="Arial" panose="020B0604020202020204" pitchFamily="34" charset="0"/>
                    <a:cs typeface="Arial" panose="020B0604020202020204" pitchFamily="34" charset="0"/>
                  </a:rPr>
                  <a:t>and complete to find an </a:t>
                </a:r>
                <a:r>
                  <a:rPr lang="en-US" sz="2200" dirty="0" smtClean="0">
                    <a:latin typeface="Arial" panose="020B0604020202020204" pitchFamily="34" charset="0"/>
                    <a:cs typeface="Arial" panose="020B0604020202020204" pitchFamily="34" charset="0"/>
                  </a:rPr>
                  <a:t>	iterative </a:t>
                </a:r>
                <a:r>
                  <a:rPr lang="en-US" sz="2200" dirty="0">
                    <a:latin typeface="Arial" panose="020B0604020202020204" pitchFamily="34" charset="0"/>
                    <a:cs typeface="Arial" panose="020B0604020202020204" pitchFamily="34" charset="0"/>
                  </a:rPr>
                  <a:t>formula to find the roots </a:t>
                </a:r>
                <a:r>
                  <a:rPr lang="en-US" sz="2200" dirty="0" smtClean="0">
                    <a:latin typeface="Arial" panose="020B0604020202020204" pitchFamily="34" charset="0"/>
                    <a:cs typeface="Arial" panose="020B0604020202020204" pitchFamily="34" charset="0"/>
                  </a:rPr>
                  <a:t>	of </a:t>
                </a:r>
                <a:r>
                  <a:rPr lang="en-US" sz="2200" dirty="0">
                    <a:latin typeface="Arial" panose="020B0604020202020204" pitchFamily="34" charset="0"/>
                    <a:cs typeface="Arial" panose="020B0604020202020204" pitchFamily="34" charset="0"/>
                  </a:rPr>
                  <a:t>the equation </a:t>
                </a:r>
                <a:r>
                  <a:rPr lang="en-US" sz="2200" i="1" dirty="0">
                    <a:latin typeface="Arial" panose="020B0604020202020204" pitchFamily="34" charset="0"/>
                    <a:cs typeface="Arial" panose="020B0604020202020204" pitchFamily="34" charset="0"/>
                  </a:rPr>
                  <a:t>y</a:t>
                </a:r>
                <a:r>
                  <a:rPr lang="en-US" sz="2200" dirty="0">
                    <a:latin typeface="Arial" panose="020B0604020202020204" pitchFamily="34" charset="0"/>
                    <a:cs typeface="Arial" panose="020B0604020202020204" pitchFamily="34" charset="0"/>
                  </a:rPr>
                  <a:t> = </a:t>
                </a:r>
                <a:r>
                  <a:rPr lang="en-US" sz="2200" i="1" dirty="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4</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+ 1</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0 = </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2 – 4</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+ 1</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 </a:t>
                </a:r>
                <a:r>
                  <a:rPr lang="en-US" sz="2200" dirty="0">
                    <a:latin typeface="Arial" panose="020B0604020202020204" pitchFamily="34" charset="0"/>
                    <a:cs typeface="Arial" panose="020B0604020202020204" pitchFamily="34" charset="0"/>
                  </a:rPr>
                  <a:t>- 4</a:t>
                </a:r>
                <a:r>
                  <a:rPr lang="en-US" sz="2200" i="1" dirty="0">
                    <a:latin typeface="Arial" panose="020B0604020202020204" pitchFamily="34" charset="0"/>
                    <a:cs typeface="Arial" panose="020B0604020202020204" pitchFamily="34" charset="0"/>
                  </a:rPr>
                  <a:t>x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1</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t>
                </a:r>
                <a:r>
                  <a:rPr lang="en-US" sz="2200" i="1" dirty="0">
                    <a:latin typeface="Arial" panose="020B0604020202020204" pitchFamily="34" charset="0"/>
                    <a:cs typeface="Arial" panose="020B0604020202020204" pitchFamily="34" charset="0"/>
                  </a:rPr>
                  <a:t>x</a:t>
                </a:r>
                <a:r>
                  <a:rPr lang="en-US" sz="2200" baseline="30000" dirty="0">
                    <a:latin typeface="Arial" panose="020B0604020202020204" pitchFamily="34" charset="0"/>
                    <a:cs typeface="Arial" panose="020B0604020202020204" pitchFamily="34" charset="0"/>
                  </a:rPr>
                  <a:t>2 </a:t>
                </a:r>
                <a:r>
                  <a:rPr lang="en-US" sz="2200" dirty="0">
                    <a:latin typeface="Arial" panose="020B0604020202020204" pitchFamily="34" charset="0"/>
                    <a:cs typeface="Arial" panose="020B0604020202020204" pitchFamily="34" charset="0"/>
                  </a:rPr>
                  <a:t>- 4</a:t>
                </a:r>
                <a:r>
                  <a:rPr lang="en-US" sz="2200" i="1" dirty="0">
                    <a:latin typeface="Arial" panose="020B0604020202020204" pitchFamily="34" charset="0"/>
                    <a:cs typeface="Arial" panose="020B0604020202020204" pitchFamily="34" charset="0"/>
                  </a:rPr>
                  <a:t>x </a:t>
                </a:r>
                <a:r>
                  <a:rPr lang="en-US"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sym typeface="Wingdings" panose="05000000000000000000" pitchFamily="2" charset="2"/>
                  </a:rPr>
                  <a:t></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a:t>
                </a:r>
                <a14:m>
                  <m:oMath xmlns:m="http://schemas.openxmlformats.org/officeDocument/2006/math">
                    <m:rad>
                      <m:radPr>
                        <m:degHide m:val="on"/>
                        <m:ctrlPr>
                          <a:rPr lang="en-US" sz="2800" i="1">
                            <a:latin typeface="Cambria Math" panose="02040503050406030204" pitchFamily="18" charset="0"/>
                          </a:rPr>
                        </m:ctrlPr>
                      </m:radPr>
                      <m:deg/>
                      <m:e>
                        <m:r>
                          <a:rPr lang="en-US" sz="2800" b="0" i="1" smtClean="0">
                            <a:latin typeface="Cambria Math" panose="02040503050406030204" pitchFamily="18" charset="0"/>
                          </a:rPr>
                          <m:t>4</m:t>
                        </m:r>
                        <m:r>
                          <a:rPr lang="en-US" sz="2800" b="0" i="1" smtClean="0">
                            <a:latin typeface="Cambria Math" panose="02040503050406030204" pitchFamily="18" charset="0"/>
                          </a:rPr>
                          <m:t>𝑥</m:t>
                        </m:r>
                        <m:r>
                          <a:rPr lang="en-US" sz="2800" b="0" i="1" smtClean="0">
                            <a:latin typeface="Cambria Math" panose="02040503050406030204" pitchFamily="18" charset="0"/>
                          </a:rPr>
                          <m:t> −</m:t>
                        </m:r>
                        <m:r>
                          <m:rPr>
                            <m:nor/>
                          </m:rPr>
                          <a:rPr lang="en-US" sz="2400" dirty="0">
                            <a:latin typeface="Arial" panose="020B0604020202020204" pitchFamily="34" charset="0"/>
                            <a:cs typeface="Arial" panose="020B0604020202020204" pitchFamily="34" charset="0"/>
                            <a:sym typeface="Wingdings" panose="05000000000000000000" pitchFamily="2" charset="2"/>
                          </a:rPr>
                          <m:t></m:t>
                        </m:r>
                      </m:e>
                    </m:rad>
                  </m:oMath>
                </a14:m>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x</a:t>
                </a:r>
                <a:r>
                  <a:rPr lang="en-US" sz="2200" baseline="-25000" dirty="0" smtClean="0">
                    <a:latin typeface="Arial" panose="020B0604020202020204" pitchFamily="34" charset="0"/>
                    <a:cs typeface="Arial" panose="020B0604020202020204" pitchFamily="34" charset="0"/>
                  </a:rPr>
                  <a:t>n+1</a:t>
                </a:r>
                <a:r>
                  <a:rPr lang="en-US" sz="2200" dirty="0" smtClean="0">
                    <a:latin typeface="Arial" panose="020B0604020202020204" pitchFamily="34" charset="0"/>
                    <a:cs typeface="Arial" panose="020B0604020202020204" pitchFamily="34" charset="0"/>
                  </a:rPr>
                  <a:t> = </a:t>
                </a:r>
                <a14:m>
                  <m:oMath xmlns:m="http://schemas.openxmlformats.org/officeDocument/2006/math">
                    <m:rad>
                      <m:radPr>
                        <m:degHide m:val="on"/>
                        <m:ctrlPr>
                          <a:rPr lang="en-US" sz="2400" i="1">
                            <a:latin typeface="Cambria Math" panose="02040503050406030204" pitchFamily="18" charset="0"/>
                          </a:rPr>
                        </m:ctrlPr>
                      </m:radPr>
                      <m:deg/>
                      <m:e>
                        <m:r>
                          <a:rPr lang="en-US" sz="2400" i="1">
                            <a:latin typeface="Cambria Math" panose="02040503050406030204" pitchFamily="18" charset="0"/>
                          </a:rPr>
                          <m:t>4</m:t>
                        </m:r>
                        <m:r>
                          <a:rPr lang="en-US" sz="2400" i="1">
                            <a:latin typeface="Cambria Math" panose="02040503050406030204" pitchFamily="18" charset="0"/>
                          </a:rPr>
                          <m:t>𝑥𝑛</m:t>
                        </m:r>
                        <m:r>
                          <a:rPr lang="en-US" sz="2400" i="1">
                            <a:latin typeface="Cambria Math" panose="02040503050406030204" pitchFamily="18" charset="0"/>
                          </a:rPr>
                          <m:t> −</m:t>
                        </m:r>
                        <m:r>
                          <m:rPr>
                            <m:nor/>
                          </m:rPr>
                          <a:rPr lang="en-US" sz="2000" dirty="0">
                            <a:latin typeface="Arial" panose="020B0604020202020204" pitchFamily="34" charset="0"/>
                            <a:cs typeface="Arial" panose="020B0604020202020204" pitchFamily="34" charset="0"/>
                            <a:sym typeface="Wingdings" panose="05000000000000000000" pitchFamily="2" charset="2"/>
                          </a:rPr>
                          <m:t></m:t>
                        </m:r>
                      </m:e>
                    </m:rad>
                  </m:oMath>
                </a14:m>
                <a:endParaRPr lang="en-US" sz="22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startAt="2"/>
                  <a:tabLst>
                    <a:tab pos="2857500" algn="l"/>
                  </a:tabLst>
                </a:pPr>
                <a:r>
                  <a:rPr lang="en-US" sz="2200" dirty="0" smtClean="0">
                    <a:latin typeface="Arial" panose="020B0604020202020204" pitchFamily="34" charset="0"/>
                    <a:cs typeface="Arial" panose="020B0604020202020204" pitchFamily="34" charset="0"/>
                  </a:rPr>
                  <a:t>Use </a:t>
                </a:r>
                <a:r>
                  <a:rPr lang="en-US" sz="2200" dirty="0">
                    <a:latin typeface="Arial" panose="020B0604020202020204" pitchFamily="34" charset="0"/>
                    <a:cs typeface="Arial" panose="020B0604020202020204" pitchFamily="34" charset="0"/>
                  </a:rPr>
                  <a:t>the starting point of </a:t>
                </a:r>
                <a:r>
                  <a:rPr lang="en-US" sz="2200" dirty="0" smtClean="0">
                    <a:latin typeface="Arial" panose="020B0604020202020204" pitchFamily="34" charset="0"/>
                    <a:cs typeface="Arial" panose="020B0604020202020204" pitchFamily="34" charset="0"/>
                  </a:rPr>
                  <a:t>x</a:t>
                </a:r>
                <a:r>
                  <a:rPr lang="en-US" sz="2200" baseline="-25000" dirty="0" smtClean="0">
                    <a:latin typeface="Arial" panose="020B0604020202020204" pitchFamily="34" charset="0"/>
                    <a:cs typeface="Arial" panose="020B0604020202020204" pitchFamily="34" charset="0"/>
                  </a:rPr>
                  <a:t>0 </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3.5. Work out the values of </a:t>
                </a:r>
                <a:r>
                  <a:rPr lang="en-US" sz="2200" dirty="0" smtClean="0">
                    <a:latin typeface="Arial" panose="020B0604020202020204" pitchFamily="34" charset="0"/>
                    <a:cs typeface="Arial" panose="020B0604020202020204" pitchFamily="34" charset="0"/>
                  </a:rPr>
                  <a:t>x</a:t>
                </a:r>
                <a:r>
                  <a:rPr lang="en-US" sz="2200" baseline="-25000" dirty="0" smtClean="0">
                    <a:latin typeface="Arial" panose="020B0604020202020204" pitchFamily="34" charset="0"/>
                    <a:cs typeface="Arial" panose="020B0604020202020204" pitchFamily="34" charset="0"/>
                  </a:rPr>
                  <a:t>1</a:t>
                </a:r>
                <a:r>
                  <a:rPr lang="en-US" sz="2200" dirty="0" smtClean="0">
                    <a:latin typeface="Arial" panose="020B0604020202020204" pitchFamily="34" charset="0"/>
                    <a:cs typeface="Arial" panose="020B0604020202020204" pitchFamily="34" charset="0"/>
                  </a:rPr>
                  <a:t> to x</a:t>
                </a:r>
                <a:r>
                  <a:rPr lang="en-US" sz="2200" baseline="-25000" dirty="0" smtClean="0">
                    <a:latin typeface="Arial" panose="020B0604020202020204" pitchFamily="34" charset="0"/>
                    <a:cs typeface="Arial" panose="020B0604020202020204" pitchFamily="34" charset="0"/>
                  </a:rPr>
                  <a:t>5</a:t>
                </a:r>
                <a:r>
                  <a:rPr lang="en-US" sz="2200" dirty="0">
                    <a:latin typeface="Arial" panose="020B0604020202020204" pitchFamily="34" charset="0"/>
                    <a:cs typeface="Arial" panose="020B0604020202020204" pitchFamily="34" charset="0"/>
                  </a:rPr>
                  <a:t>. Work out the root to 3 decimal places.</a:t>
                </a:r>
                <a:endParaRPr lang="en-US" sz="2200" dirty="0" smtClean="0">
                  <a:latin typeface="Arial" panose="020B0604020202020204" pitchFamily="34" charset="0"/>
                  <a:cs typeface="Arial" panose="020B0604020202020204" pitchFamily="34" charset="0"/>
                  <a:sym typeface="Wingdings" panose="05000000000000000000" pitchFamily="2" charset="2"/>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4419287"/>
              </a:xfrm>
              <a:prstGeom prst="rect">
                <a:avLst/>
              </a:prstGeom>
              <a:blipFill rotWithShape="0">
                <a:blip r:embed="rId4"/>
                <a:stretch>
                  <a:fillRect l="-1275" t="-690" b="-552"/>
                </a:stretch>
              </a:blipFill>
            </p:spPr>
            <p:txBody>
              <a:bodyPr/>
              <a:lstStyle/>
              <a:p>
                <a:r>
                  <a:rPr lang="en-US">
                    <a:noFill/>
                  </a:rPr>
                  <a:t> </a:t>
                </a:r>
              </a:p>
            </p:txBody>
          </p:sp>
        </mc:Fallback>
      </mc:AlternateContent>
      <p:sp>
        <p:nvSpPr>
          <p:cNvPr id="10" name="Title 1"/>
          <p:cNvSpPr>
            <a:spLocks noGrp="1"/>
          </p:cNvSpPr>
          <p:nvPr>
            <p:ph type="title"/>
          </p:nvPr>
        </p:nvSpPr>
        <p:spPr/>
        <p:txBody>
          <a:bodyPr>
            <a:noAutofit/>
          </a:bodyPr>
          <a:lstStyle/>
          <a:p>
            <a:r>
              <a:rPr lang="en-GB" sz="4000" dirty="0"/>
              <a:t>15 – Strengthen</a:t>
            </a:r>
            <a:endParaRPr lang="en-GB" sz="4000" b="1" dirty="0" smtClean="0"/>
          </a:p>
        </p:txBody>
      </p:sp>
      <mc:AlternateContent xmlns:mc="http://schemas.openxmlformats.org/markup-compatibility/2006" xmlns:a14="http://schemas.microsoft.com/office/drawing/2010/main">
        <mc:Choice Requires="a14">
          <p:sp>
            <p:nvSpPr>
              <p:cNvPr id="13" name="Rectangle 12"/>
              <p:cNvSpPr/>
              <p:nvPr/>
            </p:nvSpPr>
            <p:spPr>
              <a:xfrm flipH="1">
                <a:off x="251520" y="5724164"/>
                <a:ext cx="3528392" cy="873188"/>
              </a:xfrm>
              <a:prstGeom prst="rect">
                <a:avLst/>
              </a:prstGeom>
              <a:solidFill>
                <a:srgbClr val="FCF1E3"/>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Q10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smtClean="0">
                    <a:solidFill>
                      <a:schemeClr val="tx1"/>
                    </a:solidFill>
                    <a:latin typeface="Arial" panose="020B0604020202020204" pitchFamily="34" charset="0"/>
                    <a:cs typeface="Arial" panose="020B0604020202020204" pitchFamily="34" charset="0"/>
                  </a:rPr>
                  <a:t>x</a:t>
                </a:r>
                <a:r>
                  <a:rPr lang="en-US" sz="2400" baseline="-25000" dirty="0" smtClean="0">
                    <a:solidFill>
                      <a:schemeClr val="tx1"/>
                    </a:solidFill>
                    <a:latin typeface="Arial" panose="020B0604020202020204" pitchFamily="34" charset="0"/>
                    <a:cs typeface="Arial" panose="020B0604020202020204" pitchFamily="34" charset="0"/>
                  </a:rPr>
                  <a:t>0</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3.5</a:t>
                </a:r>
              </a:p>
              <a:p>
                <a:r>
                  <a:rPr lang="en-US" sz="2400" i="1" dirty="0" smtClean="0">
                    <a:solidFill>
                      <a:schemeClr val="tx1"/>
                    </a:solidFill>
                    <a:latin typeface="Arial" panose="020B0604020202020204" pitchFamily="34" charset="0"/>
                    <a:cs typeface="Arial" panose="020B0604020202020204" pitchFamily="34" charset="0"/>
                  </a:rPr>
                  <a:t>x</a:t>
                </a:r>
                <a:r>
                  <a:rPr lang="en-US" sz="2400" baseline="-25000" dirty="0" smtClean="0">
                    <a:solidFill>
                      <a:schemeClr val="tx1"/>
                    </a:solidFill>
                    <a:latin typeface="Arial" panose="020B0604020202020204" pitchFamily="34" charset="0"/>
                    <a:cs typeface="Arial" panose="020B0604020202020204" pitchFamily="34" charset="0"/>
                  </a:rPr>
                  <a:t>1 </a:t>
                </a:r>
                <a:r>
                  <a:rPr lang="en-US" sz="24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rad>
                      <m:radPr>
                        <m:degHide m:val="on"/>
                        <m:ctrlPr>
                          <a:rPr lang="en-US" sz="2400" i="1">
                            <a:solidFill>
                              <a:schemeClr val="tx1"/>
                            </a:solidFill>
                            <a:latin typeface="Cambria Math" panose="02040503050406030204" pitchFamily="18" charset="0"/>
                          </a:rPr>
                        </m:ctrlPr>
                      </m:radPr>
                      <m:deg/>
                      <m:e>
                        <m:r>
                          <a:rPr lang="en-US" sz="2400" i="1">
                            <a:solidFill>
                              <a:schemeClr val="tx1"/>
                            </a:solidFill>
                            <a:latin typeface="Cambria Math" panose="02040503050406030204" pitchFamily="18" charset="0"/>
                          </a:rPr>
                          <m:t>4</m:t>
                        </m:r>
                        <m:r>
                          <a:rPr lang="en-US" sz="2400" b="0" i="1" smtClean="0">
                            <a:solidFill>
                              <a:schemeClr val="tx1"/>
                            </a:solidFill>
                            <a:latin typeface="Cambria Math" panose="02040503050406030204" pitchFamily="18" charset="0"/>
                          </a:rPr>
                          <m:t> </m:t>
                        </m:r>
                        <m:r>
                          <m:rPr>
                            <m:sty m:val="p"/>
                          </m:rPr>
                          <a:rPr lang="en-US" sz="2400" i="0">
                            <a:solidFill>
                              <a:schemeClr val="tx1"/>
                            </a:solidFill>
                            <a:latin typeface="Cambria Math" panose="02040503050406030204" pitchFamily="18" charset="0"/>
                          </a:rPr>
                          <m:t>x</m:t>
                        </m:r>
                        <m:r>
                          <a:rPr lang="en-US" sz="2400" i="1">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3.5 </m:t>
                        </m:r>
                        <m:r>
                          <a:rPr lang="en-US" sz="2400" i="1">
                            <a:solidFill>
                              <a:schemeClr val="tx1"/>
                            </a:solidFill>
                            <a:latin typeface="Cambria Math" panose="02040503050406030204" pitchFamily="18" charset="0"/>
                          </a:rPr>
                          <m:t>−</m:t>
                        </m:r>
                        <m:r>
                          <m:rPr>
                            <m:nor/>
                          </m:rPr>
                          <a:rPr lang="en-US" sz="2000" dirty="0">
                            <a:solidFill>
                              <a:schemeClr val="tx1"/>
                            </a:solidFill>
                            <a:latin typeface="Arial" panose="020B0604020202020204" pitchFamily="34" charset="0"/>
                            <a:cs typeface="Arial" panose="020B0604020202020204" pitchFamily="34" charset="0"/>
                            <a:sym typeface="Wingdings" panose="05000000000000000000" pitchFamily="2" charset="2"/>
                          </a:rPr>
                          <m:t></m:t>
                        </m:r>
                      </m:e>
                    </m:rad>
                  </m:oMath>
                </a14:m>
                <a:r>
                  <a:rPr lang="en-US" sz="2400" b="1"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r>
                      <m:rPr>
                        <m:nor/>
                      </m:rPr>
                      <a:rPr lang="en-US" sz="2400" dirty="0" smtClean="0">
                        <a:solidFill>
                          <a:schemeClr val="tx1"/>
                        </a:solidFill>
                        <a:latin typeface="Arial" panose="020B0604020202020204" pitchFamily="34" charset="0"/>
                        <a:cs typeface="Arial" panose="020B0604020202020204" pitchFamily="34" charset="0"/>
                        <a:sym typeface="Wingdings" panose="05000000000000000000" pitchFamily="2" charset="2"/>
                      </a:rPr>
                      <m:t></m:t>
                    </m:r>
                  </m:oMath>
                </a14:m>
                <a:r>
                  <a:rPr lang="en-US" sz="2400" b="1" dirty="0" smtClean="0">
                    <a:solidFill>
                      <a:schemeClr val="tx1"/>
                    </a:solidFill>
                    <a:latin typeface="Arial" panose="020B0604020202020204" pitchFamily="34" charset="0"/>
                    <a:cs typeface="Arial" panose="020B0604020202020204" pitchFamily="34" charset="0"/>
                  </a:rPr>
                  <a:t> </a:t>
                </a:r>
                <a:endParaRPr lang="en-US" sz="2400" b="1" dirty="0">
                  <a:solidFill>
                    <a:schemeClr val="tx1"/>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flipH="1">
                <a:off x="251520" y="5724164"/>
                <a:ext cx="3528392" cy="873188"/>
              </a:xfrm>
              <a:prstGeom prst="rect">
                <a:avLst/>
              </a:prstGeom>
              <a:blipFill rotWithShape="0">
                <a:blip r:embed="rId5"/>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15" name="Rectangle 14"/>
          <p:cNvSpPr/>
          <p:nvPr/>
        </p:nvSpPr>
        <p:spPr>
          <a:xfrm flipH="1">
            <a:off x="3923928" y="5397023"/>
            <a:ext cx="4851688" cy="1200329"/>
          </a:xfrm>
          <a:prstGeom prst="rect">
            <a:avLst/>
          </a:prstGeom>
          <a:solidFill>
            <a:srgbClr val="FCF1E3"/>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Q10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Carry on repeating the iterative process until the first four decimal places do not change.</a:t>
            </a:r>
            <a:endParaRPr lang="en-US" sz="2400" b="1" dirty="0">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327736576"/>
      </p:ext>
    </p:extLst>
  </p:cSld>
  <p:clrMapOvr>
    <a:masterClrMapping/>
  </p:clrMapOvr>
  <p:transition advClick="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496</a:t>
            </a:r>
            <a:endParaRPr lang="en-GB" sz="1400" b="1" dirty="0">
              <a:latin typeface="Calibri" panose="020F0502020204030204" pitchFamily="34" charset="0"/>
            </a:endParaRPr>
          </a:p>
        </p:txBody>
      </p:sp>
      <p:sp>
        <p:nvSpPr>
          <p:cNvPr id="3" name="Rectangle 2"/>
          <p:cNvSpPr/>
          <p:nvPr/>
        </p:nvSpPr>
        <p:spPr>
          <a:xfrm>
            <a:off x="251520" y="1196752"/>
            <a:ext cx="8581104" cy="1107996"/>
          </a:xfrm>
          <a:prstGeom prst="rect">
            <a:avLst/>
          </a:prstGeom>
        </p:spPr>
        <p:txBody>
          <a:bodyPr wrap="square">
            <a:spAutoFit/>
          </a:bodyPr>
          <a:lstStyle/>
          <a:p>
            <a:pPr marL="0" lvl="1">
              <a:buClr>
                <a:srgbClr val="C00000"/>
              </a:buClr>
              <a:tabLst>
                <a:tab pos="857250" algn="l"/>
                <a:tab pos="2857500" algn="l"/>
              </a:tabLst>
            </a:pPr>
            <a:r>
              <a:rPr lang="en-US" sz="2200" b="1" dirty="0" smtClean="0">
                <a:solidFill>
                  <a:srgbClr val="0070C0"/>
                </a:solidFill>
                <a:latin typeface="Arial" panose="020B0604020202020204" pitchFamily="34" charset="0"/>
                <a:cs typeface="Arial" panose="020B0604020202020204" pitchFamily="34" charset="0"/>
              </a:rPr>
              <a:t>Graphs </a:t>
            </a:r>
            <a:r>
              <a:rPr lang="en-US" sz="2200" b="1" dirty="0">
                <a:solidFill>
                  <a:srgbClr val="0070C0"/>
                </a:solidFill>
                <a:latin typeface="Arial" panose="020B0604020202020204" pitchFamily="34" charset="0"/>
                <a:cs typeface="Arial" panose="020B0604020202020204" pitchFamily="34" charset="0"/>
              </a:rPr>
              <a:t>of cubic functions</a:t>
            </a:r>
          </a:p>
          <a:p>
            <a:pPr marL="400050" lvl="1" indent="-400050">
              <a:buClr>
                <a:srgbClr val="C00000"/>
              </a:buClr>
              <a:buFont typeface="+mj-lt"/>
              <a:buAutoNum type="arabicPeriod"/>
              <a:tabLst>
                <a:tab pos="857250" algn="l"/>
                <a:tab pos="2857500" algn="l"/>
              </a:tabLst>
            </a:pPr>
            <a:r>
              <a:rPr lang="en-US" sz="2200" dirty="0" smtClean="0">
                <a:latin typeface="Arial" panose="020B0604020202020204" pitchFamily="34" charset="0"/>
                <a:cs typeface="Arial" panose="020B0604020202020204" pitchFamily="34" charset="0"/>
              </a:rPr>
              <a:t>For </a:t>
            </a:r>
            <a:r>
              <a:rPr lang="en-US" sz="2200" dirty="0">
                <a:latin typeface="Arial" panose="020B0604020202020204" pitchFamily="34" charset="0"/>
                <a:cs typeface="Arial" panose="020B0604020202020204" pitchFamily="34" charset="0"/>
              </a:rPr>
              <a:t>each of these graphs write down </a:t>
            </a:r>
            <a:r>
              <a:rPr lang="en-US" sz="2200" dirty="0" smtClean="0">
                <a:latin typeface="Arial" panose="020B0604020202020204" pitchFamily="34" charset="0"/>
                <a:cs typeface="Arial" panose="020B0604020202020204" pitchFamily="34" charset="0"/>
              </a:rPr>
              <a:t>the</a:t>
            </a:r>
          </a:p>
          <a:p>
            <a:pPr marL="971550" lvl="2" indent="-514350">
              <a:buClr>
                <a:srgbClr val="C00000"/>
              </a:buClr>
              <a:buFont typeface="+mj-lt"/>
              <a:buAutoNum type="romanLcPeriod"/>
              <a:tabLst>
                <a:tab pos="857250" algn="l"/>
                <a:tab pos="2857500" algn="l"/>
              </a:tabLst>
            </a:pPr>
            <a:r>
              <a:rPr lang="en-US" sz="2200" dirty="0" smtClean="0">
                <a:latin typeface="Arial" panose="020B0604020202020204" pitchFamily="34" charset="0"/>
                <a:cs typeface="Arial" panose="020B0604020202020204" pitchFamily="34" charset="0"/>
              </a:rPr>
              <a:t>solutions </a:t>
            </a:r>
            <a:r>
              <a:rPr lang="en-US" sz="2200" dirty="0">
                <a:latin typeface="Arial" panose="020B0604020202020204" pitchFamily="34" charset="0"/>
                <a:cs typeface="Arial" panose="020B0604020202020204" pitchFamily="34" charset="0"/>
              </a:rPr>
              <a:t>of the </a:t>
            </a:r>
            <a:r>
              <a:rPr lang="en-US" sz="2200" dirty="0" smtClean="0">
                <a:latin typeface="Arial" panose="020B0604020202020204" pitchFamily="34" charset="0"/>
                <a:cs typeface="Arial" panose="020B0604020202020204" pitchFamily="34" charset="0"/>
              </a:rPr>
              <a:t>equation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- 0 	</a:t>
            </a:r>
            <a:r>
              <a:rPr lang="en-US" sz="2200" dirty="0" smtClean="0">
                <a:solidFill>
                  <a:srgbClr val="C00000"/>
                </a:solidFill>
                <a:latin typeface="Arial" panose="020B0604020202020204" pitchFamily="34" charset="0"/>
                <a:cs typeface="Arial" panose="020B0604020202020204" pitchFamily="34" charset="0"/>
              </a:rPr>
              <a:t>ii.</a:t>
            </a:r>
            <a:r>
              <a:rPr lang="en-US" sz="2200" dirty="0" smtClean="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-intercept</a:t>
            </a:r>
            <a:endParaRPr lang="en-US" sz="2200" dirty="0" smtClean="0">
              <a:latin typeface="Arial" panose="020B0604020202020204" pitchFamily="34" charset="0"/>
              <a:cs typeface="Arial" panose="020B0604020202020204" pitchFamily="34" charset="0"/>
              <a:sym typeface="Wingdings" panose="05000000000000000000" pitchFamily="2" charset="2"/>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44408" y="1196752"/>
            <a:ext cx="588216" cy="575834"/>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51520" y="2348880"/>
            <a:ext cx="8554290" cy="2664296"/>
          </a:xfrm>
          <a:prstGeom prst="rect">
            <a:avLst/>
          </a:prstGeom>
        </p:spPr>
      </p:pic>
      <p:sp>
        <p:nvSpPr>
          <p:cNvPr id="11" name="Rectangle 10"/>
          <p:cNvSpPr/>
          <p:nvPr/>
        </p:nvSpPr>
        <p:spPr>
          <a:xfrm>
            <a:off x="251520" y="5101422"/>
            <a:ext cx="8528628" cy="149593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719932"/>
      </p:ext>
    </p:extLst>
  </p:cSld>
  <p:clrMapOvr>
    <a:masterClrMapping/>
  </p:clrMapOvr>
  <p:transition advClick="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496</a:t>
            </a:r>
            <a:endParaRPr lang="en-GB" sz="1400" b="1" dirty="0">
              <a:latin typeface="Calibri" panose="020F0502020204030204" pitchFamily="34" charset="0"/>
            </a:endParaRPr>
          </a:p>
        </p:txBody>
      </p:sp>
      <p:sp>
        <p:nvSpPr>
          <p:cNvPr id="3" name="Rectangle 2"/>
          <p:cNvSpPr/>
          <p:nvPr/>
        </p:nvSpPr>
        <p:spPr>
          <a:xfrm>
            <a:off x="251520" y="1196752"/>
            <a:ext cx="5256584" cy="5401479"/>
          </a:xfrm>
          <a:prstGeom prst="rect">
            <a:avLst/>
          </a:prstGeom>
        </p:spPr>
        <p:txBody>
          <a:bodyPr wrap="square">
            <a:spAutoFit/>
          </a:bodyPr>
          <a:lstStyle/>
          <a:p>
            <a:pPr marL="0" lvl="1">
              <a:buClr>
                <a:srgbClr val="C00000"/>
              </a:buClr>
              <a:tabLst>
                <a:tab pos="857250" algn="l"/>
                <a:tab pos="2857500" algn="l"/>
              </a:tabLst>
            </a:pPr>
            <a:r>
              <a:rPr lang="en-US" sz="2300" b="1" dirty="0" smtClean="0">
                <a:solidFill>
                  <a:srgbClr val="0070C0"/>
                </a:solidFill>
                <a:latin typeface="Arial" panose="020B0604020202020204" pitchFamily="34" charset="0"/>
                <a:cs typeface="Arial" panose="020B0604020202020204" pitchFamily="34" charset="0"/>
              </a:rPr>
              <a:t>Graphs </a:t>
            </a:r>
            <a:r>
              <a:rPr lang="en-US" sz="2300" b="1" dirty="0">
                <a:solidFill>
                  <a:srgbClr val="0070C0"/>
                </a:solidFill>
                <a:latin typeface="Arial" panose="020B0604020202020204" pitchFamily="34" charset="0"/>
                <a:cs typeface="Arial" panose="020B0604020202020204" pitchFamily="34" charset="0"/>
              </a:rPr>
              <a:t>of cubic functions</a:t>
            </a:r>
          </a:p>
          <a:p>
            <a:pPr lvl="1" indent="-457200">
              <a:buClr>
                <a:srgbClr val="C00000"/>
              </a:buClr>
              <a:buFont typeface="+mj-lt"/>
              <a:buAutoNum type="arabicPeriod" startAt="2"/>
              <a:tabLst>
                <a:tab pos="857250" algn="l"/>
                <a:tab pos="2857500" algn="l"/>
              </a:tabLst>
            </a:pPr>
            <a:r>
              <a:rPr lang="en-US" sz="2300" dirty="0">
                <a:latin typeface="Arial" panose="020B0604020202020204" pitchFamily="34" charset="0"/>
                <a:cs typeface="Arial" panose="020B0604020202020204" pitchFamily="34" charset="0"/>
              </a:rPr>
              <a:t>A curve has the equation </a:t>
            </a:r>
            <a:r>
              <a:rPr lang="en-US" sz="2300" i="1" dirty="0">
                <a:latin typeface="Arial" panose="020B0604020202020204" pitchFamily="34" charset="0"/>
                <a:cs typeface="Arial" panose="020B0604020202020204" pitchFamily="34" charset="0"/>
              </a:rPr>
              <a:t>y</a:t>
            </a:r>
            <a:r>
              <a:rPr lang="en-US" sz="2300" dirty="0">
                <a:latin typeface="Arial" panose="020B0604020202020204" pitchFamily="34" charset="0"/>
                <a:cs typeface="Arial" panose="020B0604020202020204" pitchFamily="34" charset="0"/>
              </a:rPr>
              <a:t> = </a:t>
            </a:r>
            <a:r>
              <a:rPr lang="en-US" sz="2300" i="1" dirty="0">
                <a:latin typeface="Arial" panose="020B0604020202020204" pitchFamily="34" charset="0"/>
                <a:cs typeface="Arial" panose="020B0604020202020204" pitchFamily="34" charset="0"/>
              </a:rPr>
              <a:t>x</a:t>
            </a:r>
            <a:r>
              <a:rPr lang="en-US" sz="2300" baseline="30000" dirty="0">
                <a:latin typeface="Arial" panose="020B0604020202020204" pitchFamily="34" charset="0"/>
                <a:cs typeface="Arial" panose="020B0604020202020204" pitchFamily="34" charset="0"/>
              </a:rPr>
              <a:t>3</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13</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 12. Copy and complete:</a:t>
            </a:r>
          </a:p>
          <a:p>
            <a:pPr lvl="2" indent="-457200">
              <a:buClr>
                <a:srgbClr val="C00000"/>
              </a:buClr>
              <a:buFont typeface="+mj-lt"/>
              <a:buAutoNum type="alphaLcPeriod"/>
              <a:tabLst>
                <a:tab pos="857250" algn="l"/>
                <a:tab pos="2857500" algn="l"/>
              </a:tabLst>
            </a:pPr>
            <a:r>
              <a:rPr lang="en-US" sz="2300" dirty="0" smtClean="0">
                <a:latin typeface="Arial" panose="020B0604020202020204" pitchFamily="34" charset="0"/>
                <a:cs typeface="Arial" panose="020B0604020202020204" pitchFamily="34" charset="0"/>
                <a:sym typeface="Wingdings" panose="05000000000000000000" pitchFamily="2" charset="2"/>
              </a:rPr>
              <a:t>When y = 0</a:t>
            </a:r>
            <a:br>
              <a:rPr lang="en-US" sz="2300" dirty="0" smtClean="0">
                <a:latin typeface="Arial" panose="020B0604020202020204" pitchFamily="34" charset="0"/>
                <a:cs typeface="Arial" panose="020B0604020202020204" pitchFamily="34" charset="0"/>
                <a:sym typeface="Wingdings" panose="05000000000000000000" pitchFamily="2" charset="2"/>
              </a:rPr>
            </a:br>
            <a:r>
              <a:rPr lang="en-US" sz="2300" dirty="0" smtClean="0">
                <a:latin typeface="Arial" panose="020B0604020202020204" pitchFamily="34" charset="0"/>
                <a:cs typeface="Arial" panose="020B0604020202020204" pitchFamily="34" charset="0"/>
                <a:sym typeface="Wingdings" panose="05000000000000000000" pitchFamily="2" charset="2"/>
              </a:rPr>
              <a:t>______________________ = 0</a:t>
            </a:r>
            <a:br>
              <a:rPr lang="en-US" sz="2300" dirty="0" smtClean="0">
                <a:latin typeface="Arial" panose="020B0604020202020204" pitchFamily="34" charset="0"/>
                <a:cs typeface="Arial" panose="020B0604020202020204" pitchFamily="34" charset="0"/>
                <a:sym typeface="Wingdings" panose="05000000000000000000" pitchFamily="2" charset="2"/>
              </a:rPr>
            </a:br>
            <a:r>
              <a:rPr lang="en-US" sz="2300" dirty="0" smtClean="0">
                <a:latin typeface="Arial" panose="020B0604020202020204" pitchFamily="34" charset="0"/>
                <a:cs typeface="Arial" panose="020B0604020202020204" pitchFamily="34" charset="0"/>
                <a:sym typeface="Wingdings" panose="05000000000000000000" pitchFamily="2" charset="2"/>
              </a:rPr>
              <a:t>(</a:t>
            </a:r>
            <a:r>
              <a:rPr lang="en-US" sz="2300" i="1" dirty="0" smtClean="0">
                <a:latin typeface="Arial" panose="020B0604020202020204" pitchFamily="34" charset="0"/>
                <a:cs typeface="Arial" panose="020B0604020202020204" pitchFamily="34" charset="0"/>
                <a:sym typeface="Wingdings" panose="05000000000000000000" pitchFamily="2" charset="2"/>
              </a:rPr>
              <a:t>x</a:t>
            </a:r>
            <a:r>
              <a:rPr lang="en-US" sz="2300" dirty="0" smtClean="0">
                <a:latin typeface="Arial" panose="020B0604020202020204" pitchFamily="34" charset="0"/>
                <a:cs typeface="Arial" panose="020B0604020202020204" pitchFamily="34" charset="0"/>
                <a:sym typeface="Wingdings" panose="05000000000000000000" pitchFamily="2" charset="2"/>
              </a:rPr>
              <a:t> - )(</a:t>
            </a:r>
            <a:r>
              <a:rPr lang="en-US" sz="2300" i="1" dirty="0" smtClean="0">
                <a:latin typeface="Arial" panose="020B0604020202020204" pitchFamily="34" charset="0"/>
                <a:cs typeface="Arial" panose="020B0604020202020204" pitchFamily="34" charset="0"/>
                <a:sym typeface="Wingdings" panose="05000000000000000000" pitchFamily="2" charset="2"/>
              </a:rPr>
              <a:t>x</a:t>
            </a:r>
            <a:r>
              <a:rPr lang="en-US" sz="2300" dirty="0" smtClean="0">
                <a:latin typeface="Arial" panose="020B0604020202020204" pitchFamily="34" charset="0"/>
                <a:cs typeface="Arial" panose="020B0604020202020204" pitchFamily="34" charset="0"/>
                <a:sym typeface="Wingdings" panose="05000000000000000000" pitchFamily="2" charset="2"/>
              </a:rPr>
              <a:t> + )(</a:t>
            </a:r>
            <a:r>
              <a:rPr lang="en-US" sz="2300" i="1" dirty="0" smtClean="0">
                <a:latin typeface="Arial" panose="020B0604020202020204" pitchFamily="34" charset="0"/>
                <a:cs typeface="Arial" panose="020B0604020202020204" pitchFamily="34" charset="0"/>
                <a:sym typeface="Wingdings" panose="05000000000000000000" pitchFamily="2" charset="2"/>
              </a:rPr>
              <a:t>x</a:t>
            </a:r>
            <a:r>
              <a:rPr lang="en-US" sz="2300" dirty="0" smtClean="0">
                <a:latin typeface="Arial" panose="020B0604020202020204" pitchFamily="34" charset="0"/>
                <a:cs typeface="Arial" panose="020B0604020202020204" pitchFamily="34" charset="0"/>
                <a:sym typeface="Wingdings" panose="05000000000000000000" pitchFamily="2" charset="2"/>
              </a:rPr>
              <a:t> - ) = 0</a:t>
            </a:r>
            <a:br>
              <a:rPr lang="en-US" sz="2300" dirty="0" smtClean="0">
                <a:latin typeface="Arial" panose="020B0604020202020204" pitchFamily="34" charset="0"/>
                <a:cs typeface="Arial" panose="020B0604020202020204" pitchFamily="34" charset="0"/>
                <a:sym typeface="Wingdings" panose="05000000000000000000" pitchFamily="2" charset="2"/>
              </a:rPr>
            </a:br>
            <a:r>
              <a:rPr lang="en-US" sz="2300" dirty="0" smtClean="0">
                <a:latin typeface="Arial" panose="020B0604020202020204" pitchFamily="34" charset="0"/>
                <a:cs typeface="Arial" panose="020B0604020202020204" pitchFamily="34" charset="0"/>
                <a:sym typeface="Wingdings" panose="05000000000000000000" pitchFamily="2" charset="2"/>
              </a:rPr>
              <a:t>So there are three possible solutions:</a:t>
            </a:r>
            <a:br>
              <a:rPr lang="en-US" sz="2300" dirty="0" smtClean="0">
                <a:latin typeface="Arial" panose="020B0604020202020204" pitchFamily="34" charset="0"/>
                <a:cs typeface="Arial" panose="020B0604020202020204" pitchFamily="34" charset="0"/>
                <a:sym typeface="Wingdings" panose="05000000000000000000" pitchFamily="2" charset="2"/>
              </a:rPr>
            </a:br>
            <a:r>
              <a:rPr lang="en-US" sz="2300" i="1" dirty="0" smtClean="0">
                <a:latin typeface="Arial" panose="020B0604020202020204" pitchFamily="34" charset="0"/>
                <a:cs typeface="Arial" panose="020B0604020202020204" pitchFamily="34" charset="0"/>
                <a:sym typeface="Wingdings" panose="05000000000000000000" pitchFamily="2" charset="2"/>
              </a:rPr>
              <a:t>x</a:t>
            </a:r>
            <a:r>
              <a:rPr lang="en-US" sz="2300" dirty="0" smtClean="0">
                <a:latin typeface="Arial" panose="020B0604020202020204" pitchFamily="34" charset="0"/>
                <a:cs typeface="Arial" panose="020B0604020202020204" pitchFamily="34" charset="0"/>
                <a:sym typeface="Wingdings" panose="05000000000000000000" pitchFamily="2" charset="2"/>
              </a:rPr>
              <a:t> -  = 0	hence </a:t>
            </a:r>
            <a:r>
              <a:rPr lang="en-US" sz="2300" i="1" dirty="0" smtClean="0">
                <a:latin typeface="Arial" panose="020B0604020202020204" pitchFamily="34" charset="0"/>
                <a:cs typeface="Arial" panose="020B0604020202020204" pitchFamily="34" charset="0"/>
                <a:sym typeface="Wingdings" panose="05000000000000000000" pitchFamily="2" charset="2"/>
              </a:rPr>
              <a:t>x</a:t>
            </a:r>
            <a:r>
              <a:rPr lang="en-US" sz="2300" dirty="0" smtClean="0">
                <a:latin typeface="Arial" panose="020B0604020202020204" pitchFamily="34" charset="0"/>
                <a:cs typeface="Arial" panose="020B0604020202020204" pitchFamily="34" charset="0"/>
                <a:sym typeface="Wingdings" panose="05000000000000000000" pitchFamily="2" charset="2"/>
              </a:rPr>
              <a:t> = </a:t>
            </a:r>
            <a:br>
              <a:rPr lang="en-US" sz="2300" dirty="0" smtClean="0">
                <a:latin typeface="Arial" panose="020B0604020202020204" pitchFamily="34" charset="0"/>
                <a:cs typeface="Arial" panose="020B0604020202020204" pitchFamily="34" charset="0"/>
                <a:sym typeface="Wingdings" panose="05000000000000000000" pitchFamily="2" charset="2"/>
              </a:rPr>
            </a:br>
            <a:r>
              <a:rPr lang="en-US" sz="2300" i="1" dirty="0">
                <a:latin typeface="Arial" panose="020B0604020202020204" pitchFamily="34" charset="0"/>
                <a:cs typeface="Arial" panose="020B0604020202020204" pitchFamily="34" charset="0"/>
                <a:sym typeface="Wingdings" panose="05000000000000000000" pitchFamily="2" charset="2"/>
              </a:rPr>
              <a:t>x</a:t>
            </a:r>
            <a:r>
              <a:rPr lang="en-US" sz="2300" dirty="0">
                <a:latin typeface="Arial" panose="020B0604020202020204" pitchFamily="34" charset="0"/>
                <a:cs typeface="Arial" panose="020B0604020202020204" pitchFamily="34" charset="0"/>
                <a:sym typeface="Wingdings" panose="05000000000000000000" pitchFamily="2" charset="2"/>
              </a:rPr>
              <a:t> </a:t>
            </a:r>
            <a:r>
              <a:rPr lang="en-US" sz="2300" dirty="0" smtClean="0">
                <a:latin typeface="Arial" panose="020B0604020202020204" pitchFamily="34" charset="0"/>
                <a:cs typeface="Arial" panose="020B0604020202020204" pitchFamily="34" charset="0"/>
                <a:sym typeface="Wingdings" panose="05000000000000000000" pitchFamily="2" charset="2"/>
              </a:rPr>
              <a:t>+ </a:t>
            </a:r>
            <a:r>
              <a:rPr lang="en-US" sz="2300" dirty="0">
                <a:latin typeface="Arial" panose="020B0604020202020204" pitchFamily="34" charset="0"/>
                <a:cs typeface="Arial" panose="020B0604020202020204" pitchFamily="34" charset="0"/>
                <a:sym typeface="Wingdings" panose="05000000000000000000" pitchFamily="2" charset="2"/>
              </a:rPr>
              <a:t> = 0	hence </a:t>
            </a:r>
            <a:r>
              <a:rPr lang="en-US" sz="2300" i="1" dirty="0">
                <a:latin typeface="Arial" panose="020B0604020202020204" pitchFamily="34" charset="0"/>
                <a:cs typeface="Arial" panose="020B0604020202020204" pitchFamily="34" charset="0"/>
                <a:sym typeface="Wingdings" panose="05000000000000000000" pitchFamily="2" charset="2"/>
              </a:rPr>
              <a:t>x</a:t>
            </a:r>
            <a:r>
              <a:rPr lang="en-US" sz="2300" dirty="0">
                <a:latin typeface="Arial" panose="020B0604020202020204" pitchFamily="34" charset="0"/>
                <a:cs typeface="Arial" panose="020B0604020202020204" pitchFamily="34" charset="0"/>
                <a:sym typeface="Wingdings" panose="05000000000000000000" pitchFamily="2" charset="2"/>
              </a:rPr>
              <a:t> = </a:t>
            </a:r>
            <a:r>
              <a:rPr lang="en-US" sz="2300" dirty="0" smtClean="0">
                <a:latin typeface="Arial" panose="020B0604020202020204" pitchFamily="34" charset="0"/>
                <a:cs typeface="Arial" panose="020B0604020202020204" pitchFamily="34" charset="0"/>
                <a:sym typeface="Wingdings" panose="05000000000000000000" pitchFamily="2" charset="2"/>
              </a:rPr>
              <a:t></a:t>
            </a:r>
            <a:br>
              <a:rPr lang="en-US" sz="2300" dirty="0" smtClean="0">
                <a:latin typeface="Arial" panose="020B0604020202020204" pitchFamily="34" charset="0"/>
                <a:cs typeface="Arial" panose="020B0604020202020204" pitchFamily="34" charset="0"/>
                <a:sym typeface="Wingdings" panose="05000000000000000000" pitchFamily="2" charset="2"/>
              </a:rPr>
            </a:br>
            <a:r>
              <a:rPr lang="en-US" sz="2300" i="1" dirty="0">
                <a:latin typeface="Arial" panose="020B0604020202020204" pitchFamily="34" charset="0"/>
                <a:cs typeface="Arial" panose="020B0604020202020204" pitchFamily="34" charset="0"/>
                <a:sym typeface="Wingdings" panose="05000000000000000000" pitchFamily="2" charset="2"/>
              </a:rPr>
              <a:t>x</a:t>
            </a:r>
            <a:r>
              <a:rPr lang="en-US" sz="2300" dirty="0">
                <a:latin typeface="Arial" panose="020B0604020202020204" pitchFamily="34" charset="0"/>
                <a:cs typeface="Arial" panose="020B0604020202020204" pitchFamily="34" charset="0"/>
                <a:sym typeface="Wingdings" panose="05000000000000000000" pitchFamily="2" charset="2"/>
              </a:rPr>
              <a:t> -  = 0	hence </a:t>
            </a:r>
            <a:r>
              <a:rPr lang="en-US" sz="2300" i="1" dirty="0">
                <a:latin typeface="Arial" panose="020B0604020202020204" pitchFamily="34" charset="0"/>
                <a:cs typeface="Arial" panose="020B0604020202020204" pitchFamily="34" charset="0"/>
                <a:sym typeface="Wingdings" panose="05000000000000000000" pitchFamily="2" charset="2"/>
              </a:rPr>
              <a:t>x</a:t>
            </a:r>
            <a:r>
              <a:rPr lang="en-US" sz="2300" dirty="0">
                <a:latin typeface="Arial" panose="020B0604020202020204" pitchFamily="34" charset="0"/>
                <a:cs typeface="Arial" panose="020B0604020202020204" pitchFamily="34" charset="0"/>
                <a:sym typeface="Wingdings" panose="05000000000000000000" pitchFamily="2" charset="2"/>
              </a:rPr>
              <a:t> = </a:t>
            </a:r>
            <a:r>
              <a:rPr lang="en-US" sz="2300" dirty="0" smtClean="0">
                <a:latin typeface="Arial" panose="020B0604020202020204" pitchFamily="34" charset="0"/>
                <a:cs typeface="Arial" panose="020B0604020202020204" pitchFamily="34" charset="0"/>
                <a:sym typeface="Wingdings" panose="05000000000000000000" pitchFamily="2" charset="2"/>
              </a:rPr>
              <a:t></a:t>
            </a:r>
          </a:p>
          <a:p>
            <a:pPr lvl="2" indent="-457200">
              <a:buClr>
                <a:srgbClr val="C00000"/>
              </a:buClr>
              <a:buFont typeface="+mj-lt"/>
              <a:buAutoNum type="alphaLcPeriod"/>
              <a:tabLst>
                <a:tab pos="857250" algn="l"/>
                <a:tab pos="2857500" algn="l"/>
              </a:tabLst>
            </a:pPr>
            <a:r>
              <a:rPr lang="en-US" sz="2300" dirty="0" smtClean="0">
                <a:latin typeface="Arial" panose="020B0604020202020204" pitchFamily="34" charset="0"/>
                <a:cs typeface="Arial" panose="020B0604020202020204" pitchFamily="34" charset="0"/>
                <a:sym typeface="Wingdings" panose="05000000000000000000" pitchFamily="2" charset="2"/>
              </a:rPr>
              <a:t>When </a:t>
            </a:r>
            <a:r>
              <a:rPr lang="en-US" sz="2300" i="1" dirty="0" smtClean="0">
                <a:latin typeface="Arial" panose="020B0604020202020204" pitchFamily="34" charset="0"/>
                <a:cs typeface="Arial" panose="020B0604020202020204" pitchFamily="34" charset="0"/>
                <a:sym typeface="Wingdings" panose="05000000000000000000" pitchFamily="2" charset="2"/>
              </a:rPr>
              <a:t>x</a:t>
            </a:r>
            <a:r>
              <a:rPr lang="en-US" sz="2300" dirty="0" smtClean="0">
                <a:latin typeface="Arial" panose="020B0604020202020204" pitchFamily="34" charset="0"/>
                <a:cs typeface="Arial" panose="020B0604020202020204" pitchFamily="34" charset="0"/>
                <a:sym typeface="Wingdings" panose="05000000000000000000" pitchFamily="2" charset="2"/>
              </a:rPr>
              <a:t> = 0</a:t>
            </a:r>
            <a:br>
              <a:rPr lang="en-US" sz="2300" dirty="0" smtClean="0">
                <a:latin typeface="Arial" panose="020B0604020202020204" pitchFamily="34" charset="0"/>
                <a:cs typeface="Arial" panose="020B0604020202020204" pitchFamily="34" charset="0"/>
                <a:sym typeface="Wingdings" panose="05000000000000000000" pitchFamily="2" charset="2"/>
              </a:rPr>
            </a:br>
            <a:r>
              <a:rPr lang="en-US" sz="2300" i="1" dirty="0" smtClean="0">
                <a:latin typeface="Arial" panose="020B0604020202020204" pitchFamily="34" charset="0"/>
                <a:cs typeface="Arial" panose="020B0604020202020204" pitchFamily="34" charset="0"/>
                <a:sym typeface="Wingdings" panose="05000000000000000000" pitchFamily="2" charset="2"/>
              </a:rPr>
              <a:t>y</a:t>
            </a:r>
            <a:r>
              <a:rPr lang="en-US" sz="2300" dirty="0" smtClean="0">
                <a:latin typeface="Arial" panose="020B0604020202020204" pitchFamily="34" charset="0"/>
                <a:cs typeface="Arial" panose="020B0604020202020204" pitchFamily="34" charset="0"/>
                <a:sym typeface="Wingdings" panose="05000000000000000000" pitchFamily="2" charset="2"/>
              </a:rPr>
              <a:t> – (x – 3)(</a:t>
            </a:r>
            <a:r>
              <a:rPr lang="en-US" sz="2300" i="1" dirty="0" smtClean="0">
                <a:latin typeface="Arial" panose="020B0604020202020204" pitchFamily="34" charset="0"/>
                <a:cs typeface="Arial" panose="020B0604020202020204" pitchFamily="34" charset="0"/>
                <a:sym typeface="Wingdings" panose="05000000000000000000" pitchFamily="2" charset="2"/>
              </a:rPr>
              <a:t>x</a:t>
            </a:r>
            <a:r>
              <a:rPr lang="en-US" sz="2300" dirty="0" smtClean="0">
                <a:latin typeface="Arial" panose="020B0604020202020204" pitchFamily="34" charset="0"/>
                <a:cs typeface="Arial" panose="020B0604020202020204" pitchFamily="34" charset="0"/>
                <a:sym typeface="Wingdings" panose="05000000000000000000" pitchFamily="2" charset="2"/>
              </a:rPr>
              <a:t> + 4)(</a:t>
            </a:r>
            <a:r>
              <a:rPr lang="en-US" sz="2300" i="1" dirty="0" smtClean="0">
                <a:latin typeface="Arial" panose="020B0604020202020204" pitchFamily="34" charset="0"/>
                <a:cs typeface="Arial" panose="020B0604020202020204" pitchFamily="34" charset="0"/>
                <a:sym typeface="Wingdings" panose="05000000000000000000" pitchFamily="2" charset="2"/>
              </a:rPr>
              <a:t>x</a:t>
            </a:r>
            <a:r>
              <a:rPr lang="en-US" sz="2300" dirty="0" smtClean="0">
                <a:latin typeface="Arial" panose="020B0604020202020204" pitchFamily="34" charset="0"/>
                <a:cs typeface="Arial" panose="020B0604020202020204" pitchFamily="34" charset="0"/>
                <a:sym typeface="Wingdings" panose="05000000000000000000" pitchFamily="2" charset="2"/>
              </a:rPr>
              <a:t> – 1)</a:t>
            </a:r>
            <a:br>
              <a:rPr lang="en-US" sz="2300" dirty="0" smtClean="0">
                <a:latin typeface="Arial" panose="020B0604020202020204" pitchFamily="34" charset="0"/>
                <a:cs typeface="Arial" panose="020B0604020202020204" pitchFamily="34" charset="0"/>
                <a:sym typeface="Wingdings" panose="05000000000000000000" pitchFamily="2" charset="2"/>
              </a:rPr>
            </a:br>
            <a:r>
              <a:rPr lang="en-US" sz="2300" i="1" dirty="0" smtClean="0">
                <a:latin typeface="Arial" panose="020B0604020202020204" pitchFamily="34" charset="0"/>
                <a:cs typeface="Arial" panose="020B0604020202020204" pitchFamily="34" charset="0"/>
                <a:sym typeface="Wingdings" panose="05000000000000000000" pitchFamily="2" charset="2"/>
              </a:rPr>
              <a:t>y</a:t>
            </a:r>
            <a:r>
              <a:rPr lang="en-US" sz="2300" dirty="0" smtClean="0">
                <a:latin typeface="Arial" panose="020B0604020202020204" pitchFamily="34" charset="0"/>
                <a:cs typeface="Arial" panose="020B0604020202020204" pitchFamily="34" charset="0"/>
                <a:sym typeface="Wingdings" panose="05000000000000000000" pitchFamily="2" charset="2"/>
              </a:rPr>
              <a:t> = (0 – 3)(0 + 4)( - )</a:t>
            </a:r>
            <a:br>
              <a:rPr lang="en-US" sz="2300" dirty="0" smtClean="0">
                <a:latin typeface="Arial" panose="020B0604020202020204" pitchFamily="34" charset="0"/>
                <a:cs typeface="Arial" panose="020B0604020202020204" pitchFamily="34" charset="0"/>
                <a:sym typeface="Wingdings" panose="05000000000000000000" pitchFamily="2" charset="2"/>
              </a:rPr>
            </a:br>
            <a:r>
              <a:rPr lang="en-US" sz="2300" i="1" dirty="0" smtClean="0">
                <a:latin typeface="Arial" panose="020B0604020202020204" pitchFamily="34" charset="0"/>
                <a:cs typeface="Arial" panose="020B0604020202020204" pitchFamily="34" charset="0"/>
                <a:sym typeface="Wingdings" panose="05000000000000000000" pitchFamily="2" charset="2"/>
              </a:rPr>
              <a:t>y</a:t>
            </a:r>
            <a:r>
              <a:rPr lang="en-US" sz="2300" dirty="0" smtClean="0">
                <a:latin typeface="Arial" panose="020B0604020202020204" pitchFamily="34" charset="0"/>
                <a:cs typeface="Arial" panose="020B0604020202020204" pitchFamily="34" charset="0"/>
                <a:sym typeface="Wingdings" panose="05000000000000000000" pitchFamily="2" charset="2"/>
              </a:rPr>
              <a:t> = </a:t>
            </a:r>
            <a:r>
              <a:rPr lang="en-US" sz="2300" dirty="0">
                <a:latin typeface="Arial" panose="020B0604020202020204" pitchFamily="34" charset="0"/>
                <a:cs typeface="Arial" panose="020B0604020202020204" pitchFamily="34" charset="0"/>
                <a:sym typeface="Wingdings" panose="05000000000000000000" pitchFamily="2" charset="2"/>
              </a:rPr>
              <a:t></a:t>
            </a:r>
            <a:endParaRPr lang="en-US" sz="2300" dirty="0" smtClean="0">
              <a:latin typeface="Arial" panose="020B0604020202020204" pitchFamily="34" charset="0"/>
              <a:cs typeface="Arial" panose="020B0604020202020204" pitchFamily="34" charset="0"/>
              <a:sym typeface="Wingdings" panose="05000000000000000000" pitchFamily="2" charset="2"/>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60248" y="1268990"/>
            <a:ext cx="588216" cy="575834"/>
          </a:xfrm>
          <a:prstGeom prst="rect">
            <a:avLst/>
          </a:prstGeom>
        </p:spPr>
      </p:pic>
    </p:spTree>
    <p:extLst>
      <p:ext uri="{BB962C8B-B14F-4D97-AF65-F5344CB8AC3E}">
        <p14:creationId xmlns:p14="http://schemas.microsoft.com/office/powerpoint/2010/main" val="3104586376"/>
      </p:ext>
    </p:extLst>
  </p:cSld>
  <p:clrMapOvr>
    <a:masterClrMapping/>
  </p:clrMapOvr>
  <p:transition advClick="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496</a:t>
            </a:r>
            <a:endParaRPr lang="en-GB" sz="1400" b="1" dirty="0">
              <a:latin typeface="Calibri" panose="020F0502020204030204" pitchFamily="34" charset="0"/>
            </a:endParaRPr>
          </a:p>
        </p:txBody>
      </p:sp>
      <p:sp>
        <p:nvSpPr>
          <p:cNvPr id="3" name="Rectangle 2"/>
          <p:cNvSpPr/>
          <p:nvPr/>
        </p:nvSpPr>
        <p:spPr>
          <a:xfrm>
            <a:off x="251520" y="1196752"/>
            <a:ext cx="5256584" cy="2954655"/>
          </a:xfrm>
          <a:prstGeom prst="rect">
            <a:avLst/>
          </a:prstGeom>
        </p:spPr>
        <p:txBody>
          <a:bodyPr wrap="square">
            <a:spAutoFit/>
          </a:bodyPr>
          <a:lstStyle/>
          <a:p>
            <a:pPr lvl="1" indent="-457200">
              <a:buClr>
                <a:srgbClr val="C00000"/>
              </a:buClr>
              <a:buFont typeface="+mj-lt"/>
              <a:buAutoNum type="arabicPeriod" startAt="3"/>
              <a:tabLst>
                <a:tab pos="857250" algn="l"/>
                <a:tab pos="2857500" algn="l"/>
              </a:tabLst>
            </a:pPr>
            <a:r>
              <a:rPr lang="en-US" sz="3100" dirty="0" smtClean="0">
                <a:latin typeface="Arial" panose="020B0604020202020204" pitchFamily="34" charset="0"/>
                <a:cs typeface="Arial" panose="020B0604020202020204" pitchFamily="34" charset="0"/>
              </a:rPr>
              <a:t>Find </a:t>
            </a:r>
            <a:r>
              <a:rPr lang="en-US" sz="3100" dirty="0">
                <a:latin typeface="Arial" panose="020B0604020202020204" pitchFamily="34" charset="0"/>
                <a:cs typeface="Arial" panose="020B0604020202020204" pitchFamily="34" charset="0"/>
              </a:rPr>
              <a:t>the roots and </a:t>
            </a:r>
            <a:r>
              <a:rPr lang="en-US" sz="3100" i="1" dirty="0" smtClean="0">
                <a:latin typeface="Arial" panose="020B0604020202020204" pitchFamily="34" charset="0"/>
                <a:cs typeface="Arial" panose="020B0604020202020204" pitchFamily="34" charset="0"/>
              </a:rPr>
              <a:t>y</a:t>
            </a:r>
            <a:r>
              <a:rPr lang="en-US" sz="3100" dirty="0" smtClean="0">
                <a:latin typeface="Arial" panose="020B0604020202020204" pitchFamily="34" charset="0"/>
                <a:cs typeface="Arial" panose="020B0604020202020204" pitchFamily="34" charset="0"/>
              </a:rPr>
              <a:t>-intercept </a:t>
            </a:r>
            <a:r>
              <a:rPr lang="en-US" sz="3100" dirty="0">
                <a:latin typeface="Arial" panose="020B0604020202020204" pitchFamily="34" charset="0"/>
                <a:cs typeface="Arial" panose="020B0604020202020204" pitchFamily="34" charset="0"/>
              </a:rPr>
              <a:t>of </a:t>
            </a:r>
            <a:endParaRPr lang="en-US" sz="31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2857500" algn="l"/>
              </a:tabLst>
            </a:pPr>
            <a:r>
              <a:rPr lang="en-US" sz="3100" i="1" dirty="0" smtClean="0">
                <a:latin typeface="Arial" panose="020B0604020202020204" pitchFamily="34" charset="0"/>
                <a:cs typeface="Arial" panose="020B0604020202020204" pitchFamily="34" charset="0"/>
              </a:rPr>
              <a:t>y</a:t>
            </a:r>
            <a:r>
              <a:rPr lang="en-US" sz="3100" dirty="0" smtClean="0">
                <a:latin typeface="Arial" panose="020B0604020202020204" pitchFamily="34" charset="0"/>
                <a:cs typeface="Arial" panose="020B0604020202020204" pitchFamily="34" charset="0"/>
              </a:rPr>
              <a:t> = (</a:t>
            </a:r>
            <a:r>
              <a:rPr lang="en-US" sz="3100" i="1" dirty="0">
                <a:latin typeface="Arial" panose="020B0604020202020204" pitchFamily="34" charset="0"/>
                <a:cs typeface="Arial" panose="020B0604020202020204" pitchFamily="34" charset="0"/>
              </a:rPr>
              <a:t>x</a:t>
            </a:r>
            <a:r>
              <a:rPr lang="en-US" sz="3100" dirty="0">
                <a:latin typeface="Arial" panose="020B0604020202020204" pitchFamily="34" charset="0"/>
                <a:cs typeface="Arial" panose="020B0604020202020204" pitchFamily="34" charset="0"/>
              </a:rPr>
              <a:t> + 3) (</a:t>
            </a:r>
            <a:r>
              <a:rPr lang="en-US" sz="3100" i="1" dirty="0">
                <a:latin typeface="Arial" panose="020B0604020202020204" pitchFamily="34" charset="0"/>
                <a:cs typeface="Arial" panose="020B0604020202020204" pitchFamily="34" charset="0"/>
              </a:rPr>
              <a:t>x</a:t>
            </a:r>
            <a:r>
              <a:rPr lang="en-US" sz="3100" dirty="0">
                <a:latin typeface="Arial" panose="020B0604020202020204" pitchFamily="34" charset="0"/>
                <a:cs typeface="Arial" panose="020B0604020202020204" pitchFamily="34" charset="0"/>
              </a:rPr>
              <a:t>- 7) (</a:t>
            </a:r>
            <a:r>
              <a:rPr lang="en-US" sz="3100" i="1" dirty="0">
                <a:latin typeface="Arial" panose="020B0604020202020204" pitchFamily="34" charset="0"/>
                <a:cs typeface="Arial" panose="020B0604020202020204" pitchFamily="34" charset="0"/>
              </a:rPr>
              <a:t>x</a:t>
            </a:r>
            <a:r>
              <a:rPr lang="en-US" sz="3100" dirty="0">
                <a:latin typeface="Arial" panose="020B0604020202020204" pitchFamily="34" charset="0"/>
                <a:cs typeface="Arial" panose="020B0604020202020204" pitchFamily="34" charset="0"/>
              </a:rPr>
              <a:t> + 2) </a:t>
            </a:r>
            <a:endParaRPr lang="en-US" sz="31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2857500" algn="l"/>
              </a:tabLst>
            </a:pPr>
            <a:r>
              <a:rPr lang="en-US" sz="3100" i="1" dirty="0" smtClean="0">
                <a:latin typeface="Arial" panose="020B0604020202020204" pitchFamily="34" charset="0"/>
                <a:cs typeface="Arial" panose="020B0604020202020204" pitchFamily="34" charset="0"/>
              </a:rPr>
              <a:t>y</a:t>
            </a:r>
            <a:r>
              <a:rPr lang="en-US" sz="3100" dirty="0" smtClean="0">
                <a:latin typeface="Arial" panose="020B0604020202020204" pitchFamily="34" charset="0"/>
                <a:cs typeface="Arial" panose="020B0604020202020204" pitchFamily="34" charset="0"/>
              </a:rPr>
              <a:t> </a:t>
            </a:r>
            <a:r>
              <a:rPr lang="en-US" sz="3100" dirty="0">
                <a:latin typeface="Arial" panose="020B0604020202020204" pitchFamily="34" charset="0"/>
                <a:cs typeface="Arial" panose="020B0604020202020204" pitchFamily="34" charset="0"/>
              </a:rPr>
              <a:t>= (10 - </a:t>
            </a:r>
            <a:r>
              <a:rPr lang="en-US" sz="3100" i="1" dirty="0">
                <a:latin typeface="Arial" panose="020B0604020202020204" pitchFamily="34" charset="0"/>
                <a:cs typeface="Arial" panose="020B0604020202020204" pitchFamily="34" charset="0"/>
              </a:rPr>
              <a:t>x</a:t>
            </a:r>
            <a:r>
              <a:rPr lang="en-US" sz="3100" dirty="0" smtClean="0">
                <a:latin typeface="Arial" panose="020B0604020202020204" pitchFamily="34" charset="0"/>
                <a:cs typeface="Arial" panose="020B0604020202020204" pitchFamily="34" charset="0"/>
              </a:rPr>
              <a:t>)(</a:t>
            </a:r>
            <a:r>
              <a:rPr lang="en-US" sz="3100" i="1" dirty="0" smtClean="0">
                <a:latin typeface="Arial" panose="020B0604020202020204" pitchFamily="34" charset="0"/>
                <a:cs typeface="Arial" panose="020B0604020202020204" pitchFamily="34" charset="0"/>
              </a:rPr>
              <a:t>x</a:t>
            </a:r>
            <a:r>
              <a:rPr lang="en-US" sz="3100" dirty="0" smtClean="0">
                <a:latin typeface="Arial" panose="020B0604020202020204" pitchFamily="34" charset="0"/>
                <a:cs typeface="Arial" panose="020B0604020202020204" pitchFamily="34" charset="0"/>
              </a:rPr>
              <a:t> </a:t>
            </a:r>
            <a:r>
              <a:rPr lang="en-US" sz="3100" dirty="0">
                <a:latin typeface="Arial" panose="020B0604020202020204" pitchFamily="34" charset="0"/>
                <a:cs typeface="Arial" panose="020B0604020202020204" pitchFamily="34" charset="0"/>
              </a:rPr>
              <a:t>+ 2)(</a:t>
            </a:r>
            <a:r>
              <a:rPr lang="en-US" sz="3100" i="1" dirty="0">
                <a:latin typeface="Arial" panose="020B0604020202020204" pitchFamily="34" charset="0"/>
                <a:cs typeface="Arial" panose="020B0604020202020204" pitchFamily="34" charset="0"/>
              </a:rPr>
              <a:t>x</a:t>
            </a:r>
            <a:r>
              <a:rPr lang="en-US" sz="3100" dirty="0">
                <a:latin typeface="Arial" panose="020B0604020202020204" pitchFamily="34" charset="0"/>
                <a:cs typeface="Arial" panose="020B0604020202020204" pitchFamily="34" charset="0"/>
              </a:rPr>
              <a:t> + 1) </a:t>
            </a:r>
            <a:endParaRPr lang="en-US" sz="31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2857500" algn="l"/>
              </a:tabLst>
            </a:pPr>
            <a:r>
              <a:rPr lang="en-US" sz="3100" i="1" dirty="0" smtClean="0">
                <a:latin typeface="Arial" panose="020B0604020202020204" pitchFamily="34" charset="0"/>
                <a:cs typeface="Arial" panose="020B0604020202020204" pitchFamily="34" charset="0"/>
              </a:rPr>
              <a:t>y</a:t>
            </a:r>
            <a:r>
              <a:rPr lang="en-US" sz="3100" dirty="0" smtClean="0">
                <a:latin typeface="Arial" panose="020B0604020202020204" pitchFamily="34" charset="0"/>
                <a:cs typeface="Arial" panose="020B0604020202020204" pitchFamily="34" charset="0"/>
              </a:rPr>
              <a:t> </a:t>
            </a:r>
            <a:r>
              <a:rPr lang="en-US" sz="3100" dirty="0">
                <a:latin typeface="Arial" panose="020B0604020202020204" pitchFamily="34" charset="0"/>
                <a:cs typeface="Arial" panose="020B0604020202020204" pitchFamily="34" charset="0"/>
              </a:rPr>
              <a:t>= (2</a:t>
            </a:r>
            <a:r>
              <a:rPr lang="en-US" sz="3100" i="1" dirty="0">
                <a:latin typeface="Arial" panose="020B0604020202020204" pitchFamily="34" charset="0"/>
                <a:cs typeface="Arial" panose="020B0604020202020204" pitchFamily="34" charset="0"/>
              </a:rPr>
              <a:t>x</a:t>
            </a:r>
            <a:r>
              <a:rPr lang="en-US" sz="3100" dirty="0">
                <a:latin typeface="Arial" panose="020B0604020202020204" pitchFamily="34" charset="0"/>
                <a:cs typeface="Arial" panose="020B0604020202020204" pitchFamily="34" charset="0"/>
              </a:rPr>
              <a:t> - 5</a:t>
            </a:r>
            <a:r>
              <a:rPr lang="en-US" sz="3100" dirty="0" smtClean="0">
                <a:latin typeface="Arial" panose="020B0604020202020204" pitchFamily="34" charset="0"/>
                <a:cs typeface="Arial" panose="020B0604020202020204" pitchFamily="34" charset="0"/>
              </a:rPr>
              <a:t>)(</a:t>
            </a:r>
            <a:r>
              <a:rPr lang="en-US" sz="3100" i="1" dirty="0" smtClean="0">
                <a:latin typeface="Arial" panose="020B0604020202020204" pitchFamily="34" charset="0"/>
                <a:cs typeface="Arial" panose="020B0604020202020204" pitchFamily="34" charset="0"/>
              </a:rPr>
              <a:t>x</a:t>
            </a:r>
            <a:r>
              <a:rPr lang="en-US" sz="3100" dirty="0" smtClean="0">
                <a:latin typeface="Arial" panose="020B0604020202020204" pitchFamily="34" charset="0"/>
                <a:cs typeface="Arial" panose="020B0604020202020204" pitchFamily="34" charset="0"/>
              </a:rPr>
              <a:t> </a:t>
            </a:r>
            <a:r>
              <a:rPr lang="en-US" sz="3100" dirty="0">
                <a:latin typeface="Arial" panose="020B0604020202020204" pitchFamily="34" charset="0"/>
                <a:cs typeface="Arial" panose="020B0604020202020204" pitchFamily="34" charset="0"/>
              </a:rPr>
              <a:t>+ 2</a:t>
            </a:r>
            <a:r>
              <a:rPr lang="en-US" sz="3100" dirty="0" smtClean="0">
                <a:latin typeface="Arial" panose="020B0604020202020204" pitchFamily="34" charset="0"/>
                <a:cs typeface="Arial" panose="020B0604020202020204" pitchFamily="34" charset="0"/>
              </a:rPr>
              <a:t>)(</a:t>
            </a:r>
            <a:r>
              <a:rPr lang="en-US" sz="3100" i="1" dirty="0" smtClean="0">
                <a:latin typeface="Arial" panose="020B0604020202020204" pitchFamily="34" charset="0"/>
                <a:cs typeface="Arial" panose="020B0604020202020204" pitchFamily="34" charset="0"/>
              </a:rPr>
              <a:t>x</a:t>
            </a:r>
            <a:r>
              <a:rPr lang="en-US" sz="3100" dirty="0" smtClean="0">
                <a:latin typeface="Arial" panose="020B0604020202020204" pitchFamily="34" charset="0"/>
                <a:cs typeface="Arial" panose="020B0604020202020204" pitchFamily="34" charset="0"/>
              </a:rPr>
              <a:t> </a:t>
            </a:r>
            <a:r>
              <a:rPr lang="en-US" sz="3100" dirty="0">
                <a:latin typeface="Arial" panose="020B0604020202020204" pitchFamily="34" charset="0"/>
                <a:cs typeface="Arial" panose="020B0604020202020204" pitchFamily="34" charset="0"/>
              </a:rPr>
              <a:t>- </a:t>
            </a:r>
            <a:r>
              <a:rPr lang="en-US" sz="3100" dirty="0" smtClean="0">
                <a:latin typeface="Arial" panose="020B0604020202020204" pitchFamily="34" charset="0"/>
                <a:cs typeface="Arial" panose="020B0604020202020204" pitchFamily="34" charset="0"/>
              </a:rPr>
              <a:t>1)</a:t>
            </a:r>
          </a:p>
          <a:p>
            <a:pPr lvl="2" indent="-457200">
              <a:buClr>
                <a:srgbClr val="C00000"/>
              </a:buClr>
              <a:buFont typeface="+mj-lt"/>
              <a:buAutoNum type="alphaLcPeriod"/>
              <a:tabLst>
                <a:tab pos="857250" algn="l"/>
                <a:tab pos="2857500" algn="l"/>
              </a:tabLst>
            </a:pPr>
            <a:r>
              <a:rPr lang="en-US" sz="3100" i="1" dirty="0" smtClean="0">
                <a:latin typeface="Arial" panose="020B0604020202020204" pitchFamily="34" charset="0"/>
                <a:cs typeface="Arial" panose="020B0604020202020204" pitchFamily="34" charset="0"/>
              </a:rPr>
              <a:t>y</a:t>
            </a:r>
            <a:r>
              <a:rPr lang="en-US" sz="3100" dirty="0" smtClean="0">
                <a:latin typeface="Arial" panose="020B0604020202020204" pitchFamily="34" charset="0"/>
                <a:cs typeface="Arial" panose="020B0604020202020204" pitchFamily="34" charset="0"/>
              </a:rPr>
              <a:t> = (</a:t>
            </a:r>
            <a:r>
              <a:rPr lang="en-US" sz="3100" i="1" dirty="0" smtClean="0">
                <a:latin typeface="Arial" panose="020B0604020202020204" pitchFamily="34" charset="0"/>
                <a:cs typeface="Arial" panose="020B0604020202020204" pitchFamily="34" charset="0"/>
              </a:rPr>
              <a:t>x</a:t>
            </a:r>
            <a:r>
              <a:rPr lang="en-US" sz="3100" dirty="0" smtClean="0">
                <a:latin typeface="Arial" panose="020B0604020202020204" pitchFamily="34" charset="0"/>
                <a:cs typeface="Arial" panose="020B0604020202020204" pitchFamily="34" charset="0"/>
              </a:rPr>
              <a:t> - 3)</a:t>
            </a:r>
            <a:r>
              <a:rPr lang="en-US" sz="3100" baseline="30000" dirty="0" smtClean="0">
                <a:latin typeface="Arial" panose="020B0604020202020204" pitchFamily="34" charset="0"/>
                <a:cs typeface="Arial" panose="020B0604020202020204" pitchFamily="34" charset="0"/>
              </a:rPr>
              <a:t>2</a:t>
            </a:r>
            <a:r>
              <a:rPr lang="en-US" sz="3100" dirty="0" smtClean="0">
                <a:latin typeface="Arial" panose="020B0604020202020204" pitchFamily="34" charset="0"/>
                <a:cs typeface="Arial" panose="020B0604020202020204" pitchFamily="34" charset="0"/>
              </a:rPr>
              <a:t>(3</a:t>
            </a:r>
            <a:r>
              <a:rPr lang="en-US" sz="3100" i="1" dirty="0" smtClean="0">
                <a:latin typeface="Arial" panose="020B0604020202020204" pitchFamily="34" charset="0"/>
                <a:cs typeface="Arial" panose="020B0604020202020204" pitchFamily="34" charset="0"/>
              </a:rPr>
              <a:t>x</a:t>
            </a:r>
            <a:r>
              <a:rPr lang="en-US" sz="3100" dirty="0" smtClean="0">
                <a:latin typeface="Arial" panose="020B0604020202020204" pitchFamily="34" charset="0"/>
                <a:cs typeface="Arial" panose="020B0604020202020204" pitchFamily="34" charset="0"/>
              </a:rPr>
              <a:t> </a:t>
            </a:r>
            <a:r>
              <a:rPr lang="en-US" sz="3100" dirty="0">
                <a:latin typeface="Arial" panose="020B0604020202020204" pitchFamily="34" charset="0"/>
                <a:cs typeface="Arial" panose="020B0604020202020204" pitchFamily="34" charset="0"/>
              </a:rPr>
              <a:t>- 6)</a:t>
            </a:r>
            <a:endParaRPr lang="en-US" sz="3100" dirty="0" smtClean="0">
              <a:latin typeface="Arial" panose="020B0604020202020204" pitchFamily="34" charset="0"/>
              <a:cs typeface="Arial" panose="020B0604020202020204" pitchFamily="34" charset="0"/>
              <a:sym typeface="Wingdings" panose="05000000000000000000" pitchFamily="2" charset="2"/>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60248" y="1268990"/>
            <a:ext cx="588216" cy="575834"/>
          </a:xfrm>
          <a:prstGeom prst="rect">
            <a:avLst/>
          </a:prstGeom>
        </p:spPr>
      </p:pic>
      <p:sp>
        <p:nvSpPr>
          <p:cNvPr id="6" name="Rectangle 5"/>
          <p:cNvSpPr/>
          <p:nvPr/>
        </p:nvSpPr>
        <p:spPr>
          <a:xfrm flipH="1">
            <a:off x="251520" y="5445224"/>
            <a:ext cx="5204539" cy="107721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3200" b="1" dirty="0" smtClean="0">
                <a:solidFill>
                  <a:srgbClr val="C00000"/>
                </a:solidFill>
                <a:latin typeface="Arial" panose="020B0604020202020204" pitchFamily="34" charset="0"/>
                <a:cs typeface="Arial" panose="020B0604020202020204" pitchFamily="34" charset="0"/>
              </a:rPr>
              <a:t>Q3 </a:t>
            </a:r>
            <a:r>
              <a:rPr lang="en-US" sz="3200" b="1" dirty="0">
                <a:solidFill>
                  <a:srgbClr val="C00000"/>
                </a:solidFill>
                <a:latin typeface="Arial" panose="020B0604020202020204" pitchFamily="34" charset="0"/>
                <a:cs typeface="Arial" panose="020B0604020202020204" pitchFamily="34" charset="0"/>
              </a:rPr>
              <a:t>hint</a:t>
            </a:r>
            <a:r>
              <a:rPr lang="en-US" sz="3200" dirty="0">
                <a:solidFill>
                  <a:schemeClr val="tx1"/>
                </a:solidFill>
                <a:latin typeface="Arial" panose="020B0604020202020204" pitchFamily="34" charset="0"/>
                <a:cs typeface="Arial" panose="020B0604020202020204" pitchFamily="34" charset="0"/>
              </a:rPr>
              <a:t> - Use the method in </a:t>
            </a:r>
            <a:r>
              <a:rPr lang="en-US" sz="3200" b="1" dirty="0" smtClean="0">
                <a:solidFill>
                  <a:schemeClr val="tx1"/>
                </a:solidFill>
                <a:latin typeface="Arial" panose="020B0604020202020204" pitchFamily="34" charset="0"/>
                <a:cs typeface="Arial" panose="020B0604020202020204" pitchFamily="34" charset="0"/>
              </a:rPr>
              <a:t>Q2</a:t>
            </a:r>
            <a:r>
              <a:rPr lang="en-US" sz="3200" dirty="0" smtClean="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684666"/>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472</a:t>
            </a:r>
            <a:endParaRPr lang="en-GB" sz="1400" b="1" dirty="0">
              <a:latin typeface="Calibri" panose="020F0502020204030204" pitchFamily="34" charset="0"/>
            </a:endParaRPr>
          </a:p>
        </p:txBody>
      </p:sp>
      <p:sp>
        <p:nvSpPr>
          <p:cNvPr id="3" name="Rectangle 2"/>
          <p:cNvSpPr/>
          <p:nvPr/>
        </p:nvSpPr>
        <p:spPr>
          <a:xfrm>
            <a:off x="251520" y="1196752"/>
            <a:ext cx="5256584" cy="5001369"/>
          </a:xfrm>
          <a:prstGeom prst="rect">
            <a:avLst/>
          </a:prstGeom>
        </p:spPr>
        <p:txBody>
          <a:bodyPr wrap="square">
            <a:spAutoFit/>
          </a:bodyPr>
          <a:lstStyle/>
          <a:p>
            <a:pPr>
              <a:buClr>
                <a:srgbClr val="C00000"/>
              </a:buClr>
              <a:tabLst>
                <a:tab pos="1039813" algn="l"/>
                <a:tab pos="2687638" algn="l"/>
              </a:tabLst>
            </a:pPr>
            <a:r>
              <a:rPr lang="en-US" sz="2900" b="1" dirty="0">
                <a:solidFill>
                  <a:srgbClr val="0070C0"/>
                </a:solidFill>
                <a:latin typeface="Arial" panose="020B0604020202020204" pitchFamily="34" charset="0"/>
                <a:cs typeface="Arial" panose="020B0604020202020204" pitchFamily="34" charset="0"/>
              </a:rPr>
              <a:t>Graphical fluency</a:t>
            </a:r>
          </a:p>
          <a:p>
            <a:pPr marL="623888" indent="-623888">
              <a:buClr>
                <a:srgbClr val="C00000"/>
              </a:buClr>
              <a:buFont typeface="+mj-lt"/>
              <a:buAutoNum type="arabicPeriod" startAt="14"/>
              <a:tabLst>
                <a:tab pos="1039813" algn="l"/>
                <a:tab pos="2687638" algn="l"/>
              </a:tabLst>
            </a:pPr>
            <a:r>
              <a:rPr lang="en-US" sz="2900" dirty="0" smtClean="0">
                <a:solidFill>
                  <a:srgbClr val="C00000"/>
                </a:solidFill>
                <a:latin typeface="Arial" panose="020B0604020202020204" pitchFamily="34" charset="0"/>
                <a:cs typeface="Arial" panose="020B0604020202020204" pitchFamily="34" charset="0"/>
              </a:rPr>
              <a:t>a.</a:t>
            </a:r>
            <a:r>
              <a:rPr lang="en-US" sz="2900" dirty="0" smtClean="0">
                <a:latin typeface="Arial" panose="020B0604020202020204" pitchFamily="34" charset="0"/>
                <a:cs typeface="Arial" panose="020B0604020202020204" pitchFamily="34" charset="0"/>
              </a:rPr>
              <a:t> Draw </a:t>
            </a:r>
            <a:r>
              <a:rPr lang="en-US" sz="2900" dirty="0">
                <a:latin typeface="Arial" panose="020B0604020202020204" pitchFamily="34" charset="0"/>
                <a:cs typeface="Arial" panose="020B0604020202020204" pitchFamily="34" charset="0"/>
              </a:rPr>
              <a:t>a coordinate grid </a:t>
            </a:r>
            <a:r>
              <a:rPr lang="en-US" sz="2900" dirty="0" smtClean="0">
                <a:latin typeface="Arial" panose="020B0604020202020204" pitchFamily="34" charset="0"/>
                <a:cs typeface="Arial" panose="020B0604020202020204" pitchFamily="34" charset="0"/>
              </a:rPr>
              <a:t>	with </a:t>
            </a:r>
            <a:r>
              <a:rPr lang="en-US" sz="2900" dirty="0">
                <a:latin typeface="Arial" panose="020B0604020202020204" pitchFamily="34" charset="0"/>
                <a:cs typeface="Arial" panose="020B0604020202020204" pitchFamily="34" charset="0"/>
              </a:rPr>
              <a:t>-10 to +10 on both </a:t>
            </a:r>
            <a:r>
              <a:rPr lang="en-US" sz="2900" dirty="0" smtClean="0">
                <a:latin typeface="Arial" panose="020B0604020202020204" pitchFamily="34" charset="0"/>
                <a:cs typeface="Arial" panose="020B0604020202020204" pitchFamily="34" charset="0"/>
              </a:rPr>
              <a:t>	axes</a:t>
            </a:r>
            <a:r>
              <a:rPr lang="en-US" sz="2900" dirty="0">
                <a:latin typeface="Arial" panose="020B0604020202020204" pitchFamily="34" charset="0"/>
                <a:cs typeface="Arial" panose="020B0604020202020204" pitchFamily="34" charset="0"/>
              </a:rPr>
              <a:t>.</a:t>
            </a:r>
          </a:p>
          <a:p>
            <a:pPr marL="1081088" lvl="1" indent="-457200">
              <a:buClr>
                <a:srgbClr val="C00000"/>
              </a:buClr>
              <a:buFont typeface="+mj-lt"/>
              <a:buAutoNum type="alphaLcPeriod" startAt="2"/>
              <a:tabLst>
                <a:tab pos="1039813" algn="l"/>
                <a:tab pos="2687638" algn="l"/>
              </a:tabLst>
            </a:pPr>
            <a:r>
              <a:rPr lang="en-US" sz="2900" dirty="0" smtClean="0">
                <a:latin typeface="Arial" panose="020B0604020202020204" pitchFamily="34" charset="0"/>
                <a:cs typeface="Arial" panose="020B0604020202020204" pitchFamily="34" charset="0"/>
              </a:rPr>
              <a:t>Plot </a:t>
            </a:r>
            <a:r>
              <a:rPr lang="en-US" sz="2900" dirty="0">
                <a:latin typeface="Arial" panose="020B0604020202020204" pitchFamily="34" charset="0"/>
                <a:cs typeface="Arial" panose="020B0604020202020204" pitchFamily="34" charset="0"/>
              </a:rPr>
              <a:t>and label the graphs of these functions by using the gradient and </a:t>
            </a:r>
            <a:r>
              <a:rPr lang="en-US" sz="2900" i="1" dirty="0" smtClean="0">
                <a:latin typeface="Arial" panose="020B0604020202020204" pitchFamily="34" charset="0"/>
                <a:cs typeface="Arial" panose="020B0604020202020204" pitchFamily="34" charset="0"/>
              </a:rPr>
              <a:t>y</a:t>
            </a:r>
            <a:r>
              <a:rPr lang="en-US" sz="2900" dirty="0" smtClean="0">
                <a:latin typeface="Arial" panose="020B0604020202020204" pitchFamily="34" charset="0"/>
                <a:cs typeface="Arial" panose="020B0604020202020204" pitchFamily="34" charset="0"/>
              </a:rPr>
              <a:t>-intercept</a:t>
            </a:r>
            <a:r>
              <a:rPr lang="en-US" sz="2900" dirty="0">
                <a:latin typeface="Arial" panose="020B0604020202020204" pitchFamily="34" charset="0"/>
                <a:cs typeface="Arial" panose="020B0604020202020204" pitchFamily="34" charset="0"/>
              </a:rPr>
              <a:t>.</a:t>
            </a:r>
          </a:p>
          <a:p>
            <a:pPr marL="1611313" lvl="2" indent="-571500">
              <a:buClr>
                <a:srgbClr val="C00000"/>
              </a:buClr>
              <a:buFont typeface="+mj-lt"/>
              <a:buAutoNum type="romanLcPeriod"/>
              <a:tabLst>
                <a:tab pos="1039813" algn="l"/>
                <a:tab pos="2687638" algn="l"/>
              </a:tabLst>
            </a:pPr>
            <a:r>
              <a:rPr lang="en-US" sz="2900" i="1" dirty="0" smtClean="0">
                <a:latin typeface="Arial" panose="020B0604020202020204" pitchFamily="34" charset="0"/>
                <a:cs typeface="Arial" panose="020B0604020202020204" pitchFamily="34" charset="0"/>
              </a:rPr>
              <a:t>y</a:t>
            </a:r>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 2</a:t>
            </a:r>
            <a:r>
              <a:rPr lang="en-US" sz="2900" i="1" dirty="0">
                <a:latin typeface="Arial" panose="020B0604020202020204" pitchFamily="34" charset="0"/>
                <a:cs typeface="Arial" panose="020B0604020202020204" pitchFamily="34" charset="0"/>
              </a:rPr>
              <a:t>x</a:t>
            </a:r>
            <a:r>
              <a:rPr lang="en-US" sz="2900" dirty="0">
                <a:latin typeface="Arial" panose="020B0604020202020204" pitchFamily="34" charset="0"/>
                <a:cs typeface="Arial" panose="020B0604020202020204" pitchFamily="34" charset="0"/>
              </a:rPr>
              <a:t> + 3 </a:t>
            </a:r>
            <a:endParaRPr lang="en-US" sz="2900" dirty="0" smtClean="0">
              <a:latin typeface="Arial" panose="020B0604020202020204" pitchFamily="34" charset="0"/>
              <a:cs typeface="Arial" panose="020B0604020202020204" pitchFamily="34" charset="0"/>
            </a:endParaRPr>
          </a:p>
          <a:p>
            <a:pPr marL="1611313" lvl="2" indent="-571500">
              <a:buClr>
                <a:srgbClr val="C00000"/>
              </a:buClr>
              <a:buFont typeface="+mj-lt"/>
              <a:buAutoNum type="romanLcPeriod"/>
              <a:tabLst>
                <a:tab pos="1039813" algn="l"/>
                <a:tab pos="2687638" algn="l"/>
              </a:tabLst>
            </a:pPr>
            <a:r>
              <a:rPr lang="en-US" sz="2900" i="1" dirty="0" smtClean="0">
                <a:latin typeface="Arial" panose="020B0604020202020204" pitchFamily="34" charset="0"/>
                <a:cs typeface="Arial" panose="020B0604020202020204" pitchFamily="34" charset="0"/>
              </a:rPr>
              <a:t>y</a:t>
            </a:r>
            <a:r>
              <a:rPr lang="en-US" sz="2900" dirty="0" smtClean="0">
                <a:latin typeface="Arial" panose="020B0604020202020204" pitchFamily="34" charset="0"/>
                <a:cs typeface="Arial" panose="020B0604020202020204" pitchFamily="34" charset="0"/>
              </a:rPr>
              <a:t> - </a:t>
            </a:r>
            <a:r>
              <a:rPr lang="en-US" sz="2900" i="1" dirty="0" smtClean="0">
                <a:latin typeface="Arial" panose="020B0604020202020204" pitchFamily="34" charset="0"/>
                <a:cs typeface="Arial" panose="020B0604020202020204" pitchFamily="34" charset="0"/>
              </a:rPr>
              <a:t>x</a:t>
            </a:r>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 4 </a:t>
            </a:r>
            <a:endParaRPr lang="en-US" sz="2900" dirty="0" smtClean="0">
              <a:latin typeface="Arial" panose="020B0604020202020204" pitchFamily="34" charset="0"/>
              <a:cs typeface="Arial" panose="020B0604020202020204" pitchFamily="34" charset="0"/>
            </a:endParaRPr>
          </a:p>
          <a:p>
            <a:pPr marL="1611313" lvl="2" indent="-571500">
              <a:buClr>
                <a:srgbClr val="C00000"/>
              </a:buClr>
              <a:buFont typeface="+mj-lt"/>
              <a:buAutoNum type="romanLcPeriod"/>
              <a:tabLst>
                <a:tab pos="1039813" algn="l"/>
                <a:tab pos="2687638" algn="l"/>
              </a:tabLst>
            </a:pPr>
            <a:r>
              <a:rPr lang="en-US" sz="2900" dirty="0" smtClean="0">
                <a:latin typeface="Arial" panose="020B0604020202020204" pitchFamily="34" charset="0"/>
                <a:cs typeface="Arial" panose="020B0604020202020204" pitchFamily="34" charset="0"/>
              </a:rPr>
              <a:t>2</a:t>
            </a:r>
            <a:r>
              <a:rPr lang="en-US" sz="2900" i="1" dirty="0" smtClean="0">
                <a:latin typeface="Arial" panose="020B0604020202020204" pitchFamily="34" charset="0"/>
                <a:cs typeface="Arial" panose="020B0604020202020204" pitchFamily="34" charset="0"/>
              </a:rPr>
              <a:t>y</a:t>
            </a:r>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4</a:t>
            </a:r>
            <a:r>
              <a:rPr lang="en-US" sz="2900" i="1" dirty="0" smtClean="0">
                <a:latin typeface="Arial" panose="020B0604020202020204" pitchFamily="34" charset="0"/>
                <a:cs typeface="Arial" panose="020B0604020202020204" pitchFamily="34" charset="0"/>
              </a:rPr>
              <a:t>x </a:t>
            </a:r>
            <a:r>
              <a:rPr lang="en-US" sz="2900" dirty="0" smtClean="0">
                <a:latin typeface="Arial" panose="020B0604020202020204" pitchFamily="34" charset="0"/>
                <a:cs typeface="Arial" panose="020B0604020202020204" pitchFamily="34" charset="0"/>
              </a:rPr>
              <a:t>+ 7</a:t>
            </a:r>
            <a:endParaRPr lang="en-US" sz="2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033031"/>
      </p:ext>
    </p:extLst>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496</a:t>
            </a:r>
            <a:endParaRPr lang="en-GB" sz="1400" b="1" dirty="0">
              <a:latin typeface="Calibri" panose="020F0502020204030204" pitchFamily="34" charset="0"/>
            </a:endParaRPr>
          </a:p>
        </p:txBody>
      </p:sp>
      <p:sp>
        <p:nvSpPr>
          <p:cNvPr id="3" name="Rectangle 2"/>
          <p:cNvSpPr/>
          <p:nvPr/>
        </p:nvSpPr>
        <p:spPr>
          <a:xfrm>
            <a:off x="251520" y="1772816"/>
            <a:ext cx="5256584" cy="5047536"/>
          </a:xfrm>
          <a:prstGeom prst="rect">
            <a:avLst/>
          </a:prstGeom>
        </p:spPr>
        <p:txBody>
          <a:bodyPr wrap="square">
            <a:spAutoFit/>
          </a:bodyPr>
          <a:lstStyle/>
          <a:p>
            <a:pPr marL="400050" lvl="1" indent="-400050">
              <a:buClr>
                <a:srgbClr val="C00000"/>
              </a:buClr>
              <a:buFont typeface="+mj-lt"/>
              <a:buAutoNum type="arabicPeriod"/>
              <a:tabLst>
                <a:tab pos="800100" algn="l"/>
                <a:tab pos="2857500" algn="l"/>
              </a:tabLst>
            </a:pPr>
            <a:r>
              <a:rPr lang="en-US" sz="2300" dirty="0" smtClean="0">
                <a:solidFill>
                  <a:srgbClr val="C00000"/>
                </a:solidFill>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Shade the region that satisfies </a:t>
            </a:r>
            <a:r>
              <a:rPr lang="en-US" sz="2300" dirty="0" smtClean="0">
                <a:latin typeface="Arial" panose="020B0604020202020204" pitchFamily="34" charset="0"/>
                <a:cs typeface="Arial" panose="020B0604020202020204" pitchFamily="34" charset="0"/>
              </a:rPr>
              <a:t>	the inequalities</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 2</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+ 5    </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a:t>
            </a:r>
            <a:r>
              <a:rPr lang="en-US" sz="2300" dirty="0" smtClean="0">
                <a:latin typeface="Arial" panose="020B0604020202020204" pitchFamily="34" charset="0"/>
                <a:cs typeface="Arial" panose="020B0604020202020204" pitchFamily="34" charset="0"/>
              </a:rPr>
              <a:t> </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 </a:t>
            </a:r>
            <a:r>
              <a:rPr lang="en-US" sz="2300" dirty="0">
                <a:latin typeface="Arial" panose="020B0604020202020204" pitchFamily="34" charset="0"/>
                <a:cs typeface="Arial" panose="020B0604020202020204" pitchFamily="34" charset="0"/>
              </a:rPr>
              <a:t>1 </a:t>
            </a:r>
            <a:r>
              <a:rPr lang="en-US" sz="2300" dirty="0" smtClean="0">
                <a:latin typeface="Arial" panose="020B0604020202020204" pitchFamily="34" charset="0"/>
                <a:cs typeface="Arial" panose="020B0604020202020204" pitchFamily="34" charset="0"/>
              </a:rPr>
              <a:t>   </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a:t>
            </a:r>
            <a:r>
              <a:rPr lang="en-US" sz="2300" dirty="0" smtClean="0">
                <a:latin typeface="Arial" panose="020B0604020202020204" pitchFamily="34" charset="0"/>
                <a:cs typeface="Arial" panose="020B0604020202020204" pitchFamily="34" charset="0"/>
              </a:rPr>
              <a:t>2</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800100" lvl="2" indent="-342900">
              <a:buClr>
                <a:srgbClr val="C00000"/>
              </a:buClr>
              <a:buFont typeface="+mj-lt"/>
              <a:buAutoNum type="alphaLcPeriod" startAt="2"/>
              <a:tabLst>
                <a:tab pos="2857500" algn="l"/>
              </a:tabLst>
            </a:pPr>
            <a:r>
              <a:rPr lang="en-US" sz="2300" dirty="0" smtClean="0">
                <a:latin typeface="Arial" panose="020B0604020202020204" pitchFamily="34" charset="0"/>
                <a:cs typeface="Arial" panose="020B0604020202020204" pitchFamily="34" charset="0"/>
              </a:rPr>
              <a:t>Calculate </a:t>
            </a:r>
            <a:r>
              <a:rPr lang="en-US" sz="2300" dirty="0">
                <a:latin typeface="Arial" panose="020B0604020202020204" pitchFamily="34" charset="0"/>
                <a:cs typeface="Arial" panose="020B0604020202020204" pitchFamily="34" charset="0"/>
              </a:rPr>
              <a:t>the area of the shaded triangle.</a:t>
            </a:r>
          </a:p>
          <a:p>
            <a:pPr marL="400050" lvl="1" indent="-400050">
              <a:buClr>
                <a:srgbClr val="C00000"/>
              </a:buClr>
              <a:buFont typeface="+mj-lt"/>
              <a:buAutoNum type="arabicPeriod"/>
              <a:tabLst>
                <a:tab pos="800100" algn="l"/>
                <a:tab pos="2857500" algn="l"/>
              </a:tabLst>
            </a:pPr>
            <a:r>
              <a:rPr lang="en-US" sz="2300" b="1" dirty="0" smtClean="0">
                <a:solidFill>
                  <a:srgbClr val="C00000"/>
                </a:solidFill>
                <a:latin typeface="Arial" panose="020B0604020202020204" pitchFamily="34" charset="0"/>
                <a:cs typeface="Arial" panose="020B0604020202020204" pitchFamily="34" charset="0"/>
              </a:rPr>
              <a:t>Reasoning</a:t>
            </a:r>
            <a:endParaRPr lang="en-US" sz="2300" b="1" dirty="0">
              <a:solidFill>
                <a:srgbClr val="C00000"/>
              </a:solidFill>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00100" algn="l"/>
                <a:tab pos="2857500"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shape is made by the region that satisfies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i="1" dirty="0">
                <a:latin typeface="Arial" panose="020B0604020202020204" pitchFamily="34" charset="0"/>
                <a:cs typeface="Arial" panose="020B0604020202020204" pitchFamily="34" charset="0"/>
              </a:rPr>
              <a:t>y</a:t>
            </a:r>
            <a:r>
              <a:rPr lang="en-US" sz="2300" dirty="0">
                <a:latin typeface="Arial" panose="020B0604020202020204" pitchFamily="34" charset="0"/>
                <a:cs typeface="Arial" panose="020B0604020202020204" pitchFamily="34" charset="0"/>
              </a:rPr>
              <a:t> ≤ </a:t>
            </a:r>
            <a:r>
              <a:rPr lang="en-US" sz="2300" i="1" dirty="0" smtClean="0">
                <a:latin typeface="Arial" panose="020B0604020202020204" pitchFamily="34" charset="0"/>
                <a:cs typeface="Arial" panose="020B0604020202020204" pitchFamily="34" charset="0"/>
              </a:rPr>
              <a:t>x     y </a:t>
            </a:r>
            <a:r>
              <a:rPr lang="en-US" sz="2300" dirty="0" smtClean="0">
                <a:latin typeface="Arial" panose="020B0604020202020204" pitchFamily="34" charset="0"/>
                <a:cs typeface="Arial" panose="020B0604020202020204" pitchFamily="34" charset="0"/>
              </a:rPr>
              <a:t>≥ -2x – 4    y ≥ ½</a:t>
            </a:r>
            <a:r>
              <a:rPr lang="en-US" sz="2300" i="1" dirty="0" smtClean="0">
                <a:latin typeface="Arial" panose="020B0604020202020204" pitchFamily="34" charset="0"/>
                <a:cs typeface="Arial" panose="020B0604020202020204" pitchFamily="34" charset="0"/>
              </a:rPr>
              <a:t>x – </a:t>
            </a:r>
            <a:r>
              <a:rPr lang="en-US" sz="2300" dirty="0" smtClean="0">
                <a:latin typeface="Arial" panose="020B0604020202020204" pitchFamily="34" charset="0"/>
                <a:cs typeface="Arial" panose="020B0604020202020204" pitchFamily="34" charset="0"/>
              </a:rPr>
              <a:t>4</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x &lt; 2    y ≤ 1</a:t>
            </a:r>
            <a:endParaRPr lang="en-US" sz="2300" dirty="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00100" algn="l"/>
                <a:tab pos="2857500"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sum of the </a:t>
            </a:r>
            <a:r>
              <a:rPr lang="en-US" sz="2300" dirty="0" smtClean="0">
                <a:latin typeface="Arial" panose="020B0604020202020204" pitchFamily="34" charset="0"/>
                <a:cs typeface="Arial" panose="020B0604020202020204" pitchFamily="34" charset="0"/>
              </a:rPr>
              <a:t>interior angles </a:t>
            </a:r>
            <a:r>
              <a:rPr lang="en-US" sz="2300" dirty="0">
                <a:latin typeface="Arial" panose="020B0604020202020204" pitchFamily="34" charset="0"/>
                <a:cs typeface="Arial" panose="020B0604020202020204" pitchFamily="34" charset="0"/>
              </a:rPr>
              <a:t>of this shape?</a:t>
            </a:r>
          </a:p>
        </p:txBody>
      </p:sp>
      <p:sp>
        <p:nvSpPr>
          <p:cNvPr id="10" name="Title 1"/>
          <p:cNvSpPr>
            <a:spLocks noGrp="1"/>
          </p:cNvSpPr>
          <p:nvPr>
            <p:ph type="title"/>
          </p:nvPr>
        </p:nvSpPr>
        <p:spPr/>
        <p:txBody>
          <a:bodyPr>
            <a:noAutofit/>
          </a:bodyPr>
          <a:lstStyle/>
          <a:p>
            <a:r>
              <a:rPr lang="en-GB" sz="4000" dirty="0" smtClean="0"/>
              <a:t>15 – Extend</a:t>
            </a:r>
            <a:endParaRPr lang="en-GB" sz="4000" b="1" dirty="0" smtClean="0"/>
          </a:p>
        </p:txBody>
      </p:sp>
      <p:graphicFrame>
        <p:nvGraphicFramePr>
          <p:cNvPr id="6" name="Table 5"/>
          <p:cNvGraphicFramePr>
            <a:graphicFrameLocks noGrp="1"/>
          </p:cNvGraphicFramePr>
          <p:nvPr>
            <p:extLst>
              <p:ext uri="{D42A27DB-BD31-4B8C-83A1-F6EECF244321}">
                <p14:modId xmlns:p14="http://schemas.microsoft.com/office/powerpoint/2010/main" val="620360699"/>
              </p:ext>
            </p:extLst>
          </p:nvPr>
        </p:nvGraphicFramePr>
        <p:xfrm>
          <a:off x="251518" y="1226308"/>
          <a:ext cx="8568952" cy="518160"/>
        </p:xfrm>
        <a:graphic>
          <a:graphicData uri="http://schemas.openxmlformats.org/drawingml/2006/table">
            <a:tbl>
              <a:tblPr firstRow="1" bandRow="1">
                <a:effectLst/>
                <a:tableStyleId>{5940675A-B579-460E-94D1-54222C63F5DA}</a:tableStyleId>
              </a:tblPr>
              <a:tblGrid>
                <a:gridCol w="8568952"/>
              </a:tblGrid>
              <a:tr h="475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anose="020B0604020202020204" pitchFamily="34" charset="0"/>
                          <a:cs typeface="Arial" panose="020B0604020202020204" pitchFamily="34" charset="0"/>
                        </a:rPr>
                        <a:t>15 - Extend</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tx2">
                        <a:lumMod val="40000"/>
                        <a:lumOff val="60000"/>
                      </a:schemeClr>
                    </a:solidFill>
                  </a:tcPr>
                </a:tc>
              </a:tr>
            </a:tbl>
          </a:graphicData>
        </a:graphic>
      </p:graphicFrame>
      <p:sp>
        <p:nvSpPr>
          <p:cNvPr id="7" name="Rectangle 6"/>
          <p:cNvSpPr/>
          <p:nvPr/>
        </p:nvSpPr>
        <p:spPr>
          <a:xfrm>
            <a:off x="5580112" y="1772816"/>
            <a:ext cx="3200036" cy="482453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811790"/>
            <a:ext cx="548640" cy="537090"/>
          </a:xfrm>
          <a:prstGeom prst="rect">
            <a:avLst/>
          </a:prstGeom>
        </p:spPr>
      </p:pic>
      <p:sp>
        <p:nvSpPr>
          <p:cNvPr id="11" name="Rectangle 10"/>
          <p:cNvSpPr/>
          <p:nvPr/>
        </p:nvSpPr>
        <p:spPr>
          <a:xfrm flipH="1">
            <a:off x="251520" y="2972271"/>
            <a:ext cx="5204539" cy="38472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900" b="1" dirty="0" smtClean="0">
                <a:solidFill>
                  <a:srgbClr val="C00000"/>
                </a:solidFill>
                <a:latin typeface="Arial" panose="020B0604020202020204" pitchFamily="34" charset="0"/>
                <a:cs typeface="Arial" panose="020B0604020202020204" pitchFamily="34" charset="0"/>
              </a:rPr>
              <a:t>Q1a </a:t>
            </a:r>
            <a:r>
              <a:rPr lang="en-US" sz="1900" b="1" dirty="0">
                <a:solidFill>
                  <a:srgbClr val="C00000"/>
                </a:solidFill>
                <a:latin typeface="Arial" panose="020B0604020202020204" pitchFamily="34" charset="0"/>
                <a:cs typeface="Arial" panose="020B0604020202020204" pitchFamily="34" charset="0"/>
              </a:rPr>
              <a:t>hint</a:t>
            </a:r>
            <a:r>
              <a:rPr lang="en-US" sz="1900" dirty="0">
                <a:solidFill>
                  <a:schemeClr val="tx1"/>
                </a:solidFill>
                <a:latin typeface="Arial" panose="020B0604020202020204" pitchFamily="34" charset="0"/>
                <a:cs typeface="Arial" panose="020B0604020202020204" pitchFamily="34" charset="0"/>
              </a:rPr>
              <a:t> – Rearrange the inequality </a:t>
            </a:r>
            <a:r>
              <a:rPr lang="en-US" sz="1900" i="1" dirty="0">
                <a:solidFill>
                  <a:schemeClr val="tx1"/>
                </a:solidFill>
                <a:latin typeface="Arial" panose="020B0604020202020204" pitchFamily="34" charset="0"/>
                <a:cs typeface="Arial" panose="020B0604020202020204" pitchFamily="34" charset="0"/>
              </a:rPr>
              <a:t>x</a:t>
            </a:r>
            <a:r>
              <a:rPr lang="en-US" sz="1900" dirty="0">
                <a:solidFill>
                  <a:schemeClr val="tx1"/>
                </a:solidFill>
                <a:latin typeface="Arial" panose="020B0604020202020204" pitchFamily="34" charset="0"/>
                <a:cs typeface="Arial" panose="020B0604020202020204" pitchFamily="34" charset="0"/>
              </a:rPr>
              <a:t> ≤ </a:t>
            </a:r>
            <a:r>
              <a:rPr lang="en-US" sz="1900" i="1" dirty="0">
                <a:solidFill>
                  <a:schemeClr val="tx1"/>
                </a:solidFill>
                <a:latin typeface="Arial" panose="020B0604020202020204" pitchFamily="34" charset="0"/>
                <a:cs typeface="Arial" panose="020B0604020202020204" pitchFamily="34" charset="0"/>
              </a:rPr>
              <a:t>y</a:t>
            </a:r>
            <a:r>
              <a:rPr lang="en-US" sz="1900" dirty="0">
                <a:solidFill>
                  <a:schemeClr val="tx1"/>
                </a:solidFill>
                <a:latin typeface="Arial" panose="020B0604020202020204" pitchFamily="34" charset="0"/>
                <a:cs typeface="Arial" panose="020B0604020202020204" pitchFamily="34" charset="0"/>
              </a:rPr>
              <a:t> + 1</a:t>
            </a:r>
          </a:p>
        </p:txBody>
      </p:sp>
    </p:spTree>
    <p:extLst>
      <p:ext uri="{BB962C8B-B14F-4D97-AF65-F5344CB8AC3E}">
        <p14:creationId xmlns:p14="http://schemas.microsoft.com/office/powerpoint/2010/main" val="751283543"/>
      </p:ext>
    </p:extLst>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497</a:t>
            </a:r>
            <a:endParaRPr lang="en-GB" sz="1400" b="1" dirty="0">
              <a:latin typeface="Calibri" panose="020F0502020204030204" pitchFamily="34" charset="0"/>
            </a:endParaRPr>
          </a:p>
        </p:txBody>
      </p:sp>
      <p:sp>
        <p:nvSpPr>
          <p:cNvPr id="3" name="Rectangle 2"/>
          <p:cNvSpPr/>
          <p:nvPr/>
        </p:nvSpPr>
        <p:spPr>
          <a:xfrm>
            <a:off x="251520" y="1237397"/>
            <a:ext cx="5256584" cy="5093702"/>
          </a:xfrm>
          <a:prstGeom prst="rect">
            <a:avLst/>
          </a:prstGeom>
        </p:spPr>
        <p:txBody>
          <a:bodyPr wrap="square">
            <a:spAutoFit/>
          </a:bodyPr>
          <a:lstStyle/>
          <a:p>
            <a:pPr lvl="1" indent="-457200">
              <a:buClr>
                <a:srgbClr val="C00000"/>
              </a:buClr>
              <a:buFont typeface="+mj-lt"/>
              <a:buAutoNum type="arabicPeriod" startAt="3"/>
              <a:tabLst>
                <a:tab pos="800100" algn="l"/>
                <a:tab pos="2857500" algn="l"/>
              </a:tabLst>
            </a:pPr>
            <a:r>
              <a:rPr lang="en-US" sz="2500" b="1" dirty="0" smtClean="0">
                <a:solidFill>
                  <a:srgbClr val="C00000"/>
                </a:solidFill>
                <a:latin typeface="Arial" panose="020B0604020202020204" pitchFamily="34" charset="0"/>
                <a:cs typeface="Arial" panose="020B0604020202020204" pitchFamily="34" charset="0"/>
              </a:rPr>
              <a:t>Reasoning </a:t>
            </a:r>
            <a:r>
              <a:rPr lang="en-US" sz="2500" dirty="0">
                <a:latin typeface="Arial" panose="020B0604020202020204" pitchFamily="34" charset="0"/>
                <a:cs typeface="Arial" panose="020B0604020202020204" pitchFamily="34" charset="0"/>
              </a:rPr>
              <a:t>Calculate the exact area of the region satisfied by the inequalities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i="1" dirty="0" smtClean="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y</a:t>
            </a:r>
            <a:r>
              <a:rPr lang="en-US" sz="2500" baseline="30000" dirty="0">
                <a:latin typeface="Arial" panose="020B0604020202020204" pitchFamily="34" charset="0"/>
                <a:cs typeface="Arial" panose="020B0604020202020204" pitchFamily="34" charset="0"/>
              </a:rPr>
              <a:t>2</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30 </a:t>
            </a:r>
            <a:r>
              <a:rPr lang="en-US" sz="2500" dirty="0" smtClean="0">
                <a:latin typeface="Arial" panose="020B0604020202020204" pitchFamily="34" charset="0"/>
                <a:cs typeface="Arial" panose="020B0604020202020204" pitchFamily="34" charset="0"/>
              </a:rPr>
              <a:t>  x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 0     y ≥ 0  </a:t>
            </a:r>
            <a:endParaRPr lang="en-US" sz="2500" dirty="0">
              <a:latin typeface="Arial" panose="020B0604020202020204" pitchFamily="34" charset="0"/>
              <a:cs typeface="Arial" panose="020B0604020202020204" pitchFamily="34" charset="0"/>
            </a:endParaRPr>
          </a:p>
          <a:p>
            <a:pPr lvl="1" indent="-457200">
              <a:buClr>
                <a:srgbClr val="C00000"/>
              </a:buClr>
              <a:buFont typeface="+mj-lt"/>
              <a:buAutoNum type="arabicPeriod" startAt="3"/>
              <a:tabLst>
                <a:tab pos="800100" algn="l"/>
                <a:tab pos="2857500" algn="l"/>
              </a:tabLst>
            </a:pPr>
            <a:r>
              <a:rPr lang="en-US" sz="2500" b="1" dirty="0" smtClean="0">
                <a:solidFill>
                  <a:srgbClr val="C00000"/>
                </a:solidFill>
                <a:latin typeface="Arial" panose="020B0604020202020204" pitchFamily="34" charset="0"/>
                <a:cs typeface="Arial" panose="020B0604020202020204" pitchFamily="34" charset="0"/>
              </a:rPr>
              <a:t>Reasoning </a:t>
            </a:r>
            <a:r>
              <a:rPr lang="en-US" sz="2500" dirty="0">
                <a:latin typeface="Arial" panose="020B0604020202020204" pitchFamily="34" charset="0"/>
                <a:cs typeface="Arial" panose="020B0604020202020204" pitchFamily="34" charset="0"/>
              </a:rPr>
              <a:t>Work out how many real roots each equation </a:t>
            </a:r>
            <a:r>
              <a:rPr lang="en-US" sz="2500" dirty="0" smtClean="0">
                <a:latin typeface="Arial" panose="020B0604020202020204" pitchFamily="34" charset="0"/>
                <a:cs typeface="Arial" panose="020B0604020202020204" pitchFamily="34" charset="0"/>
              </a:rPr>
              <a:t>has.</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Show your </a:t>
            </a:r>
            <a:r>
              <a:rPr lang="en-US" sz="2500" dirty="0">
                <a:latin typeface="Arial" panose="020B0604020202020204" pitchFamily="34" charset="0"/>
                <a:cs typeface="Arial" panose="020B0604020202020204" pitchFamily="34" charset="0"/>
              </a:rPr>
              <a:t>workings.</a:t>
            </a:r>
          </a:p>
          <a:p>
            <a:pPr lvl="2" indent="-457200">
              <a:buClr>
                <a:srgbClr val="C00000"/>
              </a:buClr>
              <a:buFont typeface="+mj-lt"/>
              <a:buAutoNum type="alphaLcPeriod"/>
              <a:tabLst>
                <a:tab pos="800100" algn="l"/>
                <a:tab pos="2857500" algn="l"/>
              </a:tabLst>
            </a:pPr>
            <a:r>
              <a:rPr lang="en-US" sz="2500" i="1" dirty="0" smtClean="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2</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+ 1 = 0 </a:t>
            </a:r>
            <a:endParaRPr lang="en-US" sz="25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00100" algn="l"/>
                <a:tab pos="2857500" algn="l"/>
              </a:tabLst>
            </a:pPr>
            <a:r>
              <a:rPr lang="en-US" sz="2500" i="1" dirty="0" smtClean="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2 </a:t>
            </a:r>
            <a:r>
              <a:rPr lang="en-US" sz="2500" dirty="0" smtClean="0">
                <a:latin typeface="Arial" panose="020B0604020202020204" pitchFamily="34" charset="0"/>
                <a:cs typeface="Arial" panose="020B0604020202020204" pitchFamily="34" charset="0"/>
              </a:rPr>
              <a:t>+ 2</a:t>
            </a:r>
            <a:r>
              <a:rPr lang="en-US" sz="2500" i="1" dirty="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3 = 0 </a:t>
            </a:r>
            <a:endParaRPr lang="en-US" sz="25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00100" algn="l"/>
                <a:tab pos="2857500" algn="l"/>
              </a:tabLst>
            </a:pPr>
            <a:r>
              <a:rPr lang="en-US" sz="2500" i="1" dirty="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2 </a:t>
            </a:r>
            <a:r>
              <a:rPr lang="en-US" sz="2500" dirty="0" smtClean="0">
                <a:latin typeface="Arial" panose="020B0604020202020204" pitchFamily="34" charset="0"/>
                <a:cs typeface="Arial" panose="020B0604020202020204" pitchFamily="34" charset="0"/>
              </a:rPr>
              <a:t>– 1 = 0</a:t>
            </a:r>
            <a:r>
              <a:rPr lang="en-US" sz="2500" i="1" dirty="0" smtClean="0">
                <a:latin typeface="Arial" panose="020B0604020202020204" pitchFamily="34" charset="0"/>
                <a:cs typeface="Arial" panose="020B0604020202020204" pitchFamily="34" charset="0"/>
              </a:rPr>
              <a:t>x</a:t>
            </a:r>
          </a:p>
          <a:p>
            <a:pPr lvl="2" indent="-457200">
              <a:buClr>
                <a:srgbClr val="C00000"/>
              </a:buClr>
              <a:buFont typeface="+mj-lt"/>
              <a:buAutoNum type="alphaLcPeriod"/>
              <a:tabLst>
                <a:tab pos="800100" algn="l"/>
                <a:tab pos="2857500" algn="l"/>
              </a:tabLst>
            </a:pPr>
            <a:r>
              <a:rPr lang="en-US" sz="2500" i="1" dirty="0" smtClean="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2 </a:t>
            </a:r>
            <a:r>
              <a:rPr lang="en-US" sz="2500" dirty="0" smtClean="0">
                <a:latin typeface="Arial" panose="020B0604020202020204" pitchFamily="34" charset="0"/>
                <a:cs typeface="Arial" panose="020B0604020202020204" pitchFamily="34" charset="0"/>
              </a:rPr>
              <a:t>+ 5</a:t>
            </a:r>
            <a:r>
              <a:rPr lang="en-US" sz="2500" i="1" dirty="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+ 7 = 0 </a:t>
            </a:r>
            <a:endParaRPr lang="en-US" sz="25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00100" algn="l"/>
                <a:tab pos="2857500" algn="l"/>
              </a:tabLst>
            </a:pPr>
            <a:r>
              <a:rPr lang="en-US" sz="2500" dirty="0" smtClean="0">
                <a:latin typeface="Arial" panose="020B0604020202020204" pitchFamily="34" charset="0"/>
                <a:cs typeface="Arial" panose="020B0604020202020204" pitchFamily="34" charset="0"/>
              </a:rPr>
              <a:t>10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3</a:t>
            </a:r>
            <a:r>
              <a:rPr lang="en-US" sz="2500" i="1" dirty="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0 </a:t>
            </a:r>
            <a:endParaRPr lang="en-US" sz="25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00100" algn="l"/>
                <a:tab pos="2857500" algn="l"/>
              </a:tabLst>
            </a:pPr>
            <a:r>
              <a:rPr lang="en-US" sz="2500" dirty="0" smtClean="0">
                <a:latin typeface="Arial" panose="020B0604020202020204" pitchFamily="34" charset="0"/>
                <a:cs typeface="Arial" panose="020B0604020202020204" pitchFamily="34" charset="0"/>
              </a:rPr>
              <a:t>-</a:t>
            </a:r>
            <a:r>
              <a:rPr lang="en-US" sz="2500" i="1" dirty="0" smtClean="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2 </a:t>
            </a:r>
            <a:r>
              <a:rPr lang="en-US" sz="2500" dirty="0" smtClean="0">
                <a:latin typeface="Arial" panose="020B0604020202020204" pitchFamily="34" charset="0"/>
                <a:cs typeface="Arial" panose="020B0604020202020204" pitchFamily="34" charset="0"/>
              </a:rPr>
              <a:t>- 2</a:t>
            </a:r>
            <a:r>
              <a:rPr lang="en-US" sz="2500" i="1" dirty="0" smtClean="0">
                <a:latin typeface="Arial" panose="020B0604020202020204" pitchFamily="34" charset="0"/>
                <a:cs typeface="Arial" panose="020B0604020202020204" pitchFamily="34" charset="0"/>
              </a:rPr>
              <a:t>x </a:t>
            </a:r>
            <a:r>
              <a:rPr lang="en-US" sz="2500" dirty="0" smtClean="0">
                <a:latin typeface="Arial" panose="020B0604020202020204" pitchFamily="34" charset="0"/>
                <a:cs typeface="Arial" panose="020B0604020202020204" pitchFamily="34" charset="0"/>
              </a:rPr>
              <a:t>- 3 </a:t>
            </a:r>
            <a:r>
              <a:rPr lang="en-US" sz="2500" dirty="0">
                <a:latin typeface="Arial" panose="020B0604020202020204" pitchFamily="34" charset="0"/>
                <a:cs typeface="Arial" panose="020B0604020202020204" pitchFamily="34" charset="0"/>
              </a:rPr>
              <a:t>= 0</a:t>
            </a:r>
          </a:p>
        </p:txBody>
      </p:sp>
      <p:sp>
        <p:nvSpPr>
          <p:cNvPr id="10" name="Title 1"/>
          <p:cNvSpPr>
            <a:spLocks noGrp="1"/>
          </p:cNvSpPr>
          <p:nvPr>
            <p:ph type="title"/>
          </p:nvPr>
        </p:nvSpPr>
        <p:spPr/>
        <p:txBody>
          <a:bodyPr>
            <a:noAutofit/>
          </a:bodyPr>
          <a:lstStyle/>
          <a:p>
            <a:r>
              <a:rPr lang="en-GB" sz="4000" dirty="0" smtClean="0"/>
              <a:t>15 – Extend</a:t>
            </a:r>
            <a:endParaRPr lang="en-GB" sz="40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545744566"/>
      </p:ext>
    </p:extLst>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497</a:t>
            </a:r>
            <a:endParaRPr lang="en-GB" sz="1400" b="1" dirty="0">
              <a:latin typeface="Calibri" panose="020F0502020204030204" pitchFamily="34" charset="0"/>
            </a:endParaRPr>
          </a:p>
        </p:txBody>
      </p:sp>
      <p:sp>
        <p:nvSpPr>
          <p:cNvPr id="3" name="Rectangle 2"/>
          <p:cNvSpPr/>
          <p:nvPr/>
        </p:nvSpPr>
        <p:spPr>
          <a:xfrm>
            <a:off x="251520" y="1237397"/>
            <a:ext cx="5256584" cy="2677656"/>
          </a:xfrm>
          <a:prstGeom prst="rect">
            <a:avLst/>
          </a:prstGeom>
        </p:spPr>
        <p:txBody>
          <a:bodyPr wrap="square">
            <a:spAutoFit/>
          </a:bodyPr>
          <a:lstStyle/>
          <a:p>
            <a:pPr lvl="1" indent="-457200">
              <a:buClr>
                <a:srgbClr val="C00000"/>
              </a:buClr>
              <a:buFont typeface="+mj-lt"/>
              <a:buAutoNum type="arabicPeriod" startAt="5"/>
              <a:tabLst>
                <a:tab pos="800100" algn="l"/>
                <a:tab pos="2857500" algn="l"/>
              </a:tabLst>
            </a:pPr>
            <a:r>
              <a:rPr lang="en-US" sz="2400" b="1" dirty="0" smtClean="0">
                <a:solidFill>
                  <a:srgbClr val="C00000"/>
                </a:solidFill>
                <a:latin typeface="Arial" panose="020B0604020202020204" pitchFamily="34" charset="0"/>
                <a:cs typeface="Arial" panose="020B0604020202020204" pitchFamily="34" charset="0"/>
              </a:rPr>
              <a:t>Reasoning </a:t>
            </a: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Write down a quadratic function with</a:t>
            </a:r>
          </a:p>
          <a:p>
            <a:pPr marL="1428750" lvl="3" indent="-514350">
              <a:buClr>
                <a:srgbClr val="C00000"/>
              </a:buClr>
              <a:buFont typeface="+mj-lt"/>
              <a:buAutoNum type="romanLcPeriod"/>
              <a:tabLst>
                <a:tab pos="800100" algn="l"/>
                <a:tab pos="2857500" algn="l"/>
              </a:tabLst>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maximum at (-3, </a:t>
            </a:r>
            <a:r>
              <a:rPr lang="en-US" sz="2400" dirty="0" smtClean="0">
                <a:latin typeface="Arial" panose="020B0604020202020204" pitchFamily="34" charset="0"/>
                <a:cs typeface="Arial" panose="020B0604020202020204" pitchFamily="34" charset="0"/>
              </a:rPr>
              <a:t> 4) </a:t>
            </a:r>
          </a:p>
          <a:p>
            <a:pPr marL="1428750" lvl="3" indent="-514350">
              <a:buClr>
                <a:srgbClr val="C00000"/>
              </a:buClr>
              <a:buFont typeface="+mj-lt"/>
              <a:buAutoNum type="romanLcPeriod"/>
              <a:tabLst>
                <a:tab pos="800100" algn="l"/>
                <a:tab pos="2857500" algn="l"/>
              </a:tabLst>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minimum at (4, -3) </a:t>
            </a:r>
            <a:endParaRPr lang="en-US" sz="24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startAt="2"/>
              <a:tabLst>
                <a:tab pos="285750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down a quadratic equation with roots at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-3 and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0</a:t>
            </a:r>
          </a:p>
        </p:txBody>
      </p:sp>
      <p:sp>
        <p:nvSpPr>
          <p:cNvPr id="10" name="Title 1"/>
          <p:cNvSpPr>
            <a:spLocks noGrp="1"/>
          </p:cNvSpPr>
          <p:nvPr>
            <p:ph type="title"/>
          </p:nvPr>
        </p:nvSpPr>
        <p:spPr/>
        <p:txBody>
          <a:bodyPr>
            <a:noAutofit/>
          </a:bodyPr>
          <a:lstStyle/>
          <a:p>
            <a:r>
              <a:rPr lang="en-GB" sz="4000" dirty="0" smtClean="0"/>
              <a:t>15 – Extend</a:t>
            </a:r>
            <a:endParaRPr lang="en-GB" sz="40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grpSp>
        <p:nvGrpSpPr>
          <p:cNvPr id="6" name="Group 5"/>
          <p:cNvGrpSpPr/>
          <p:nvPr/>
        </p:nvGrpSpPr>
        <p:grpSpPr>
          <a:xfrm>
            <a:off x="305905" y="3920260"/>
            <a:ext cx="5130190" cy="2608544"/>
            <a:chOff x="3483872" y="1089031"/>
            <a:chExt cx="5264591" cy="2608544"/>
          </a:xfrm>
        </p:grpSpPr>
        <p:sp>
          <p:nvSpPr>
            <p:cNvPr id="7" name="Round Diagonal Corner Rectangle 6"/>
            <p:cNvSpPr/>
            <p:nvPr/>
          </p:nvSpPr>
          <p:spPr>
            <a:xfrm>
              <a:off x="3491880" y="1089031"/>
              <a:ext cx="5256583" cy="260854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6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666250"/>
              <a:ext cx="5095139" cy="1862048"/>
            </a:xfrm>
            <a:prstGeom prst="rect">
              <a:avLst/>
            </a:prstGeom>
          </p:spPr>
          <p:txBody>
            <a:bodyPr wrap="square">
              <a:spAutoFit/>
            </a:bodyPr>
            <a:lstStyle/>
            <a:p>
              <a:pPr>
                <a:spcAft>
                  <a:spcPts val="0"/>
                </a:spcAft>
                <a:tabLst>
                  <a:tab pos="4972050" algn="r"/>
                </a:tabLst>
              </a:pPr>
              <a:r>
                <a:rPr lang="en-US" sz="2300" dirty="0"/>
                <a:t>A is a curve with equation </a:t>
              </a:r>
              <a:r>
                <a:rPr lang="en-US" sz="2300" i="1" dirty="0"/>
                <a:t>y</a:t>
              </a:r>
              <a:r>
                <a:rPr lang="en-US" sz="2300" dirty="0"/>
                <a:t> = </a:t>
              </a:r>
              <a:r>
                <a:rPr lang="en-US" sz="2300" i="1" dirty="0" smtClean="0"/>
                <a:t>x</a:t>
              </a:r>
              <a:r>
                <a:rPr lang="en-US" sz="2300" baseline="30000" dirty="0" smtClean="0"/>
                <a:t>2</a:t>
              </a:r>
              <a:r>
                <a:rPr lang="en-US" sz="2300" dirty="0" smtClean="0"/>
                <a:t> </a:t>
              </a:r>
              <a:r>
                <a:rPr lang="en-US" sz="2300" dirty="0"/>
                <a:t>+ </a:t>
              </a:r>
              <a:r>
                <a:rPr lang="en-US" sz="2300" dirty="0" smtClean="0"/>
                <a:t>4</a:t>
              </a:r>
              <a:r>
                <a:rPr lang="en-US" sz="2300" i="1" dirty="0" smtClean="0"/>
                <a:t>x</a:t>
              </a:r>
              <a:r>
                <a:rPr lang="en-US" sz="2300" dirty="0" smtClean="0"/>
                <a:t> </a:t>
              </a:r>
              <a:r>
                <a:rPr lang="en-US" sz="2300" dirty="0"/>
                <a:t>- 3 B is a line with equation </a:t>
              </a:r>
              <a:r>
                <a:rPr lang="en-US" sz="2300" i="1" dirty="0"/>
                <a:t>y</a:t>
              </a:r>
              <a:r>
                <a:rPr lang="en-US" sz="2300" dirty="0"/>
                <a:t> = 2</a:t>
              </a:r>
              <a:r>
                <a:rPr lang="en-US" sz="2300" i="1" dirty="0"/>
                <a:t>x</a:t>
              </a:r>
              <a:r>
                <a:rPr lang="en-US" sz="2300" dirty="0"/>
                <a:t> +5 </a:t>
              </a:r>
              <a:endParaRPr lang="en-US" sz="2300" dirty="0" smtClean="0"/>
            </a:p>
            <a:p>
              <a:pPr>
                <a:spcAft>
                  <a:spcPts val="0"/>
                </a:spcAft>
                <a:tabLst>
                  <a:tab pos="4972050" algn="r"/>
                </a:tabLst>
              </a:pPr>
              <a:r>
                <a:rPr lang="en-US" sz="2300" dirty="0" smtClean="0"/>
                <a:t>A </a:t>
              </a:r>
              <a:r>
                <a:rPr lang="en-US" sz="2300" dirty="0"/>
                <a:t>intersects B at the points P and Q.</a:t>
              </a:r>
            </a:p>
            <a:p>
              <a:pPr>
                <a:spcAft>
                  <a:spcPts val="0"/>
                </a:spcAft>
                <a:tabLst>
                  <a:tab pos="4972050" algn="r"/>
                </a:tabLst>
              </a:pPr>
              <a:r>
                <a:rPr lang="en-US" sz="2300" dirty="0"/>
                <a:t>Work out the exact length of the straight line PQ</a:t>
              </a:r>
              <a:r>
                <a:rPr lang="en-US" sz="2300" dirty="0" smtClean="0"/>
                <a:t>.	</a:t>
              </a:r>
              <a:r>
                <a:rPr lang="en-US" sz="2300" b="1" dirty="0" smtClean="0"/>
                <a:t>(</a:t>
              </a:r>
              <a:r>
                <a:rPr lang="en-US" sz="2300" b="1" dirty="0"/>
                <a:t>6 marks)</a:t>
              </a:r>
            </a:p>
          </p:txBody>
        </p:sp>
      </p:grpSp>
      <p:sp>
        <p:nvSpPr>
          <p:cNvPr id="11" name="Rectangle 10"/>
          <p:cNvSpPr/>
          <p:nvPr/>
        </p:nvSpPr>
        <p:spPr>
          <a:xfrm flipH="1">
            <a:off x="5580112" y="5229200"/>
            <a:ext cx="3213011" cy="1323439"/>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a:solidFill>
                  <a:schemeClr val="tx1"/>
                </a:solidFill>
                <a:latin typeface="Arial" panose="020B0604020202020204" pitchFamily="34" charset="0"/>
                <a:cs typeface="Arial" panose="020B0604020202020204" pitchFamily="34" charset="0"/>
              </a:rPr>
              <a:t>Exam hint</a:t>
            </a:r>
          </a:p>
          <a:p>
            <a:r>
              <a:rPr lang="en-US" sz="2000" dirty="0">
                <a:solidFill>
                  <a:schemeClr val="tx1"/>
                </a:solidFill>
                <a:latin typeface="Arial" panose="020B0604020202020204" pitchFamily="34" charset="0"/>
                <a:cs typeface="Arial" panose="020B0604020202020204" pitchFamily="34" charset="0"/>
              </a:rPr>
              <a:t>Read the question carefully. What do you need to work out first?</a:t>
            </a:r>
          </a:p>
        </p:txBody>
      </p:sp>
    </p:spTree>
    <p:extLst>
      <p:ext uri="{BB962C8B-B14F-4D97-AF65-F5344CB8AC3E}">
        <p14:creationId xmlns:p14="http://schemas.microsoft.com/office/powerpoint/2010/main" val="602619250"/>
      </p:ext>
    </p:extLst>
  </p:cSld>
  <p:clrMapOvr>
    <a:masterClrMapping/>
  </p:clrMapOvr>
  <p:transition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497</a:t>
            </a:r>
            <a:endParaRPr lang="en-GB" sz="1400" b="1" dirty="0">
              <a:latin typeface="Calibri" panose="020F0502020204030204" pitchFamily="34" charset="0"/>
            </a:endParaRPr>
          </a:p>
        </p:txBody>
      </p:sp>
      <p:sp>
        <p:nvSpPr>
          <p:cNvPr id="3" name="Rectangle 2"/>
          <p:cNvSpPr/>
          <p:nvPr/>
        </p:nvSpPr>
        <p:spPr>
          <a:xfrm>
            <a:off x="251520" y="1237397"/>
            <a:ext cx="5256584" cy="1938992"/>
          </a:xfrm>
          <a:prstGeom prst="rect">
            <a:avLst/>
          </a:prstGeom>
        </p:spPr>
        <p:txBody>
          <a:bodyPr wrap="square">
            <a:spAutoFit/>
          </a:bodyPr>
          <a:lstStyle/>
          <a:p>
            <a:pPr lvl="1" indent="-457200">
              <a:buClr>
                <a:srgbClr val="C00000"/>
              </a:buClr>
              <a:buFont typeface="+mj-lt"/>
              <a:buAutoNum type="arabicPeriod" startAt="7"/>
              <a:tabLst>
                <a:tab pos="800100" algn="l"/>
                <a:tab pos="285750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Expand </a:t>
            </a:r>
            <a:r>
              <a:rPr lang="en-US" sz="2400" dirty="0">
                <a:latin typeface="Arial" panose="020B0604020202020204" pitchFamily="34" charset="0"/>
                <a:cs typeface="Arial" panose="020B0604020202020204" pitchFamily="34" charset="0"/>
              </a:rPr>
              <a:t>the expression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+ 4</a:t>
            </a:r>
            <a:r>
              <a:rPr lang="en-US" sz="2400" dirty="0" smtClean="0">
                <a:latin typeface="Arial" panose="020B0604020202020204" pitchFamily="34" charset="0"/>
                <a:cs typeface="Arial" panose="020B0604020202020204" pitchFamily="34" charset="0"/>
              </a:rPr>
              <a:t>)(</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t>
            </a:r>
            <a:r>
              <a:rPr lang="en-US" sz="2400" dirty="0" smtClean="0">
                <a:latin typeface="Arial" panose="020B0604020202020204" pitchFamily="34" charset="0"/>
                <a:cs typeface="Arial" panose="020B0604020202020204" pitchFamily="34" charset="0"/>
              </a:rPr>
              <a:t>)(</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- 1)</a:t>
            </a:r>
            <a:endParaRPr lang="en-US" sz="2400" dirty="0">
              <a:latin typeface="Arial" panose="020B0604020202020204" pitchFamily="34" charset="0"/>
              <a:cs typeface="Arial" panose="020B0604020202020204" pitchFamily="34" charset="0"/>
            </a:endParaRPr>
          </a:p>
          <a:p>
            <a:pPr marL="800100" lvl="2" indent="-342900">
              <a:buClr>
                <a:srgbClr val="C00000"/>
              </a:buClr>
              <a:buFont typeface="+mj-lt"/>
              <a:buAutoNum type="alphaLcPeriod" startAt="2"/>
              <a:tabLst>
                <a:tab pos="2857500" algn="l"/>
              </a:tabLst>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roots does the equation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+ 4</a:t>
            </a:r>
            <a:r>
              <a:rPr lang="en-US" sz="2400" dirty="0" smtClean="0">
                <a:latin typeface="Arial" panose="020B0604020202020204" pitchFamily="34" charset="0"/>
                <a:cs typeface="Arial" panose="020B0604020202020204" pitchFamily="34" charset="0"/>
              </a:rPr>
              <a:t>)(</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-1) = 0 have?</a:t>
            </a:r>
          </a:p>
        </p:txBody>
      </p:sp>
      <p:sp>
        <p:nvSpPr>
          <p:cNvPr id="10" name="Title 1"/>
          <p:cNvSpPr>
            <a:spLocks noGrp="1"/>
          </p:cNvSpPr>
          <p:nvPr>
            <p:ph type="title"/>
          </p:nvPr>
        </p:nvSpPr>
        <p:spPr/>
        <p:txBody>
          <a:bodyPr>
            <a:noAutofit/>
          </a:bodyPr>
          <a:lstStyle/>
          <a:p>
            <a:r>
              <a:rPr lang="en-GB" sz="4000" dirty="0" smtClean="0"/>
              <a:t>15 – Extend</a:t>
            </a:r>
            <a:endParaRPr lang="en-GB" sz="40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grpSp>
        <p:nvGrpSpPr>
          <p:cNvPr id="6" name="Group 5"/>
          <p:cNvGrpSpPr/>
          <p:nvPr/>
        </p:nvGrpSpPr>
        <p:grpSpPr>
          <a:xfrm>
            <a:off x="305905" y="3212976"/>
            <a:ext cx="5130190" cy="1408216"/>
            <a:chOff x="3483872" y="1089031"/>
            <a:chExt cx="5264591" cy="1408216"/>
          </a:xfrm>
        </p:grpSpPr>
        <p:sp>
          <p:nvSpPr>
            <p:cNvPr id="7" name="Round Diagonal Corner Rectangle 6"/>
            <p:cNvSpPr/>
            <p:nvPr/>
          </p:nvSpPr>
          <p:spPr>
            <a:xfrm>
              <a:off x="3491880" y="1089031"/>
              <a:ext cx="5256583" cy="140821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8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666250"/>
              <a:ext cx="5095139" cy="830997"/>
            </a:xfrm>
            <a:prstGeom prst="rect">
              <a:avLst/>
            </a:prstGeom>
          </p:spPr>
          <p:txBody>
            <a:bodyPr wrap="square">
              <a:spAutoFit/>
            </a:bodyPr>
            <a:lstStyle/>
            <a:p>
              <a:pPr>
                <a:spcAft>
                  <a:spcPts val="0"/>
                </a:spcAft>
                <a:tabLst>
                  <a:tab pos="4972050" algn="r"/>
                </a:tabLst>
              </a:pPr>
              <a:r>
                <a:rPr lang="en-US" sz="2400" dirty="0"/>
                <a:t>Show </a:t>
              </a:r>
              <a:r>
                <a:rPr lang="en-US" sz="2400" dirty="0" smtClean="0"/>
                <a:t>that </a:t>
              </a:r>
              <a:r>
                <a:rPr lang="en-US" sz="2400" i="1" dirty="0" smtClean="0"/>
                <a:t>x</a:t>
              </a:r>
              <a:r>
                <a:rPr lang="en-US" sz="2400" baseline="30000" dirty="0" smtClean="0"/>
                <a:t>2</a:t>
              </a:r>
              <a:r>
                <a:rPr lang="en-US" sz="2400" dirty="0" smtClean="0"/>
                <a:t> - </a:t>
              </a:r>
              <a:r>
                <a:rPr lang="en-US" sz="2400" dirty="0"/>
                <a:t>4</a:t>
              </a:r>
              <a:r>
                <a:rPr lang="en-US" sz="2400" i="1" dirty="0"/>
                <a:t>x</a:t>
              </a:r>
              <a:r>
                <a:rPr lang="en-US" sz="2400" dirty="0"/>
                <a:t> = </a:t>
              </a:r>
              <a:r>
                <a:rPr lang="en-US" sz="2400" i="1" dirty="0" smtClean="0"/>
                <a:t>x</a:t>
              </a:r>
              <a:r>
                <a:rPr lang="en-US" sz="2400" dirty="0" smtClean="0"/>
                <a:t>(</a:t>
              </a:r>
              <a:r>
                <a:rPr lang="en-US" sz="2400" i="1" dirty="0" smtClean="0"/>
                <a:t>x</a:t>
              </a:r>
              <a:r>
                <a:rPr lang="en-US" sz="2400" dirty="0" smtClean="0"/>
                <a:t> - </a:t>
              </a:r>
              <a:r>
                <a:rPr lang="en-US" sz="2400" dirty="0"/>
                <a:t>2</a:t>
              </a:r>
              <a:r>
                <a:rPr lang="en-US" sz="2400" dirty="0" smtClean="0"/>
                <a:t>)(</a:t>
              </a:r>
              <a:r>
                <a:rPr lang="en-US" sz="2400" i="1" dirty="0" smtClean="0"/>
                <a:t>x</a:t>
              </a:r>
              <a:r>
                <a:rPr lang="en-US" sz="2400" dirty="0" smtClean="0"/>
                <a:t> </a:t>
              </a:r>
              <a:r>
                <a:rPr lang="en-US" sz="2400" dirty="0"/>
                <a:t>+ 2) </a:t>
              </a:r>
              <a:endParaRPr lang="en-US" sz="2400" dirty="0" smtClean="0"/>
            </a:p>
            <a:p>
              <a:pPr>
                <a:spcAft>
                  <a:spcPts val="0"/>
                </a:spcAft>
                <a:tabLst>
                  <a:tab pos="4972050" algn="r"/>
                </a:tabLst>
              </a:pPr>
              <a:r>
                <a:rPr lang="en-US" sz="2400" dirty="0"/>
                <a:t>	</a:t>
              </a:r>
              <a:r>
                <a:rPr lang="en-US" sz="2400" b="1" dirty="0" smtClean="0"/>
                <a:t>(</a:t>
              </a:r>
              <a:r>
                <a:rPr lang="en-US" sz="2400" b="1" dirty="0"/>
                <a:t>2 marks)</a:t>
              </a:r>
            </a:p>
          </p:txBody>
        </p:sp>
      </p:grpSp>
      <p:sp>
        <p:nvSpPr>
          <p:cNvPr id="11" name="Rectangle 10"/>
          <p:cNvSpPr/>
          <p:nvPr/>
        </p:nvSpPr>
        <p:spPr>
          <a:xfrm flipH="1">
            <a:off x="251520" y="4955684"/>
            <a:ext cx="5176772" cy="1569660"/>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a:solidFill>
                  <a:schemeClr val="tx1"/>
                </a:solidFill>
                <a:latin typeface="Arial" panose="020B0604020202020204" pitchFamily="34" charset="0"/>
                <a:cs typeface="Arial" panose="020B0604020202020204" pitchFamily="34" charset="0"/>
              </a:rPr>
              <a:t>Exam hint</a:t>
            </a:r>
          </a:p>
          <a:p>
            <a:r>
              <a:rPr lang="en-US" sz="2400" dirty="0">
                <a:solidFill>
                  <a:schemeClr val="tx1"/>
                </a:solidFill>
                <a:latin typeface="Arial" panose="020B0604020202020204" pitchFamily="34" charset="0"/>
                <a:cs typeface="Arial" panose="020B0604020202020204" pitchFamily="34" charset="0"/>
              </a:rPr>
              <a:t>‘Show that' means you must write down each stage of your working </a:t>
            </a:r>
            <a:r>
              <a:rPr lang="en-US" sz="2400" dirty="0" smtClean="0">
                <a:solidFill>
                  <a:schemeClr val="tx1"/>
                </a:solidFill>
                <a:latin typeface="Arial" panose="020B0604020202020204" pitchFamily="34" charset="0"/>
                <a:cs typeface="Arial" panose="020B0604020202020204" pitchFamily="34" charset="0"/>
              </a:rPr>
              <a:t>dearly.</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76104"/>
      </p:ext>
    </p:extLst>
  </p:cSld>
  <p:clrMapOvr>
    <a:masterClrMapping/>
  </p:clrMapOvr>
  <p:transition advClick="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497</a:t>
            </a:r>
            <a:endParaRPr lang="en-GB" sz="1400" b="1" dirty="0">
              <a:latin typeface="Calibri" panose="020F0502020204030204" pitchFamily="34" charset="0"/>
            </a:endParaRPr>
          </a:p>
        </p:txBody>
      </p:sp>
      <p:sp>
        <p:nvSpPr>
          <p:cNvPr id="3" name="Rectangle 2"/>
          <p:cNvSpPr/>
          <p:nvPr/>
        </p:nvSpPr>
        <p:spPr>
          <a:xfrm>
            <a:off x="251520" y="1237397"/>
            <a:ext cx="5256584" cy="1938992"/>
          </a:xfrm>
          <a:prstGeom prst="rect">
            <a:avLst/>
          </a:prstGeom>
        </p:spPr>
        <p:txBody>
          <a:bodyPr wrap="square">
            <a:spAutoFit/>
          </a:bodyPr>
          <a:lstStyle/>
          <a:p>
            <a:pPr lvl="1" indent="-457200">
              <a:buClr>
                <a:srgbClr val="C00000"/>
              </a:buClr>
              <a:buFont typeface="+mj-lt"/>
              <a:buAutoNum type="arabicPeriod" startAt="7"/>
              <a:tabLst>
                <a:tab pos="800100" algn="l"/>
                <a:tab pos="285750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Expand </a:t>
            </a:r>
            <a:r>
              <a:rPr lang="en-US" sz="2400" dirty="0">
                <a:latin typeface="Arial" panose="020B0604020202020204" pitchFamily="34" charset="0"/>
                <a:cs typeface="Arial" panose="020B0604020202020204" pitchFamily="34" charset="0"/>
              </a:rPr>
              <a:t>the expression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+ 4</a:t>
            </a:r>
            <a:r>
              <a:rPr lang="en-US" sz="2400" dirty="0" smtClean="0">
                <a:latin typeface="Arial" panose="020B0604020202020204" pitchFamily="34" charset="0"/>
                <a:cs typeface="Arial" panose="020B0604020202020204" pitchFamily="34" charset="0"/>
              </a:rPr>
              <a:t>)(</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t>
            </a:r>
            <a:r>
              <a:rPr lang="en-US" sz="2400" dirty="0" smtClean="0">
                <a:latin typeface="Arial" panose="020B0604020202020204" pitchFamily="34" charset="0"/>
                <a:cs typeface="Arial" panose="020B0604020202020204" pitchFamily="34" charset="0"/>
              </a:rPr>
              <a:t>)(</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- 1)</a:t>
            </a:r>
            <a:endParaRPr lang="en-US" sz="2400" dirty="0">
              <a:latin typeface="Arial" panose="020B0604020202020204" pitchFamily="34" charset="0"/>
              <a:cs typeface="Arial" panose="020B0604020202020204" pitchFamily="34" charset="0"/>
            </a:endParaRPr>
          </a:p>
          <a:p>
            <a:pPr marL="800100" lvl="2" indent="-342900">
              <a:buClr>
                <a:srgbClr val="C00000"/>
              </a:buClr>
              <a:buFont typeface="+mj-lt"/>
              <a:buAutoNum type="alphaLcPeriod" startAt="2"/>
              <a:tabLst>
                <a:tab pos="2857500" algn="l"/>
              </a:tabLst>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roots does the equation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+ 4</a:t>
            </a:r>
            <a:r>
              <a:rPr lang="en-US" sz="2400" dirty="0" smtClean="0">
                <a:latin typeface="Arial" panose="020B0604020202020204" pitchFamily="34" charset="0"/>
                <a:cs typeface="Arial" panose="020B0604020202020204" pitchFamily="34" charset="0"/>
              </a:rPr>
              <a:t>)(</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-1) = 0 have?</a:t>
            </a:r>
          </a:p>
        </p:txBody>
      </p:sp>
      <p:sp>
        <p:nvSpPr>
          <p:cNvPr id="10" name="Title 1"/>
          <p:cNvSpPr>
            <a:spLocks noGrp="1"/>
          </p:cNvSpPr>
          <p:nvPr>
            <p:ph type="title"/>
          </p:nvPr>
        </p:nvSpPr>
        <p:spPr/>
        <p:txBody>
          <a:bodyPr>
            <a:noAutofit/>
          </a:bodyPr>
          <a:lstStyle/>
          <a:p>
            <a:r>
              <a:rPr lang="en-GB" sz="4000" dirty="0" smtClean="0"/>
              <a:t>15 – Extend</a:t>
            </a:r>
            <a:endParaRPr lang="en-GB" sz="40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grpSp>
        <p:nvGrpSpPr>
          <p:cNvPr id="6" name="Group 5"/>
          <p:cNvGrpSpPr/>
          <p:nvPr/>
        </p:nvGrpSpPr>
        <p:grpSpPr>
          <a:xfrm>
            <a:off x="305905" y="3212976"/>
            <a:ext cx="5130190" cy="1408216"/>
            <a:chOff x="3483872" y="1089031"/>
            <a:chExt cx="5264591" cy="1408216"/>
          </a:xfrm>
        </p:grpSpPr>
        <p:sp>
          <p:nvSpPr>
            <p:cNvPr id="7" name="Round Diagonal Corner Rectangle 6"/>
            <p:cNvSpPr/>
            <p:nvPr/>
          </p:nvSpPr>
          <p:spPr>
            <a:xfrm>
              <a:off x="3491880" y="1089031"/>
              <a:ext cx="5256583" cy="140821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8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666250"/>
              <a:ext cx="5095139" cy="830997"/>
            </a:xfrm>
            <a:prstGeom prst="rect">
              <a:avLst/>
            </a:prstGeom>
          </p:spPr>
          <p:txBody>
            <a:bodyPr wrap="square">
              <a:spAutoFit/>
            </a:bodyPr>
            <a:lstStyle/>
            <a:p>
              <a:pPr>
                <a:spcAft>
                  <a:spcPts val="0"/>
                </a:spcAft>
                <a:tabLst>
                  <a:tab pos="4972050" algn="r"/>
                </a:tabLst>
              </a:pPr>
              <a:r>
                <a:rPr lang="en-US" sz="2400" dirty="0"/>
                <a:t>Show </a:t>
              </a:r>
              <a:r>
                <a:rPr lang="en-US" sz="2400" dirty="0" smtClean="0"/>
                <a:t>that </a:t>
              </a:r>
              <a:r>
                <a:rPr lang="en-US" sz="2400" i="1" dirty="0" smtClean="0"/>
                <a:t>x</a:t>
              </a:r>
              <a:r>
                <a:rPr lang="en-US" sz="2400" baseline="30000" dirty="0" smtClean="0"/>
                <a:t>2</a:t>
              </a:r>
              <a:r>
                <a:rPr lang="en-US" sz="2400" dirty="0" smtClean="0"/>
                <a:t> - </a:t>
              </a:r>
              <a:r>
                <a:rPr lang="en-US" sz="2400" dirty="0"/>
                <a:t>4</a:t>
              </a:r>
              <a:r>
                <a:rPr lang="en-US" sz="2400" i="1" dirty="0"/>
                <a:t>x</a:t>
              </a:r>
              <a:r>
                <a:rPr lang="en-US" sz="2400" dirty="0"/>
                <a:t> = </a:t>
              </a:r>
              <a:r>
                <a:rPr lang="en-US" sz="2400" i="1" dirty="0" smtClean="0"/>
                <a:t>x</a:t>
              </a:r>
              <a:r>
                <a:rPr lang="en-US" sz="2400" dirty="0" smtClean="0"/>
                <a:t>(</a:t>
              </a:r>
              <a:r>
                <a:rPr lang="en-US" sz="2400" i="1" dirty="0" smtClean="0"/>
                <a:t>x</a:t>
              </a:r>
              <a:r>
                <a:rPr lang="en-US" sz="2400" dirty="0" smtClean="0"/>
                <a:t> - </a:t>
              </a:r>
              <a:r>
                <a:rPr lang="en-US" sz="2400" dirty="0"/>
                <a:t>2</a:t>
              </a:r>
              <a:r>
                <a:rPr lang="en-US" sz="2400" dirty="0" smtClean="0"/>
                <a:t>)(</a:t>
              </a:r>
              <a:r>
                <a:rPr lang="en-US" sz="2400" i="1" dirty="0" smtClean="0"/>
                <a:t>x</a:t>
              </a:r>
              <a:r>
                <a:rPr lang="en-US" sz="2400" dirty="0" smtClean="0"/>
                <a:t> </a:t>
              </a:r>
              <a:r>
                <a:rPr lang="en-US" sz="2400" dirty="0"/>
                <a:t>+ 2) </a:t>
              </a:r>
              <a:endParaRPr lang="en-US" sz="2400" dirty="0" smtClean="0"/>
            </a:p>
            <a:p>
              <a:pPr>
                <a:spcAft>
                  <a:spcPts val="0"/>
                </a:spcAft>
                <a:tabLst>
                  <a:tab pos="4972050" algn="r"/>
                </a:tabLst>
              </a:pPr>
              <a:r>
                <a:rPr lang="en-US" sz="2400" dirty="0"/>
                <a:t>	</a:t>
              </a:r>
              <a:r>
                <a:rPr lang="en-US" sz="2400" b="1" dirty="0" smtClean="0"/>
                <a:t>(</a:t>
              </a:r>
              <a:r>
                <a:rPr lang="en-US" sz="2400" b="1" dirty="0"/>
                <a:t>2 marks)</a:t>
              </a:r>
            </a:p>
          </p:txBody>
        </p:sp>
      </p:grpSp>
      <p:sp>
        <p:nvSpPr>
          <p:cNvPr id="11" name="Rectangle 10"/>
          <p:cNvSpPr/>
          <p:nvPr/>
        </p:nvSpPr>
        <p:spPr>
          <a:xfrm flipH="1">
            <a:off x="251520" y="4955684"/>
            <a:ext cx="5176772" cy="1569660"/>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a:solidFill>
                  <a:schemeClr val="tx1"/>
                </a:solidFill>
                <a:latin typeface="Arial" panose="020B0604020202020204" pitchFamily="34" charset="0"/>
                <a:cs typeface="Arial" panose="020B0604020202020204" pitchFamily="34" charset="0"/>
              </a:rPr>
              <a:t>Exam hint</a:t>
            </a:r>
          </a:p>
          <a:p>
            <a:r>
              <a:rPr lang="en-US" sz="2400" dirty="0">
                <a:solidFill>
                  <a:schemeClr val="tx1"/>
                </a:solidFill>
                <a:latin typeface="Arial" panose="020B0604020202020204" pitchFamily="34" charset="0"/>
                <a:cs typeface="Arial" panose="020B0604020202020204" pitchFamily="34" charset="0"/>
              </a:rPr>
              <a:t>‘Show that' means you must write down each stage of your working </a:t>
            </a:r>
            <a:r>
              <a:rPr lang="en-US" sz="2400" dirty="0" smtClean="0">
                <a:solidFill>
                  <a:schemeClr val="tx1"/>
                </a:solidFill>
                <a:latin typeface="Arial" panose="020B0604020202020204" pitchFamily="34" charset="0"/>
                <a:cs typeface="Arial" panose="020B0604020202020204" pitchFamily="34" charset="0"/>
              </a:rPr>
              <a:t>dearly.</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8919507"/>
      </p:ext>
    </p:extLst>
  </p:cSld>
  <p:clrMapOvr>
    <a:masterClrMapping/>
  </p:clrMapOvr>
  <p:transition advClick="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497</a:t>
            </a:r>
            <a:endParaRPr lang="en-GB" sz="1400" b="1" dirty="0">
              <a:latin typeface="Calibri" panose="020F0502020204030204" pitchFamily="34" charset="0"/>
            </a:endParaRPr>
          </a:p>
        </p:txBody>
      </p:sp>
      <p:sp>
        <p:nvSpPr>
          <p:cNvPr id="3" name="Rectangle 2"/>
          <p:cNvSpPr/>
          <p:nvPr/>
        </p:nvSpPr>
        <p:spPr>
          <a:xfrm>
            <a:off x="251520" y="1237397"/>
            <a:ext cx="5256584" cy="5693866"/>
          </a:xfrm>
          <a:prstGeom prst="rect">
            <a:avLst/>
          </a:prstGeom>
        </p:spPr>
        <p:txBody>
          <a:bodyPr wrap="square">
            <a:spAutoFit/>
          </a:bodyPr>
          <a:lstStyle/>
          <a:p>
            <a:pPr marL="628650" lvl="1" indent="-628650">
              <a:buClr>
                <a:srgbClr val="C00000"/>
              </a:buClr>
              <a:buFont typeface="+mj-lt"/>
              <a:buAutoNum type="arabicPeriod" startAt="9"/>
              <a:tabLst>
                <a:tab pos="800100" algn="l"/>
                <a:tab pos="2857500" algn="l"/>
              </a:tabLst>
            </a:pPr>
            <a:r>
              <a:rPr lang="en-US" sz="2800" b="1" dirty="0">
                <a:solidFill>
                  <a:srgbClr val="C00000"/>
                </a:solidFill>
                <a:latin typeface="Arial" panose="020B0604020202020204" pitchFamily="34" charset="0"/>
                <a:cs typeface="Arial" panose="020B0604020202020204" pitchFamily="34" charset="0"/>
              </a:rPr>
              <a:t>Problem-solving / </a:t>
            </a:r>
            <a:r>
              <a:rPr lang="en-US" sz="2800" b="1" dirty="0" smtClean="0">
                <a:solidFill>
                  <a:srgbClr val="C00000"/>
                </a:solidFill>
                <a:latin typeface="Arial" panose="020B0604020202020204" pitchFamily="34" charset="0"/>
                <a:cs typeface="Arial" panose="020B0604020202020204" pitchFamily="34" charset="0"/>
              </a:rPr>
              <a:t>Communication - </a:t>
            </a: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general term of a sequence is -</a:t>
            </a:r>
            <a:r>
              <a:rPr lang="en-US" sz="2800" i="1" dirty="0">
                <a:latin typeface="Arial" panose="020B0604020202020204" pitchFamily="34" charset="0"/>
                <a:cs typeface="Arial" panose="020B0604020202020204" pitchFamily="34" charset="0"/>
              </a:rPr>
              <a:t>n</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4</a:t>
            </a:r>
            <a:r>
              <a:rPr lang="en-US" sz="2800" i="1" dirty="0" smtClean="0">
                <a:latin typeface="Arial" panose="020B0604020202020204" pitchFamily="34" charset="0"/>
                <a:cs typeface="Arial" panose="020B0604020202020204" pitchFamily="34" charset="0"/>
              </a:rPr>
              <a:t>n</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20. Explain </a:t>
            </a:r>
            <a:r>
              <a:rPr lang="en-US" sz="2800" dirty="0">
                <a:latin typeface="Arial" panose="020B0604020202020204" pitchFamily="34" charset="0"/>
                <a:cs typeface="Arial" panose="020B0604020202020204" pitchFamily="34" charset="0"/>
              </a:rPr>
              <a:t>why the largest term in the sequence occurs at </a:t>
            </a:r>
            <a:r>
              <a:rPr lang="en-US" sz="2800" i="1" dirty="0">
                <a:latin typeface="Arial" panose="020B0604020202020204" pitchFamily="34" charset="0"/>
                <a:cs typeface="Arial" panose="020B0604020202020204" pitchFamily="34" charset="0"/>
              </a:rPr>
              <a:t>n</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2.</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marL="628650" lvl="1" indent="-628650">
              <a:buClr>
                <a:srgbClr val="C00000"/>
              </a:buClr>
              <a:buFont typeface="+mj-lt"/>
              <a:buAutoNum type="arabicPeriod" startAt="9"/>
              <a:tabLst>
                <a:tab pos="800100" algn="l"/>
                <a:tab pos="2857500" algn="l"/>
              </a:tabLst>
            </a:pPr>
            <a:r>
              <a:rPr lang="en-US" sz="2800" b="1" dirty="0" smtClean="0">
                <a:solidFill>
                  <a:srgbClr val="C00000"/>
                </a:solidFill>
                <a:latin typeface="Arial" panose="020B0604020202020204" pitchFamily="34" charset="0"/>
                <a:cs typeface="Arial" panose="020B0604020202020204" pitchFamily="34" charset="0"/>
              </a:rPr>
              <a:t>Problem-solving</a:t>
            </a:r>
            <a:r>
              <a:rPr lang="en-US" sz="2800" dirty="0" smtClean="0">
                <a:solidFill>
                  <a:srgbClr val="C0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Where do the graphs of </a:t>
            </a:r>
            <a:r>
              <a:rPr lang="en-US" sz="2800" i="1" dirty="0" smtClean="0">
                <a:latin typeface="Arial" panose="020B0604020202020204" pitchFamily="34" charset="0"/>
                <a:cs typeface="Arial" panose="020B0604020202020204" pitchFamily="34" charset="0"/>
              </a:rPr>
              <a:t>y </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+ 1)(</a:t>
            </a:r>
            <a:r>
              <a:rPr lang="en-US" sz="2800" i="1" dirty="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 </a:t>
            </a:r>
            <a:r>
              <a:rPr lang="en-US" sz="2800" dirty="0">
                <a:latin typeface="Arial" panose="020B0604020202020204" pitchFamily="34" charset="0"/>
                <a:cs typeface="Arial" panose="020B0604020202020204" pitchFamily="34" charset="0"/>
              </a:rPr>
              <a:t>3</a:t>
            </a:r>
            <a:r>
              <a:rPr lang="en-US" sz="2800" dirty="0" smtClean="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 </a:t>
            </a:r>
            <a:r>
              <a:rPr lang="en-US" sz="2800" dirty="0">
                <a:latin typeface="Arial" panose="020B0604020202020204" pitchFamily="34" charset="0"/>
                <a:cs typeface="Arial" panose="020B0604020202020204" pitchFamily="34" charset="0"/>
              </a:rPr>
              <a:t>5) and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 -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15 intersect each other.</a:t>
            </a:r>
            <a:endParaRPr lang="en-US" sz="28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15 – Extend</a:t>
            </a:r>
            <a:endParaRPr lang="en-GB" sz="40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
        <p:nvSpPr>
          <p:cNvPr id="12" name="Rectangle 11"/>
          <p:cNvSpPr/>
          <p:nvPr/>
        </p:nvSpPr>
        <p:spPr>
          <a:xfrm flipH="1">
            <a:off x="277542" y="3915053"/>
            <a:ext cx="5204539" cy="954107"/>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chemeClr val="accent3">
                    <a:lumMod val="50000"/>
                  </a:schemeClr>
                </a:solidFill>
                <a:latin typeface="Arial" panose="020B0604020202020204" pitchFamily="34" charset="0"/>
                <a:cs typeface="Arial" panose="020B0604020202020204" pitchFamily="34" charset="0"/>
              </a:rPr>
              <a:t>Q9 strategy hint</a:t>
            </a:r>
            <a:r>
              <a:rPr lang="en-US" sz="2800" dirty="0" smtClean="0">
                <a:solidFill>
                  <a:schemeClr val="accent3">
                    <a:lumMod val="50000"/>
                  </a:schemeClr>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 Consider the graph of </a:t>
            </a:r>
            <a:r>
              <a:rPr lang="en-US" sz="2800" i="1" dirty="0">
                <a:solidFill>
                  <a:schemeClr val="tx1"/>
                </a:solidFill>
                <a:latin typeface="Arial" panose="020B0604020202020204" pitchFamily="34" charset="0"/>
                <a:cs typeface="Arial" panose="020B0604020202020204" pitchFamily="34" charset="0"/>
              </a:rPr>
              <a:t>y</a:t>
            </a:r>
            <a:r>
              <a:rPr lang="en-US" sz="2800" dirty="0">
                <a:solidFill>
                  <a:schemeClr val="tx1"/>
                </a:solidFill>
                <a:latin typeface="Arial" panose="020B0604020202020204" pitchFamily="34" charset="0"/>
                <a:cs typeface="Arial" panose="020B0604020202020204" pitchFamily="34" charset="0"/>
              </a:rPr>
              <a:t> = -</a:t>
            </a:r>
            <a:r>
              <a:rPr lang="en-US" sz="2800" i="1" dirty="0">
                <a:solidFill>
                  <a:schemeClr val="tx1"/>
                </a:solidFill>
                <a:latin typeface="Arial" panose="020B0604020202020204" pitchFamily="34" charset="0"/>
                <a:cs typeface="Arial" panose="020B0604020202020204" pitchFamily="34" charset="0"/>
              </a:rPr>
              <a:t>n</a:t>
            </a:r>
            <a:r>
              <a:rPr lang="en-US" sz="2800" baseline="30000" dirty="0">
                <a:solidFill>
                  <a:schemeClr val="tx1"/>
                </a:solidFill>
                <a:latin typeface="Arial" panose="020B0604020202020204" pitchFamily="34" charset="0"/>
                <a:cs typeface="Arial" panose="020B0604020202020204" pitchFamily="34" charset="0"/>
              </a:rPr>
              <a:t>2</a:t>
            </a:r>
            <a:r>
              <a:rPr lang="en-US" sz="2800" dirty="0">
                <a:solidFill>
                  <a:schemeClr val="tx1"/>
                </a:solidFill>
                <a:latin typeface="Arial" panose="020B0604020202020204" pitchFamily="34" charset="0"/>
                <a:cs typeface="Arial" panose="020B0604020202020204" pitchFamily="34" charset="0"/>
              </a:rPr>
              <a:t> + </a:t>
            </a:r>
            <a:r>
              <a:rPr lang="en-US" sz="2800" dirty="0" smtClean="0">
                <a:solidFill>
                  <a:schemeClr val="tx1"/>
                </a:solidFill>
                <a:latin typeface="Arial" panose="020B0604020202020204" pitchFamily="34" charset="0"/>
                <a:cs typeface="Arial" panose="020B0604020202020204" pitchFamily="34" charset="0"/>
              </a:rPr>
              <a:t>4</a:t>
            </a:r>
            <a:r>
              <a:rPr lang="en-US" sz="2800" i="1" dirty="0" smtClean="0">
                <a:solidFill>
                  <a:schemeClr val="tx1"/>
                </a:solidFill>
                <a:latin typeface="Arial" panose="020B0604020202020204" pitchFamily="34" charset="0"/>
                <a:cs typeface="Arial" panose="020B0604020202020204" pitchFamily="34" charset="0"/>
              </a:rPr>
              <a:t>n</a:t>
            </a:r>
            <a:r>
              <a:rPr lang="en-US" sz="2800" dirty="0" smtClean="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+ 20</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85" y="4941168"/>
            <a:ext cx="548640" cy="548640"/>
          </a:xfrm>
          <a:prstGeom prst="rect">
            <a:avLst/>
          </a:prstGeom>
        </p:spPr>
      </p:pic>
    </p:spTree>
    <p:extLst>
      <p:ext uri="{BB962C8B-B14F-4D97-AF65-F5344CB8AC3E}">
        <p14:creationId xmlns:p14="http://schemas.microsoft.com/office/powerpoint/2010/main" val="2696703328"/>
      </p:ext>
    </p:extLst>
  </p:cSld>
  <p:clrMapOvr>
    <a:masterClrMapping/>
  </p:clrMapOvr>
  <p:transition advClick="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37397"/>
                <a:ext cx="5256584" cy="5574924"/>
              </a:xfrm>
              <a:prstGeom prst="rect">
                <a:avLst/>
              </a:prstGeom>
            </p:spPr>
            <p:txBody>
              <a:bodyPr wrap="square">
                <a:spAutoFit/>
              </a:bodyPr>
              <a:lstStyle/>
              <a:p>
                <a:pPr marL="514350" lvl="1" indent="-514350">
                  <a:buClr>
                    <a:srgbClr val="C00000"/>
                  </a:buClr>
                  <a:buFont typeface="+mj-lt"/>
                  <a:buAutoNum type="arabicPeriod" startAt="11"/>
                  <a:tabLst>
                    <a:tab pos="800100" algn="l"/>
                    <a:tab pos="2857500" algn="l"/>
                  </a:tabLst>
                </a:pPr>
                <a:r>
                  <a:rPr lang="en-US" sz="2250" dirty="0" smtClean="0">
                    <a:latin typeface="Arial" panose="020B0604020202020204" pitchFamily="34" charset="0"/>
                    <a:cs typeface="Arial" panose="020B0604020202020204" pitchFamily="34" charset="0"/>
                  </a:rPr>
                  <a:t>Expand the expression </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a:t>
                </a:r>
                <a:r>
                  <a:rPr lang="en-US" sz="2250" i="1" dirty="0">
                    <a:latin typeface="Arial" panose="020B0604020202020204" pitchFamily="34" charset="0"/>
                    <a:cs typeface="Arial" panose="020B0604020202020204" pitchFamily="34" charset="0"/>
                  </a:rPr>
                  <a:t>x</a:t>
                </a:r>
                <a:r>
                  <a:rPr lang="en-US" sz="2250" baseline="30000" dirty="0">
                    <a:latin typeface="Arial" panose="020B0604020202020204" pitchFamily="34" charset="0"/>
                    <a:cs typeface="Arial" panose="020B0604020202020204" pitchFamily="34" charset="0"/>
                  </a:rPr>
                  <a:t>2</a:t>
                </a:r>
                <a:r>
                  <a:rPr lang="en-US" sz="2250" dirty="0">
                    <a:latin typeface="Arial" panose="020B0604020202020204" pitchFamily="34" charset="0"/>
                    <a:cs typeface="Arial" panose="020B0604020202020204" pitchFamily="34" charset="0"/>
                  </a:rPr>
                  <a:t> + </a:t>
                </a:r>
                <a:r>
                  <a:rPr lang="en-US" sz="2250" dirty="0" smtClean="0">
                    <a:latin typeface="Arial" panose="020B0604020202020204" pitchFamily="34" charset="0"/>
                    <a:cs typeface="Arial" panose="020B0604020202020204" pitchFamily="34" charset="0"/>
                  </a:rPr>
                  <a:t>2</a:t>
                </a:r>
                <a:r>
                  <a:rPr lang="en-US" sz="2250" i="1" dirty="0" smtClean="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+ 1</a:t>
                </a:r>
                <a:r>
                  <a:rPr lang="en-US" sz="2250" dirty="0" smtClean="0">
                    <a:latin typeface="Arial" panose="020B0604020202020204" pitchFamily="34" charset="0"/>
                    <a:cs typeface="Arial" panose="020B0604020202020204" pitchFamily="34" charset="0"/>
                  </a:rPr>
                  <a:t>)(</a:t>
                </a:r>
                <a:r>
                  <a:rPr lang="en-US" sz="2250" i="1" dirty="0">
                    <a:latin typeface="Arial" panose="020B0604020202020204" pitchFamily="34" charset="0"/>
                    <a:cs typeface="Arial" panose="020B0604020202020204" pitchFamily="34" charset="0"/>
                  </a:rPr>
                  <a:t>x</a:t>
                </a:r>
                <a:r>
                  <a:rPr lang="en-US" sz="2250" baseline="30000" dirty="0">
                    <a:latin typeface="Arial" panose="020B0604020202020204" pitchFamily="34" charset="0"/>
                    <a:cs typeface="Arial" panose="020B0604020202020204" pitchFamily="34" charset="0"/>
                  </a:rPr>
                  <a:t>2</a:t>
                </a:r>
                <a:r>
                  <a:rPr lang="en-US" sz="2250" dirty="0">
                    <a:latin typeface="Arial" panose="020B0604020202020204" pitchFamily="34" charset="0"/>
                    <a:cs typeface="Arial" panose="020B0604020202020204" pitchFamily="34" charset="0"/>
                  </a:rPr>
                  <a:t> + </a:t>
                </a:r>
                <a:r>
                  <a:rPr lang="en-US" sz="2250" i="1" dirty="0">
                    <a:latin typeface="Arial" panose="020B0604020202020204" pitchFamily="34" charset="0"/>
                    <a:cs typeface="Arial" panose="020B0604020202020204" pitchFamily="34" charset="0"/>
                  </a:rPr>
                  <a:t>x</a:t>
                </a:r>
                <a:r>
                  <a:rPr lang="en-US" sz="2250" dirty="0">
                    <a:latin typeface="Arial" panose="020B0604020202020204" pitchFamily="34" charset="0"/>
                    <a:cs typeface="Arial" panose="020B0604020202020204" pitchFamily="34" charset="0"/>
                  </a:rPr>
                  <a:t> + 2</a:t>
                </a:r>
                <a:r>
                  <a:rPr lang="en-US" sz="2250" dirty="0" smtClean="0">
                    <a:latin typeface="Arial" panose="020B0604020202020204" pitchFamily="34" charset="0"/>
                    <a:cs typeface="Arial" panose="020B0604020202020204" pitchFamily="34" charset="0"/>
                  </a:rPr>
                  <a:t>)</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
                </a:r>
                <a:br>
                  <a:rPr lang="en-US" sz="225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514350" lvl="1" indent="-514350">
                  <a:buClr>
                    <a:srgbClr val="C00000"/>
                  </a:buClr>
                  <a:buFont typeface="+mj-lt"/>
                  <a:buAutoNum type="arabicPeriod" startAt="11"/>
                  <a:tabLst>
                    <a:tab pos="800100" algn="l"/>
                    <a:tab pos="2857500" algn="l"/>
                  </a:tabLst>
                </a:pPr>
                <a:r>
                  <a:rPr lang="en-US" sz="2250" b="1" dirty="0">
                    <a:solidFill>
                      <a:srgbClr val="C00000"/>
                    </a:solidFill>
                    <a:latin typeface="Arial" panose="020B0604020202020204" pitchFamily="34" charset="0"/>
                    <a:cs typeface="Arial" panose="020B0604020202020204" pitchFamily="34" charset="0"/>
                  </a:rPr>
                  <a:t>Reasoning</a:t>
                </a:r>
                <a:r>
                  <a:rPr lang="en-US" sz="2250" dirty="0">
                    <a:solidFill>
                      <a:srgbClr val="C00000"/>
                    </a:solidFill>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Use a graphical method to find approximate solutions to each pair of simultaneous equations.</a:t>
                </a:r>
              </a:p>
              <a:p>
                <a:pPr marL="1085850" lvl="2" indent="-514350">
                  <a:buClr>
                    <a:srgbClr val="C00000"/>
                  </a:buClr>
                  <a:buFont typeface="+mj-lt"/>
                  <a:buAutoNum type="alphaLcPeriod"/>
                  <a:tabLst>
                    <a:tab pos="800100" algn="l"/>
                    <a:tab pos="2857500" algn="l"/>
                  </a:tabLst>
                </a:pPr>
                <a:r>
                  <a:rPr lang="en-US" sz="2250" i="1" dirty="0" smtClean="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i="1" dirty="0">
                    <a:latin typeface="Arial" panose="020B0604020202020204" pitchFamily="34" charset="0"/>
                    <a:cs typeface="Arial" panose="020B0604020202020204" pitchFamily="34" charset="0"/>
                  </a:rPr>
                  <a:t>y</a:t>
                </a:r>
                <a:r>
                  <a:rPr lang="en-US" sz="2250" baseline="30000" dirty="0">
                    <a:latin typeface="Arial" panose="020B0604020202020204" pitchFamily="34" charset="0"/>
                    <a:cs typeface="Arial" panose="020B0604020202020204" pitchFamily="34" charset="0"/>
                  </a:rPr>
                  <a:t>2</a:t>
                </a:r>
                <a:r>
                  <a:rPr lang="en-US" sz="2250" dirty="0">
                    <a:latin typeface="Arial" panose="020B0604020202020204" pitchFamily="34" charset="0"/>
                    <a:cs typeface="Arial" panose="020B0604020202020204" pitchFamily="34" charset="0"/>
                  </a:rPr>
                  <a:t> = 18 </a:t>
                </a:r>
                <a:r>
                  <a:rPr lang="en-US" sz="2250" dirty="0" smtClean="0">
                    <a:latin typeface="Arial" panose="020B0604020202020204" pitchFamily="34" charset="0"/>
                    <a:cs typeface="Arial" panose="020B0604020202020204" pitchFamily="34" charset="0"/>
                  </a:rPr>
                  <a:t>    </a:t>
                </a: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i="1" dirty="0">
                    <a:latin typeface="Arial" panose="020B0604020202020204" pitchFamily="34" charset="0"/>
                    <a:cs typeface="Arial" panose="020B0604020202020204" pitchFamily="34" charset="0"/>
                  </a:rPr>
                  <a:t>x</a:t>
                </a:r>
                <a:r>
                  <a:rPr lang="en-US" sz="2250" baseline="30000" dirty="0">
                    <a:latin typeface="Arial" panose="020B0604020202020204" pitchFamily="34" charset="0"/>
                    <a:cs typeface="Arial" panose="020B0604020202020204" pitchFamily="34" charset="0"/>
                  </a:rPr>
                  <a:t>2</a:t>
                </a:r>
                <a:r>
                  <a:rPr lang="en-US" sz="2250" dirty="0">
                    <a:latin typeface="Arial" panose="020B0604020202020204" pitchFamily="34" charset="0"/>
                    <a:cs typeface="Arial" panose="020B0604020202020204" pitchFamily="34" charset="0"/>
                  </a:rPr>
                  <a:t> + </a:t>
                </a:r>
                <a:r>
                  <a:rPr lang="en-US" sz="2250" dirty="0" smtClean="0">
                    <a:latin typeface="Arial" panose="020B0604020202020204" pitchFamily="34" charset="0"/>
                    <a:cs typeface="Arial" panose="020B0604020202020204" pitchFamily="34" charset="0"/>
                  </a:rPr>
                  <a:t>3</a:t>
                </a:r>
                <a:r>
                  <a:rPr lang="en-US" sz="2250" i="1" dirty="0" smtClean="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+ 2 </a:t>
                </a:r>
                <a:endParaRPr lang="en-US" sz="2250" dirty="0" smtClean="0">
                  <a:latin typeface="Arial" panose="020B0604020202020204" pitchFamily="34" charset="0"/>
                  <a:cs typeface="Arial" panose="020B0604020202020204" pitchFamily="34" charset="0"/>
                </a:endParaRPr>
              </a:p>
              <a:p>
                <a:pPr marL="1085850" lvl="2" indent="-514350">
                  <a:buClr>
                    <a:srgbClr val="C00000"/>
                  </a:buClr>
                  <a:buFont typeface="+mj-lt"/>
                  <a:buAutoNum type="alphaLcPeriod"/>
                  <a:tabLst>
                    <a:tab pos="800100" algn="l"/>
                    <a:tab pos="2857500" algn="l"/>
                  </a:tabLst>
                </a:pP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14:m>
                  <m:oMath xmlns:m="http://schemas.openxmlformats.org/officeDocument/2006/math">
                    <m:f>
                      <m:fPr>
                        <m:ctrlPr>
                          <a:rPr lang="en-US" sz="2250" i="1">
                            <a:latin typeface="Cambria Math" panose="02040503050406030204" pitchFamily="18" charset="0"/>
                            <a:cs typeface="Arial" panose="020B0604020202020204" pitchFamily="34" charset="0"/>
                          </a:rPr>
                        </m:ctrlPr>
                      </m:fPr>
                      <m:num>
                        <m:r>
                          <a:rPr lang="en-US" sz="2250" b="0" i="0" smtClean="0">
                            <a:latin typeface="Cambria Math" panose="02040503050406030204" pitchFamily="18" charset="0"/>
                            <a:cs typeface="Arial" panose="020B0604020202020204" pitchFamily="34" charset="0"/>
                          </a:rPr>
                          <m:t>1</m:t>
                        </m:r>
                      </m:num>
                      <m:den>
                        <m:r>
                          <m:rPr>
                            <m:sty m:val="p"/>
                          </m:rPr>
                          <a:rPr lang="en-US" sz="2250" b="0" i="0" smtClean="0">
                            <a:latin typeface="Cambria Math" panose="02040503050406030204" pitchFamily="18" charset="0"/>
                            <a:cs typeface="Arial" panose="020B0604020202020204" pitchFamily="34" charset="0"/>
                          </a:rPr>
                          <m:t>x</m:t>
                        </m:r>
                      </m:den>
                    </m:f>
                  </m:oMath>
                </a14:m>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               </a:t>
                </a: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4</a:t>
                </a:r>
                <a:r>
                  <a:rPr lang="en-US" sz="2250" i="1" dirty="0" smtClean="0">
                    <a:latin typeface="Arial" panose="020B0604020202020204" pitchFamily="34" charset="0"/>
                    <a:cs typeface="Arial" panose="020B0604020202020204" pitchFamily="34" charset="0"/>
                  </a:rPr>
                  <a:t>x </a:t>
                </a:r>
                <a:r>
                  <a:rPr lang="en-US" sz="2250" dirty="0" smtClean="0">
                    <a:latin typeface="Arial" panose="020B0604020202020204" pitchFamily="34" charset="0"/>
                    <a:cs typeface="Arial" panose="020B0604020202020204" pitchFamily="34" charset="0"/>
                  </a:rPr>
                  <a:t>- 1</a:t>
                </a:r>
                <a:endParaRPr lang="en-US" sz="2250" dirty="0">
                  <a:latin typeface="Arial" panose="020B0604020202020204" pitchFamily="34" charset="0"/>
                  <a:cs typeface="Arial" panose="020B0604020202020204" pitchFamily="34" charset="0"/>
                </a:endParaRPr>
              </a:p>
              <a:p>
                <a:pPr marL="1085850" lvl="2" indent="-514350">
                  <a:buClr>
                    <a:srgbClr val="C00000"/>
                  </a:buClr>
                  <a:buFont typeface="+mj-lt"/>
                  <a:buAutoNum type="alphaLcPeriod"/>
                  <a:tabLst>
                    <a:tab pos="800100" algn="l"/>
                    <a:tab pos="2857500" algn="l"/>
                  </a:tabLst>
                </a:pP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i="1" dirty="0">
                    <a:latin typeface="Arial" panose="020B0604020202020204" pitchFamily="34" charset="0"/>
                    <a:cs typeface="Arial" panose="020B0604020202020204" pitchFamily="34" charset="0"/>
                  </a:rPr>
                  <a:t>x</a:t>
                </a:r>
                <a:r>
                  <a:rPr lang="en-US" sz="2250" baseline="30000" dirty="0">
                    <a:latin typeface="Arial" panose="020B0604020202020204" pitchFamily="34" charset="0"/>
                    <a:cs typeface="Arial" panose="020B0604020202020204" pitchFamily="34" charset="0"/>
                  </a:rPr>
                  <a:t>2</a:t>
                </a:r>
                <a:r>
                  <a:rPr lang="en-US" sz="2250" dirty="0">
                    <a:latin typeface="Arial" panose="020B0604020202020204" pitchFamily="34" charset="0"/>
                    <a:cs typeface="Arial" panose="020B0604020202020204" pitchFamily="34" charset="0"/>
                  </a:rPr>
                  <a:t> - </a:t>
                </a:r>
                <a:r>
                  <a:rPr lang="en-US" sz="2250" i="1" dirty="0">
                    <a:latin typeface="Arial" panose="020B0604020202020204" pitchFamily="34" charset="0"/>
                    <a:cs typeface="Arial" panose="020B0604020202020204" pitchFamily="34" charset="0"/>
                  </a:rPr>
                  <a:t>x</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- 6    </a:t>
                </a: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i="1" dirty="0" smtClean="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a:t>
                </a:r>
                <a:r>
                  <a:rPr lang="en-US" sz="2250" dirty="0" smtClean="0">
                    <a:latin typeface="Arial" panose="020B0604020202020204" pitchFamily="34" charset="0"/>
                    <a:cs typeface="Arial" panose="020B0604020202020204" pitchFamily="34" charset="0"/>
                  </a:rPr>
                  <a:t>16</a:t>
                </a:r>
              </a:p>
              <a:p>
                <a:pPr marL="628650" lvl="1" indent="-514350">
                  <a:buClr>
                    <a:srgbClr val="C00000"/>
                  </a:buClr>
                  <a:buFont typeface="+mj-lt"/>
                  <a:buAutoNum type="arabicPeriod" startAt="11"/>
                  <a:tabLst>
                    <a:tab pos="800100" algn="l"/>
                    <a:tab pos="2857500" algn="l"/>
                  </a:tabLst>
                </a:pPr>
                <a:r>
                  <a:rPr lang="en-US" sz="2250" b="1" dirty="0">
                    <a:solidFill>
                      <a:srgbClr val="C00000"/>
                    </a:solidFill>
                    <a:latin typeface="Arial" panose="020B0604020202020204" pitchFamily="34" charset="0"/>
                    <a:cs typeface="Arial" panose="020B0604020202020204" pitchFamily="34" charset="0"/>
                  </a:rPr>
                  <a:t>Reasoning</a:t>
                </a:r>
                <a:r>
                  <a:rPr lang="en-US" sz="2250" dirty="0">
                    <a:solidFill>
                      <a:srgbClr val="C00000"/>
                    </a:solidFill>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How many whole number pairs of coordinates satisfy the inequalities </a:t>
                </a:r>
                <a:r>
                  <a:rPr lang="en-US" sz="2250" dirty="0" smtClean="0">
                    <a:latin typeface="Arial" panose="020B0604020202020204" pitchFamily="34" charset="0"/>
                    <a:cs typeface="Arial" panose="020B0604020202020204" pitchFamily="34" charset="0"/>
                  </a:rPr>
                  <a:t/>
                </a:r>
                <a:br>
                  <a:rPr lang="en-US" sz="2250" dirty="0" smtClean="0">
                    <a:latin typeface="Arial" panose="020B0604020202020204" pitchFamily="34" charset="0"/>
                    <a:cs typeface="Arial" panose="020B0604020202020204" pitchFamily="34" charset="0"/>
                  </a:rPr>
                </a:b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 </a:t>
                </a:r>
                <a:r>
                  <a:rPr lang="en-US" sz="2250" i="1" dirty="0" smtClean="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 </a:t>
                </a:r>
                <a:r>
                  <a:rPr lang="en-US" sz="2250" dirty="0" smtClean="0">
                    <a:latin typeface="Arial" panose="020B0604020202020204" pitchFamily="34" charset="0"/>
                    <a:cs typeface="Arial" panose="020B0604020202020204" pitchFamily="34" charset="0"/>
                  </a:rPr>
                  <a:t>- 4</a:t>
                </a:r>
                <a:r>
                  <a:rPr lang="en-US" sz="2250" i="1" dirty="0" smtClean="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 16 and </a:t>
                </a:r>
                <a:r>
                  <a:rPr lang="en-US" sz="2250" i="1" dirty="0">
                    <a:latin typeface="Arial" panose="020B0604020202020204" pitchFamily="34" charset="0"/>
                    <a:cs typeface="Arial" panose="020B0604020202020204" pitchFamily="34" charset="0"/>
                  </a:rPr>
                  <a:t>y</a:t>
                </a:r>
                <a:r>
                  <a:rPr lang="en-US" sz="2250" dirty="0">
                    <a:latin typeface="Arial" panose="020B0604020202020204" pitchFamily="34" charset="0"/>
                    <a:cs typeface="Arial" panose="020B0604020202020204" pitchFamily="34" charset="0"/>
                  </a:rPr>
                  <a:t> &lt; -15?</a:t>
                </a:r>
              </a:p>
            </p:txBody>
          </p:sp>
        </mc:Choice>
        <mc:Fallback xmlns="">
          <p:sp>
            <p:nvSpPr>
              <p:cNvPr id="3" name="Rectangle 2"/>
              <p:cNvSpPr>
                <a:spLocks noRot="1" noChangeAspect="1" noMove="1" noResize="1" noEditPoints="1" noAdjustHandles="1" noChangeArrowheads="1" noChangeShapeType="1" noTextEdit="1"/>
              </p:cNvSpPr>
              <p:nvPr/>
            </p:nvSpPr>
            <p:spPr>
              <a:xfrm>
                <a:off x="251520" y="1237397"/>
                <a:ext cx="5256584" cy="5574924"/>
              </a:xfrm>
              <a:prstGeom prst="rect">
                <a:avLst/>
              </a:prstGeom>
              <a:blipFill rotWithShape="0">
                <a:blip r:embed="rId4"/>
                <a:stretch>
                  <a:fillRect l="-1390" t="-656" r="-2897" b="-219"/>
                </a:stretch>
              </a:blipFill>
            </p:spPr>
            <p:txBody>
              <a:bodyPr/>
              <a:lstStyle/>
              <a:p>
                <a:r>
                  <a:rPr lang="en-US">
                    <a:noFill/>
                  </a:rPr>
                  <a:t> </a:t>
                </a:r>
              </a:p>
            </p:txBody>
          </p:sp>
        </mc:Fallback>
      </mc:AlternateContent>
      <p:sp>
        <p:nvSpPr>
          <p:cNvPr id="10" name="Title 1"/>
          <p:cNvSpPr>
            <a:spLocks noGrp="1"/>
          </p:cNvSpPr>
          <p:nvPr>
            <p:ph type="title"/>
          </p:nvPr>
        </p:nvSpPr>
        <p:spPr/>
        <p:txBody>
          <a:bodyPr>
            <a:noAutofit/>
          </a:bodyPr>
          <a:lstStyle/>
          <a:p>
            <a:r>
              <a:rPr lang="en-GB" sz="4000" dirty="0" smtClean="0"/>
              <a:t>15 – Extend</a:t>
            </a:r>
            <a:endParaRPr lang="en-GB" sz="4000" b="1" dirty="0" smtClean="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8" name="Rectangle 7"/>
          <p:cNvSpPr/>
          <p:nvPr/>
        </p:nvSpPr>
        <p:spPr>
          <a:xfrm flipH="1">
            <a:off x="223753" y="2062589"/>
            <a:ext cx="5204539" cy="64633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b="1" dirty="0" smtClean="0">
                <a:solidFill>
                  <a:srgbClr val="C00000"/>
                </a:solidFill>
                <a:latin typeface="Arial" panose="020B0604020202020204" pitchFamily="34" charset="0"/>
                <a:cs typeface="Arial" panose="020B0604020202020204" pitchFamily="34" charset="0"/>
              </a:rPr>
              <a:t>Q11 </a:t>
            </a:r>
            <a:r>
              <a:rPr lang="en-US" b="1" dirty="0">
                <a:solidFill>
                  <a:srgbClr val="C00000"/>
                </a:solidFill>
                <a:latin typeface="Arial" panose="020B0604020202020204" pitchFamily="34" charset="0"/>
                <a:cs typeface="Arial" panose="020B0604020202020204" pitchFamily="34" charset="0"/>
              </a:rPr>
              <a:t>hint</a:t>
            </a:r>
            <a:r>
              <a:rPr lang="en-US" dirty="0">
                <a:solidFill>
                  <a:schemeClr val="tx1"/>
                </a:solidFill>
                <a:latin typeface="Arial" panose="020B0604020202020204" pitchFamily="34" charset="0"/>
                <a:cs typeface="Arial" panose="020B0604020202020204" pitchFamily="34" charset="0"/>
              </a:rPr>
              <a:t> - Multiply each term in the second bracket by </a:t>
            </a:r>
            <a:r>
              <a:rPr lang="en-US" i="1" dirty="0" smtClean="0">
                <a:solidFill>
                  <a:schemeClr val="tx1"/>
                </a:solidFill>
                <a:latin typeface="Arial" panose="020B0604020202020204" pitchFamily="34" charset="0"/>
                <a:cs typeface="Arial" panose="020B0604020202020204" pitchFamily="34" charset="0"/>
              </a:rPr>
              <a:t>x</a:t>
            </a:r>
            <a:r>
              <a:rPr lang="en-US" baseline="30000" dirty="0" smtClean="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then </a:t>
            </a:r>
            <a:r>
              <a:rPr lang="en-US" dirty="0" smtClean="0">
                <a:solidFill>
                  <a:schemeClr val="tx1"/>
                </a:solidFill>
                <a:latin typeface="Arial" panose="020B0604020202020204" pitchFamily="34" charset="0"/>
                <a:cs typeface="Arial" panose="020B0604020202020204" pitchFamily="34" charset="0"/>
              </a:rPr>
              <a:t>2</a:t>
            </a:r>
            <a:r>
              <a:rPr lang="en-US" i="1" dirty="0" smtClean="0">
                <a:solidFill>
                  <a:schemeClr val="tx1"/>
                </a:solidFill>
                <a:latin typeface="Arial" panose="020B0604020202020204" pitchFamily="34" charset="0"/>
                <a:cs typeface="Arial" panose="020B0604020202020204" pitchFamily="34" charset="0"/>
              </a:rPr>
              <a:t>x</a:t>
            </a:r>
            <a:r>
              <a:rPr lang="en-US" dirty="0" smtClean="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then 1.</a:t>
            </a:r>
          </a:p>
        </p:txBody>
      </p:sp>
    </p:spTree>
    <p:extLst>
      <p:ext uri="{BB962C8B-B14F-4D97-AF65-F5344CB8AC3E}">
        <p14:creationId xmlns:p14="http://schemas.microsoft.com/office/powerpoint/2010/main" val="3825095907"/>
      </p:ext>
    </p:extLst>
  </p:cSld>
  <p:clrMapOvr>
    <a:masterClrMapping/>
  </p:clrMapOvr>
  <p:transition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497</a:t>
            </a:r>
            <a:endParaRPr lang="en-GB" sz="1400" b="1" dirty="0">
              <a:latin typeface="Calibri" panose="020F0502020204030204" pitchFamily="34" charset="0"/>
            </a:endParaRPr>
          </a:p>
        </p:txBody>
      </p:sp>
      <p:sp>
        <p:nvSpPr>
          <p:cNvPr id="3" name="Rectangle 2"/>
          <p:cNvSpPr/>
          <p:nvPr/>
        </p:nvSpPr>
        <p:spPr>
          <a:xfrm>
            <a:off x="251520" y="1237397"/>
            <a:ext cx="5256584" cy="4593565"/>
          </a:xfrm>
          <a:prstGeom prst="rect">
            <a:avLst/>
          </a:prstGeom>
        </p:spPr>
        <p:txBody>
          <a:bodyPr wrap="square">
            <a:spAutoFit/>
          </a:bodyPr>
          <a:lstStyle/>
          <a:p>
            <a:pPr marL="514350" lvl="1" indent="-514350">
              <a:buClr>
                <a:srgbClr val="C00000"/>
              </a:buClr>
              <a:buFont typeface="+mj-lt"/>
              <a:buAutoNum type="arabicPeriod" startAt="14"/>
              <a:tabLst>
                <a:tab pos="800100" algn="l"/>
                <a:tab pos="2857500" algn="l"/>
              </a:tabLst>
            </a:pPr>
            <a:r>
              <a:rPr lang="en-US" sz="2250" dirty="0">
                <a:latin typeface="Arial" panose="020B0604020202020204" pitchFamily="34" charset="0"/>
                <a:cs typeface="Arial" panose="020B0604020202020204" pitchFamily="34" charset="0"/>
              </a:rPr>
              <a:t>Use a graphical method to find approximate solutions to each pair of simultaneous equations. Give all the solutions for values of </a:t>
            </a:r>
            <a:r>
              <a:rPr lang="en-US" sz="2250" i="1" dirty="0" smtClean="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between 0 and 360°. </a:t>
            </a:r>
            <a:endParaRPr lang="en-US" sz="225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a:tabLst>
                <a:tab pos="800100" algn="l"/>
                <a:tab pos="2857500" algn="l"/>
              </a:tabLst>
            </a:pP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sin </a:t>
            </a:r>
            <a:r>
              <a:rPr lang="en-US" sz="2250" i="1" dirty="0">
                <a:latin typeface="Arial" panose="020B0604020202020204" pitchFamily="34" charset="0"/>
                <a:cs typeface="Arial" panose="020B0604020202020204" pitchFamily="34" charset="0"/>
              </a:rPr>
              <a:t>x</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	</a:t>
            </a: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0.6</a:t>
            </a:r>
          </a:p>
          <a:p>
            <a:pPr marL="971550" lvl="2" indent="-514350">
              <a:buClr>
                <a:srgbClr val="C00000"/>
              </a:buClr>
              <a:buFont typeface="+mj-lt"/>
              <a:buAutoNum type="alphaLcPeriod"/>
              <a:tabLst>
                <a:tab pos="800100" algn="l"/>
                <a:tab pos="2857500" algn="l"/>
              </a:tabLst>
            </a:pP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tan </a:t>
            </a:r>
            <a:r>
              <a:rPr lang="en-US" sz="2250" i="1" dirty="0">
                <a:latin typeface="Arial" panose="020B0604020202020204" pitchFamily="34" charset="0"/>
                <a:cs typeface="Arial" panose="020B0604020202020204" pitchFamily="34" charset="0"/>
              </a:rPr>
              <a:t>x</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	</a:t>
            </a: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0.2</a:t>
            </a:r>
          </a:p>
          <a:p>
            <a:pPr marL="514350" lvl="1" indent="-514350">
              <a:buClr>
                <a:srgbClr val="C00000"/>
              </a:buClr>
              <a:buFont typeface="+mj-lt"/>
              <a:buAutoNum type="arabicPeriod" startAt="14"/>
              <a:tabLst>
                <a:tab pos="800100" algn="l"/>
                <a:tab pos="2857500" algn="l"/>
              </a:tabLst>
            </a:pPr>
            <a:r>
              <a:rPr lang="en-US" sz="2250" b="1" dirty="0">
                <a:solidFill>
                  <a:srgbClr val="C00000"/>
                </a:solidFill>
                <a:latin typeface="Arial" panose="020B0604020202020204" pitchFamily="34" charset="0"/>
                <a:cs typeface="Arial" panose="020B0604020202020204" pitchFamily="34" charset="0"/>
              </a:rPr>
              <a:t>Discussion</a:t>
            </a:r>
            <a:r>
              <a:rPr lang="en-US" sz="2250" dirty="0">
                <a:latin typeface="Arial" panose="020B0604020202020204" pitchFamily="34" charset="0"/>
                <a:cs typeface="Arial" panose="020B0604020202020204" pitchFamily="34" charset="0"/>
              </a:rPr>
              <a:t> How could you check your answers to </a:t>
            </a:r>
            <a:r>
              <a:rPr lang="en-US" sz="2250" b="1" dirty="0">
                <a:latin typeface="Arial" panose="020B0604020202020204" pitchFamily="34" charset="0"/>
                <a:cs typeface="Arial" panose="020B0604020202020204" pitchFamily="34" charset="0"/>
              </a:rPr>
              <a:t>Q14</a:t>
            </a:r>
            <a:r>
              <a:rPr lang="en-US" sz="2250" dirty="0">
                <a:latin typeface="Arial" panose="020B0604020202020204" pitchFamily="34" charset="0"/>
                <a:cs typeface="Arial" panose="020B0604020202020204" pitchFamily="34" charset="0"/>
              </a:rPr>
              <a:t>?</a:t>
            </a:r>
          </a:p>
          <a:p>
            <a:pPr marL="514350" lvl="1" indent="-514350">
              <a:buClr>
                <a:srgbClr val="C00000"/>
              </a:buClr>
              <a:buFont typeface="+mj-lt"/>
              <a:buAutoNum type="arabicPeriod" startAt="14"/>
              <a:tabLst>
                <a:tab pos="800100" algn="l"/>
                <a:tab pos="2857500" algn="l"/>
              </a:tabLst>
            </a:pPr>
            <a:r>
              <a:rPr lang="en-US" sz="2250" dirty="0" smtClean="0">
                <a:latin typeface="Arial" panose="020B0604020202020204" pitchFamily="34" charset="0"/>
                <a:cs typeface="Arial" panose="020B0604020202020204" pitchFamily="34" charset="0"/>
              </a:rPr>
              <a:t>Find </a:t>
            </a:r>
            <a:r>
              <a:rPr lang="en-US" sz="2250" dirty="0">
                <a:latin typeface="Arial" panose="020B0604020202020204" pitchFamily="34" charset="0"/>
                <a:cs typeface="Arial" panose="020B0604020202020204" pitchFamily="34" charset="0"/>
              </a:rPr>
              <a:t>the set of values of </a:t>
            </a:r>
            <a:r>
              <a:rPr lang="en-US" sz="2250" i="1" dirty="0">
                <a:latin typeface="Arial" panose="020B0604020202020204" pitchFamily="34" charset="0"/>
                <a:cs typeface="Arial" panose="020B0604020202020204" pitchFamily="34" charset="0"/>
              </a:rPr>
              <a:t>x</a:t>
            </a:r>
            <a:r>
              <a:rPr lang="en-US" sz="2250" dirty="0">
                <a:latin typeface="Arial" panose="020B0604020202020204" pitchFamily="34" charset="0"/>
                <a:cs typeface="Arial" panose="020B0604020202020204" pitchFamily="34" charset="0"/>
              </a:rPr>
              <a:t> that satisfy </a:t>
            </a:r>
            <a:endParaRPr lang="en-US" sz="225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a:tabLst>
                <a:tab pos="800100" algn="l"/>
                <a:tab pos="2857500" algn="l"/>
              </a:tabLst>
            </a:pPr>
            <a:r>
              <a:rPr lang="en-US" sz="2250" dirty="0" smtClean="0">
                <a:latin typeface="Arial" panose="020B0604020202020204" pitchFamily="34" charset="0"/>
                <a:cs typeface="Arial" panose="020B0604020202020204" pitchFamily="34" charset="0"/>
              </a:rPr>
              <a:t>a 2</a:t>
            </a:r>
            <a:r>
              <a:rPr lang="en-US" sz="2250" i="1" dirty="0" smtClean="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i="1" dirty="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- 3 &lt; 0 </a:t>
            </a:r>
            <a:endParaRPr lang="en-US" sz="225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a:tabLst>
                <a:tab pos="800100" algn="l"/>
                <a:tab pos="2857500" algn="l"/>
              </a:tabLst>
            </a:pPr>
            <a:r>
              <a:rPr lang="en-US" sz="2250" dirty="0" smtClean="0">
                <a:latin typeface="Arial" panose="020B0604020202020204" pitchFamily="34" charset="0"/>
                <a:cs typeface="Arial" panose="020B0604020202020204" pitchFamily="34" charset="0"/>
              </a:rPr>
              <a:t>-</a:t>
            </a:r>
            <a:r>
              <a:rPr lang="en-US" sz="2250" i="1" dirty="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3</a:t>
            </a:r>
            <a:r>
              <a:rPr lang="en-US" sz="2250" i="1" dirty="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+10 &gt; 0</a:t>
            </a:r>
          </a:p>
        </p:txBody>
      </p:sp>
      <p:sp>
        <p:nvSpPr>
          <p:cNvPr id="10" name="Title 1"/>
          <p:cNvSpPr>
            <a:spLocks noGrp="1"/>
          </p:cNvSpPr>
          <p:nvPr>
            <p:ph type="title"/>
          </p:nvPr>
        </p:nvSpPr>
        <p:spPr/>
        <p:txBody>
          <a:bodyPr>
            <a:noAutofit/>
          </a:bodyPr>
          <a:lstStyle/>
          <a:p>
            <a:r>
              <a:rPr lang="en-GB" sz="4000" dirty="0" smtClean="0"/>
              <a:t>15 – Extend</a:t>
            </a:r>
            <a:endParaRPr lang="en-GB" sz="4000" b="1" dirty="0" smtClean="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8" name="Rectangle 7"/>
          <p:cNvSpPr/>
          <p:nvPr/>
        </p:nvSpPr>
        <p:spPr>
          <a:xfrm flipH="1">
            <a:off x="3491880" y="4894128"/>
            <a:ext cx="2016224" cy="1631216"/>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Q15b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endParaRPr lang="en-US" sz="20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75742" y="5277818"/>
            <a:ext cx="1648500" cy="1198908"/>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03485" y="4509120"/>
            <a:ext cx="548640" cy="537090"/>
          </a:xfrm>
          <a:prstGeom prst="rect">
            <a:avLst/>
          </a:prstGeom>
        </p:spPr>
      </p:pic>
    </p:spTree>
    <p:extLst>
      <p:ext uri="{BB962C8B-B14F-4D97-AF65-F5344CB8AC3E}">
        <p14:creationId xmlns:p14="http://schemas.microsoft.com/office/powerpoint/2010/main" val="695499122"/>
      </p:ext>
    </p:extLst>
  </p:cSld>
  <p:clrMapOvr>
    <a:masterClrMapping/>
  </p:clrMapOvr>
  <p:transition advClick="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15 – Knowledge Check</a:t>
            </a:r>
            <a:endParaRPr lang="en-GB" sz="4000" b="1" dirty="0" smtClean="0"/>
          </a:p>
        </p:txBody>
      </p:sp>
      <p:graphicFrame>
        <p:nvGraphicFramePr>
          <p:cNvPr id="14" name="Table 13"/>
          <p:cNvGraphicFramePr>
            <a:graphicFrameLocks noGrp="1"/>
          </p:cNvGraphicFramePr>
          <p:nvPr>
            <p:extLst>
              <p:ext uri="{D42A27DB-BD31-4B8C-83A1-F6EECF244321}">
                <p14:modId xmlns:p14="http://schemas.microsoft.com/office/powerpoint/2010/main" val="1345621481"/>
              </p:ext>
            </p:extLst>
          </p:nvPr>
        </p:nvGraphicFramePr>
        <p:xfrm>
          <a:off x="179512" y="1112953"/>
          <a:ext cx="8640960" cy="5584756"/>
        </p:xfrm>
        <a:graphic>
          <a:graphicData uri="http://schemas.openxmlformats.org/drawingml/2006/table">
            <a:tbl>
              <a:tblPr firstRow="1" bandRow="1">
                <a:effectLst/>
                <a:tableStyleId>{5940675A-B579-460E-94D1-54222C63F5DA}</a:tableStyleId>
              </a:tblPr>
              <a:tblGrid>
                <a:gridCol w="8640960"/>
              </a:tblGrid>
              <a:tr h="443839">
                <a:tc>
                  <a:txBody>
                    <a:bodyPr/>
                    <a:lstStyle/>
                    <a:p>
                      <a:r>
                        <a:rPr lang="en-US" sz="2000" b="1" i="0" dirty="0" smtClean="0">
                          <a:latin typeface="Arial" panose="020B0604020202020204" pitchFamily="34" charset="0"/>
                          <a:cs typeface="Arial" panose="020B0604020202020204" pitchFamily="34" charset="0"/>
                        </a:rPr>
                        <a:t>15 – Knowledge Check</a:t>
                      </a:r>
                      <a:endParaRPr lang="en-US" sz="2000" b="1" i="0" dirty="0">
                        <a:latin typeface="Arial" panose="020B0604020202020204" pitchFamily="34" charset="0"/>
                        <a:cs typeface="Arial" panose="020B0604020202020204" pitchFamily="34" charset="0"/>
                      </a:endParaRP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5140917">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00" b="0" i="0" dirty="0" smtClean="0">
                          <a:latin typeface="Times New Roman" panose="02020603050405020304" pitchFamily="18" charset="0"/>
                          <a:cs typeface="Times New Roman" panose="02020603050405020304" pitchFamily="18" charset="0"/>
                        </a:rPr>
                        <a:t>You can solve a pair of simultaneous equations by plotting the</a:t>
                      </a:r>
                      <a:r>
                        <a:rPr lang="en-US" sz="2000" b="0" i="0" baseline="0" dirty="0" smtClean="0">
                          <a:latin typeface="Times New Roman" panose="02020603050405020304" pitchFamily="18" charset="0"/>
                          <a:cs typeface="Times New Roman" panose="02020603050405020304" pitchFamily="18" charset="0"/>
                        </a:rPr>
                        <a:t> </a:t>
                      </a:r>
                      <a:r>
                        <a:rPr lang="en-US" sz="2000" b="0" i="0" dirty="0" smtClean="0">
                          <a:latin typeface="Times New Roman" panose="02020603050405020304" pitchFamily="18" charset="0"/>
                          <a:cs typeface="Times New Roman" panose="02020603050405020304" pitchFamily="18" charset="0"/>
                        </a:rPr>
                        <a:t>graphs and finding where they intersect one another.</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00" b="0" i="0" dirty="0" smtClean="0">
                          <a:latin typeface="Times New Roman" panose="02020603050405020304" pitchFamily="18" charset="0"/>
                          <a:cs typeface="Times New Roman" panose="02020603050405020304" pitchFamily="18" charset="0"/>
                        </a:rPr>
                        <a:t>The points that satisfy an inequality can be represented on a graph by shading the area to one side of the line.</a:t>
                      </a:r>
                      <a:br>
                        <a:rPr lang="en-US" sz="2000" b="0" i="0" dirty="0" smtClean="0">
                          <a:latin typeface="Times New Roman" panose="02020603050405020304" pitchFamily="18" charset="0"/>
                          <a:cs typeface="Times New Roman" panose="02020603050405020304" pitchFamily="18" charset="0"/>
                        </a:rPr>
                      </a:br>
                      <a:r>
                        <a:rPr lang="en-US" sz="2000" b="0" i="0" dirty="0" smtClean="0">
                          <a:latin typeface="Times New Roman" panose="02020603050405020304" pitchFamily="18" charset="0"/>
                          <a:cs typeface="Times New Roman" panose="02020603050405020304" pitchFamily="18" charset="0"/>
                        </a:rPr>
                        <a:t>A dotted line is used to indicate &lt; or &gt;</a:t>
                      </a:r>
                      <a:br>
                        <a:rPr lang="en-US" sz="2000" b="0" i="0" dirty="0" smtClean="0">
                          <a:latin typeface="Times New Roman" panose="02020603050405020304" pitchFamily="18" charset="0"/>
                          <a:cs typeface="Times New Roman" panose="02020603050405020304" pitchFamily="18" charset="0"/>
                        </a:rPr>
                      </a:br>
                      <a:r>
                        <a:rPr lang="en-US" sz="2000" b="0" i="0" dirty="0" smtClean="0">
                          <a:latin typeface="Times New Roman" panose="02020603050405020304" pitchFamily="18" charset="0"/>
                          <a:cs typeface="Times New Roman" panose="02020603050405020304" pitchFamily="18" charset="0"/>
                        </a:rPr>
                        <a:t>A solid line is used to indicate </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or</a:t>
                      </a:r>
                      <a:r>
                        <a:rPr lang="en-US" sz="2000" dirty="0" smtClean="0">
                          <a:latin typeface="Arial" panose="020B0604020202020204" pitchFamily="34" charset="0"/>
                          <a:cs typeface="Arial" panose="020B0604020202020204" pitchFamily="34" charset="0"/>
                        </a:rPr>
                        <a:t> ≤</a:t>
                      </a:r>
                      <a:endParaRPr lang="en-US" sz="2000" b="0" i="0" dirty="0" smtClean="0">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00" b="0" i="0" dirty="0" smtClean="0">
                          <a:latin typeface="Times New Roman" panose="02020603050405020304" pitchFamily="18" charset="0"/>
                          <a:cs typeface="Times New Roman" panose="02020603050405020304" pitchFamily="18" charset="0"/>
                        </a:rPr>
                        <a:t>A set of values that satisfy an inequality can be described using set</a:t>
                      </a:r>
                      <a:r>
                        <a:rPr lang="en-US" sz="2000" b="0" i="0" baseline="0" dirty="0" smtClean="0">
                          <a:latin typeface="Times New Roman" panose="02020603050405020304" pitchFamily="18" charset="0"/>
                          <a:cs typeface="Times New Roman" panose="02020603050405020304" pitchFamily="18" charset="0"/>
                        </a:rPr>
                        <a:t> </a:t>
                      </a:r>
                      <a:r>
                        <a:rPr lang="en-US" sz="2000" b="0" i="0" dirty="0" smtClean="0">
                          <a:latin typeface="Times New Roman" panose="02020603050405020304" pitchFamily="18" charset="0"/>
                          <a:cs typeface="Times New Roman" panose="02020603050405020304" pitchFamily="18" charset="0"/>
                        </a:rPr>
                        <a:t>notation, e.g. {</a:t>
                      </a:r>
                      <a:r>
                        <a:rPr lang="en-US" sz="2000" b="0" i="1" dirty="0" smtClean="0">
                          <a:latin typeface="Times New Roman" panose="02020603050405020304" pitchFamily="18" charset="0"/>
                          <a:cs typeface="Times New Roman" panose="02020603050405020304" pitchFamily="18" charset="0"/>
                        </a:rPr>
                        <a:t>x</a:t>
                      </a:r>
                      <a:r>
                        <a:rPr lang="en-US" sz="2000" b="0" i="0" dirty="0" smtClean="0">
                          <a:latin typeface="Times New Roman" panose="02020603050405020304" pitchFamily="18" charset="0"/>
                          <a:cs typeface="Times New Roman" panose="02020603050405020304" pitchFamily="18" charset="0"/>
                        </a:rPr>
                        <a:t>: </a:t>
                      </a:r>
                      <a:r>
                        <a:rPr lang="en-US" sz="2000" b="0" i="1" dirty="0" smtClean="0">
                          <a:latin typeface="Times New Roman" panose="02020603050405020304" pitchFamily="18" charset="0"/>
                          <a:cs typeface="Times New Roman" panose="02020603050405020304" pitchFamily="18" charset="0"/>
                        </a:rPr>
                        <a:t>x</a:t>
                      </a:r>
                      <a:r>
                        <a:rPr lang="en-US" sz="2000" b="0" i="0" dirty="0" smtClean="0">
                          <a:latin typeface="Times New Roman" panose="02020603050405020304" pitchFamily="18" charset="0"/>
                          <a:cs typeface="Times New Roman" panose="02020603050405020304" pitchFamily="18" charset="0"/>
                        </a:rPr>
                        <a:t> &gt; 3} </a:t>
                      </a:r>
                      <a:r>
                        <a:rPr lang="en-US" sz="2000" dirty="0" smtClean="0">
                          <a:solidFill>
                            <a:srgbClr val="222222"/>
                          </a:solidFill>
                          <a:latin typeface="arial" panose="020B0604020202020204" pitchFamily="34" charset="0"/>
                        </a:rPr>
                        <a:t>∪</a:t>
                      </a:r>
                      <a:r>
                        <a:rPr lang="en-US" sz="2000" b="0" i="0" dirty="0" smtClean="0">
                          <a:latin typeface="Times New Roman" panose="02020603050405020304" pitchFamily="18" charset="0"/>
                          <a:cs typeface="Times New Roman" panose="02020603050405020304" pitchFamily="18" charset="0"/>
                        </a:rPr>
                        <a:t> {</a:t>
                      </a:r>
                      <a:r>
                        <a:rPr lang="en-US" sz="2000" b="0" i="1" dirty="0" smtClean="0">
                          <a:latin typeface="Times New Roman" panose="02020603050405020304" pitchFamily="18" charset="0"/>
                          <a:cs typeface="Times New Roman" panose="02020603050405020304" pitchFamily="18" charset="0"/>
                        </a:rPr>
                        <a:t>x</a:t>
                      </a:r>
                      <a:r>
                        <a:rPr lang="en-US" sz="2000" b="0" i="0" dirty="0" smtClean="0">
                          <a:latin typeface="Times New Roman" panose="02020603050405020304" pitchFamily="18" charset="0"/>
                          <a:cs typeface="Times New Roman" panose="02020603050405020304" pitchFamily="18" charset="0"/>
                        </a:rPr>
                        <a:t> &lt; - 2} or {</a:t>
                      </a:r>
                      <a:r>
                        <a:rPr lang="en-US" sz="2000" b="0" i="1" dirty="0" smtClean="0">
                          <a:latin typeface="Times New Roman" panose="02020603050405020304" pitchFamily="18" charset="0"/>
                          <a:cs typeface="Times New Roman" panose="02020603050405020304" pitchFamily="18" charset="0"/>
                        </a:rPr>
                        <a:t>x</a:t>
                      </a:r>
                      <a:r>
                        <a:rPr lang="en-US" sz="2000" b="0" i="0" dirty="0" smtClean="0">
                          <a:latin typeface="Times New Roman" panose="02020603050405020304" pitchFamily="18" charset="0"/>
                          <a:cs typeface="Times New Roman" panose="02020603050405020304" pitchFamily="18" charset="0"/>
                        </a:rPr>
                        <a:t>: - 2 </a:t>
                      </a:r>
                      <a:r>
                        <a:rPr lang="en-US" sz="2000" dirty="0" smtClean="0">
                          <a:latin typeface="Arial" panose="020B0604020202020204" pitchFamily="34" charset="0"/>
                          <a:cs typeface="Arial" panose="020B0604020202020204" pitchFamily="34" charset="0"/>
                        </a:rPr>
                        <a:t>≤</a:t>
                      </a:r>
                      <a:r>
                        <a:rPr lang="en-US" sz="2000" b="0" i="0" dirty="0" smtClean="0">
                          <a:latin typeface="Times New Roman" panose="02020603050405020304" pitchFamily="18" charset="0"/>
                          <a:cs typeface="Times New Roman" panose="02020603050405020304" pitchFamily="18" charset="0"/>
                        </a:rPr>
                        <a:t> </a:t>
                      </a:r>
                      <a:r>
                        <a:rPr lang="en-US" sz="2000" b="0" i="1" dirty="0" smtClean="0">
                          <a:latin typeface="Times New Roman" panose="02020603050405020304" pitchFamily="18" charset="0"/>
                          <a:cs typeface="Times New Roman" panose="02020603050405020304" pitchFamily="18" charset="0"/>
                        </a:rPr>
                        <a:t>x</a:t>
                      </a:r>
                      <a:r>
                        <a:rPr lang="en-US" sz="2000" b="0" i="0" dirty="0" smtClean="0">
                          <a:latin typeface="Times New Roman" panose="02020603050405020304" pitchFamily="18" charset="0"/>
                          <a:cs typeface="Times New Roman" panose="02020603050405020304" pitchFamily="18" charset="0"/>
                        </a:rPr>
                        <a:t> </a:t>
                      </a:r>
                      <a:r>
                        <a:rPr lang="en-US" sz="2000" dirty="0" smtClean="0">
                          <a:latin typeface="Arial" panose="020B0604020202020204" pitchFamily="34" charset="0"/>
                          <a:cs typeface="Arial" panose="020B0604020202020204" pitchFamily="34" charset="0"/>
                        </a:rPr>
                        <a:t>≤</a:t>
                      </a:r>
                      <a:r>
                        <a:rPr lang="en-US" sz="2000" b="0" i="0" dirty="0" smtClean="0">
                          <a:latin typeface="Times New Roman" panose="02020603050405020304" pitchFamily="18" charset="0"/>
                          <a:cs typeface="Times New Roman" panose="02020603050405020304" pitchFamily="18" charset="0"/>
                        </a:rPr>
                        <a:t> 3}</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00" b="0" i="0" dirty="0" smtClean="0">
                          <a:latin typeface="Times New Roman" panose="02020603050405020304" pitchFamily="18" charset="0"/>
                          <a:cs typeface="Times New Roman" panose="02020603050405020304" pitchFamily="18" charset="0"/>
                        </a:rPr>
                        <a:t>The graph of a quadratic function is a smooth curve called a parabola.</a:t>
                      </a:r>
                      <a:r>
                        <a:rPr lang="en-US" sz="2000" b="0" i="0" baseline="0" dirty="0" smtClean="0">
                          <a:latin typeface="Times New Roman" panose="02020603050405020304" pitchFamily="18" charset="0"/>
                          <a:cs typeface="Times New Roman" panose="02020603050405020304" pitchFamily="18" charset="0"/>
                        </a:rPr>
                        <a:t> </a:t>
                      </a:r>
                      <a:r>
                        <a:rPr lang="en-US" sz="2000" b="0" i="0" dirty="0" smtClean="0">
                          <a:latin typeface="Times New Roman" panose="02020603050405020304" pitchFamily="18" charset="0"/>
                          <a:cs typeface="Times New Roman" panose="02020603050405020304" pitchFamily="18" charset="0"/>
                        </a:rPr>
                        <a:t>The lowest or highest point of the parabola, where the graph turns, is called the turning point. The turning point is either a minimum or maxim um point. The x-values where the graph intersects the x-axis</a:t>
                      </a:r>
                      <a:r>
                        <a:rPr lang="en-US" sz="2000" b="0" i="0" baseline="0" dirty="0" smtClean="0">
                          <a:latin typeface="Times New Roman" panose="02020603050405020304" pitchFamily="18" charset="0"/>
                          <a:cs typeface="Times New Roman" panose="02020603050405020304" pitchFamily="18" charset="0"/>
                        </a:rPr>
                        <a:t> </a:t>
                      </a:r>
                      <a:r>
                        <a:rPr lang="en-US" sz="2000" b="0" i="0" dirty="0" smtClean="0">
                          <a:latin typeface="Times New Roman" panose="02020603050405020304" pitchFamily="18" charset="0"/>
                          <a:cs typeface="Times New Roman" panose="02020603050405020304" pitchFamily="18" charset="0"/>
                        </a:rPr>
                        <a:t>are the solutions, or roots, of the equation y = 0.</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00" b="0" i="0" dirty="0" smtClean="0">
                          <a:latin typeface="Times New Roman" panose="02020603050405020304" pitchFamily="18" charset="0"/>
                          <a:cs typeface="Times New Roman" panose="02020603050405020304" pitchFamily="18" charset="0"/>
                        </a:rPr>
                        <a:t>To find the coordinate of the turning point, write the equation in</a:t>
                      </a:r>
                      <a:r>
                        <a:rPr lang="en-US" sz="2000" b="0" i="0" baseline="0" dirty="0" smtClean="0">
                          <a:latin typeface="Times New Roman" panose="02020603050405020304" pitchFamily="18" charset="0"/>
                          <a:cs typeface="Times New Roman" panose="02020603050405020304" pitchFamily="18" charset="0"/>
                        </a:rPr>
                        <a:t> </a:t>
                      </a:r>
                      <a:r>
                        <a:rPr lang="en-US" sz="2000" b="0" i="0" dirty="0" smtClean="0">
                          <a:latin typeface="Times New Roman" panose="02020603050405020304" pitchFamily="18" charset="0"/>
                          <a:cs typeface="Times New Roman" panose="02020603050405020304" pitchFamily="18" charset="0"/>
                        </a:rPr>
                        <a:t>completed square form: </a:t>
                      </a:r>
                      <a:r>
                        <a:rPr lang="en-US" sz="2000" b="0" i="1" dirty="0" smtClean="0">
                          <a:latin typeface="Times New Roman" panose="02020603050405020304" pitchFamily="18" charset="0"/>
                          <a:cs typeface="Times New Roman" panose="02020603050405020304" pitchFamily="18" charset="0"/>
                        </a:rPr>
                        <a:t>y</a:t>
                      </a:r>
                      <a:r>
                        <a:rPr lang="en-US" sz="2000" b="0" i="0" dirty="0" smtClean="0">
                          <a:latin typeface="Times New Roman" panose="02020603050405020304" pitchFamily="18" charset="0"/>
                          <a:cs typeface="Times New Roman" panose="02020603050405020304" pitchFamily="18" charset="0"/>
                        </a:rPr>
                        <a:t> = </a:t>
                      </a:r>
                      <a:r>
                        <a:rPr lang="en-US" sz="2000" b="0" i="1" dirty="0" smtClean="0">
                          <a:latin typeface="Times New Roman" panose="02020603050405020304" pitchFamily="18" charset="0"/>
                          <a:cs typeface="Times New Roman" panose="02020603050405020304" pitchFamily="18" charset="0"/>
                        </a:rPr>
                        <a:t>a</a:t>
                      </a:r>
                      <a:r>
                        <a:rPr lang="en-US" sz="2000" b="0" i="0" dirty="0" smtClean="0">
                          <a:latin typeface="Times New Roman" panose="02020603050405020304" pitchFamily="18" charset="0"/>
                          <a:cs typeface="Times New Roman" panose="02020603050405020304" pitchFamily="18" charset="0"/>
                        </a:rPr>
                        <a:t>(</a:t>
                      </a:r>
                      <a:r>
                        <a:rPr lang="en-US" sz="2000" b="0" i="1" dirty="0" smtClean="0">
                          <a:latin typeface="Times New Roman" panose="02020603050405020304" pitchFamily="18" charset="0"/>
                          <a:cs typeface="Times New Roman" panose="02020603050405020304" pitchFamily="18" charset="0"/>
                        </a:rPr>
                        <a:t>x</a:t>
                      </a:r>
                      <a:r>
                        <a:rPr lang="en-US" sz="2000" b="0" i="0" dirty="0" smtClean="0">
                          <a:latin typeface="Times New Roman" panose="02020603050405020304" pitchFamily="18" charset="0"/>
                          <a:cs typeface="Times New Roman" panose="02020603050405020304" pitchFamily="18" charset="0"/>
                        </a:rPr>
                        <a:t> + </a:t>
                      </a:r>
                      <a:r>
                        <a:rPr lang="en-US" sz="2000" b="0" i="1" dirty="0" smtClean="0">
                          <a:latin typeface="Times New Roman" panose="02020603050405020304" pitchFamily="18" charset="0"/>
                          <a:cs typeface="Times New Roman" panose="02020603050405020304" pitchFamily="18" charset="0"/>
                        </a:rPr>
                        <a:t>b</a:t>
                      </a:r>
                      <a:r>
                        <a:rPr lang="en-US" sz="2000" b="0" i="0" dirty="0" smtClean="0">
                          <a:latin typeface="Times New Roman" panose="02020603050405020304" pitchFamily="18" charset="0"/>
                          <a:cs typeface="Times New Roman" panose="02020603050405020304" pitchFamily="18" charset="0"/>
                        </a:rPr>
                        <a:t>)</a:t>
                      </a:r>
                      <a:r>
                        <a:rPr lang="en-US" sz="2000" b="0" i="0" baseline="30000" dirty="0" smtClean="0">
                          <a:latin typeface="Times New Roman" panose="02020603050405020304" pitchFamily="18" charset="0"/>
                          <a:cs typeface="Times New Roman" panose="02020603050405020304" pitchFamily="18" charset="0"/>
                        </a:rPr>
                        <a:t>2</a:t>
                      </a:r>
                      <a:r>
                        <a:rPr lang="en-US" sz="2000" b="0" i="0" dirty="0" smtClean="0">
                          <a:latin typeface="Times New Roman" panose="02020603050405020304" pitchFamily="18" charset="0"/>
                          <a:cs typeface="Times New Roman" panose="02020603050405020304" pitchFamily="18" charset="0"/>
                        </a:rPr>
                        <a:t> + </a:t>
                      </a:r>
                      <a:r>
                        <a:rPr lang="en-US" sz="2000" b="0" i="1" dirty="0" smtClean="0">
                          <a:latin typeface="Times New Roman" panose="02020603050405020304" pitchFamily="18" charset="0"/>
                          <a:cs typeface="Times New Roman" panose="02020603050405020304" pitchFamily="18" charset="0"/>
                        </a:rPr>
                        <a:t>c</a:t>
                      </a:r>
                      <a:r>
                        <a:rPr lang="en-US" sz="2000" b="0" i="0" dirty="0" smtClean="0">
                          <a:latin typeface="Times New Roman" panose="02020603050405020304" pitchFamily="18" charset="0"/>
                          <a:cs typeface="Times New Roman" panose="02020603050405020304" pitchFamily="18" charset="0"/>
                        </a:rPr>
                        <a:t>.</a:t>
                      </a: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p:sp>
        <p:nvSpPr>
          <p:cNvPr id="15" name="TextBox 14"/>
          <p:cNvSpPr txBox="1"/>
          <p:nvPr/>
        </p:nvSpPr>
        <p:spPr>
          <a:xfrm>
            <a:off x="7443174" y="1630541"/>
            <a:ext cx="144142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15.1</a:t>
            </a:r>
            <a:endParaRPr lang="en-US" dirty="0"/>
          </a:p>
        </p:txBody>
      </p:sp>
      <p:sp>
        <p:nvSpPr>
          <p:cNvPr id="16" name="TextBox 15"/>
          <p:cNvSpPr txBox="1"/>
          <p:nvPr/>
        </p:nvSpPr>
        <p:spPr>
          <a:xfrm>
            <a:off x="7443173" y="2708920"/>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15.2</a:t>
            </a:r>
            <a:endParaRPr lang="en-US" dirty="0"/>
          </a:p>
        </p:txBody>
      </p:sp>
      <p:cxnSp>
        <p:nvCxnSpPr>
          <p:cNvPr id="17" name="Straight Arrow Connector 16"/>
          <p:cNvCxnSpPr/>
          <p:nvPr/>
        </p:nvCxnSpPr>
        <p:spPr>
          <a:xfrm flipH="1">
            <a:off x="3347864" y="3212976"/>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43173" y="3502749"/>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15.2</a:t>
            </a:r>
            <a:endParaRPr lang="en-US" dirty="0"/>
          </a:p>
        </p:txBody>
      </p:sp>
      <p:cxnSp>
        <p:nvCxnSpPr>
          <p:cNvPr id="19" name="Straight Arrow Connector 18"/>
          <p:cNvCxnSpPr/>
          <p:nvPr/>
        </p:nvCxnSpPr>
        <p:spPr>
          <a:xfrm flipH="1">
            <a:off x="3347864" y="3861048"/>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347864" y="2060848"/>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451060" y="4437112"/>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15.3</a:t>
            </a:r>
            <a:endParaRPr lang="en-US" dirty="0"/>
          </a:p>
        </p:txBody>
      </p:sp>
      <p:cxnSp>
        <p:nvCxnSpPr>
          <p:cNvPr id="23" name="Straight Arrow Connector 22"/>
          <p:cNvCxnSpPr/>
          <p:nvPr/>
        </p:nvCxnSpPr>
        <p:spPr>
          <a:xfrm flipH="1">
            <a:off x="3355751" y="4797152"/>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443173" y="6021288"/>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15.3</a:t>
            </a:r>
            <a:endParaRPr lang="en-US" dirty="0"/>
          </a:p>
        </p:txBody>
      </p:sp>
      <p:cxnSp>
        <p:nvCxnSpPr>
          <p:cNvPr id="25" name="Straight Arrow Connector 24"/>
          <p:cNvCxnSpPr/>
          <p:nvPr/>
        </p:nvCxnSpPr>
        <p:spPr>
          <a:xfrm flipH="1">
            <a:off x="3347864" y="6309320"/>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018977"/>
      </p:ext>
    </p:extLst>
  </p:cSld>
  <p:clrMapOvr>
    <a:masterClrMapping/>
  </p:clrMapOvr>
  <p:transition advClick="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15 – Knowledge Check</a:t>
            </a:r>
            <a:endParaRPr lang="en-GB" sz="4000" b="1" dirty="0" smtClean="0"/>
          </a:p>
        </p:txBody>
      </p:sp>
      <p:graphicFrame>
        <p:nvGraphicFramePr>
          <p:cNvPr id="14" name="Table 13"/>
          <p:cNvGraphicFramePr>
            <a:graphicFrameLocks noGrp="1"/>
          </p:cNvGraphicFramePr>
          <p:nvPr>
            <p:extLst>
              <p:ext uri="{D42A27DB-BD31-4B8C-83A1-F6EECF244321}">
                <p14:modId xmlns:p14="http://schemas.microsoft.com/office/powerpoint/2010/main" val="406426763"/>
              </p:ext>
            </p:extLst>
          </p:nvPr>
        </p:nvGraphicFramePr>
        <p:xfrm>
          <a:off x="179512" y="1112953"/>
          <a:ext cx="8640960" cy="5584756"/>
        </p:xfrm>
        <a:graphic>
          <a:graphicData uri="http://schemas.openxmlformats.org/drawingml/2006/table">
            <a:tbl>
              <a:tblPr firstRow="1" bandRow="1">
                <a:effectLst/>
                <a:tableStyleId>{5940675A-B579-460E-94D1-54222C63F5DA}</a:tableStyleId>
              </a:tblPr>
              <a:tblGrid>
                <a:gridCol w="8640960"/>
              </a:tblGrid>
              <a:tr h="443839">
                <a:tc>
                  <a:txBody>
                    <a:bodyPr/>
                    <a:lstStyle/>
                    <a:p>
                      <a:r>
                        <a:rPr lang="en-US" sz="2000" b="1" i="0" dirty="0" smtClean="0">
                          <a:latin typeface="Arial" panose="020B0604020202020204" pitchFamily="34" charset="0"/>
                          <a:cs typeface="Arial" panose="020B0604020202020204" pitchFamily="34" charset="0"/>
                        </a:rPr>
                        <a:t>15 – Knowledge Check</a:t>
                      </a:r>
                      <a:endParaRPr lang="en-US" sz="2000" b="1" i="0" dirty="0">
                        <a:latin typeface="Arial" panose="020B0604020202020204" pitchFamily="34" charset="0"/>
                        <a:cs typeface="Arial" panose="020B0604020202020204" pitchFamily="34" charset="0"/>
                      </a:endParaRP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5140917">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00" b="0" i="0" dirty="0" smtClean="0">
                          <a:latin typeface="Times New Roman" panose="02020603050405020304" pitchFamily="18" charset="0"/>
                          <a:cs typeface="Times New Roman" panose="02020603050405020304" pitchFamily="18" charset="0"/>
                        </a:rPr>
                        <a:t>When a quadratic is written in completed square form </a:t>
                      </a:r>
                      <a:r>
                        <a:rPr lang="en-US" sz="2000" b="0" i="1" dirty="0" smtClean="0">
                          <a:latin typeface="Times New Roman" panose="02020603050405020304" pitchFamily="18" charset="0"/>
                          <a:cs typeface="Times New Roman" panose="02020603050405020304" pitchFamily="18" charset="0"/>
                        </a:rPr>
                        <a:t>y</a:t>
                      </a:r>
                      <a:r>
                        <a:rPr lang="en-US" sz="2000" b="0" i="0" dirty="0" smtClean="0">
                          <a:latin typeface="Times New Roman" panose="02020603050405020304" pitchFamily="18" charset="0"/>
                          <a:cs typeface="Times New Roman" panose="02020603050405020304" pitchFamily="18" charset="0"/>
                        </a:rPr>
                        <a:t> = </a:t>
                      </a:r>
                      <a:r>
                        <a:rPr lang="en-US" sz="2000" b="0" i="1" dirty="0" smtClean="0">
                          <a:latin typeface="Times New Roman" panose="02020603050405020304" pitchFamily="18" charset="0"/>
                          <a:cs typeface="Times New Roman" panose="02020603050405020304" pitchFamily="18" charset="0"/>
                        </a:rPr>
                        <a:t>a</a:t>
                      </a:r>
                      <a:r>
                        <a:rPr lang="en-US" sz="2000" b="0" i="0" dirty="0" smtClean="0">
                          <a:latin typeface="Times New Roman" panose="02020603050405020304" pitchFamily="18" charset="0"/>
                          <a:cs typeface="Times New Roman" panose="02020603050405020304" pitchFamily="18" charset="0"/>
                        </a:rPr>
                        <a:t>(</a:t>
                      </a:r>
                      <a:r>
                        <a:rPr lang="en-US" sz="2000" b="0" i="1" dirty="0" smtClean="0">
                          <a:latin typeface="Times New Roman" panose="02020603050405020304" pitchFamily="18" charset="0"/>
                          <a:cs typeface="Times New Roman" panose="02020603050405020304" pitchFamily="18" charset="0"/>
                        </a:rPr>
                        <a:t>x</a:t>
                      </a:r>
                      <a:r>
                        <a:rPr lang="en-US" sz="2000" b="0" i="0" dirty="0" smtClean="0">
                          <a:latin typeface="Times New Roman" panose="02020603050405020304" pitchFamily="18" charset="0"/>
                          <a:cs typeface="Times New Roman" panose="02020603050405020304" pitchFamily="18" charset="0"/>
                        </a:rPr>
                        <a:t> + </a:t>
                      </a:r>
                      <a:r>
                        <a:rPr lang="en-US" sz="2000" b="0" i="1" dirty="0" smtClean="0">
                          <a:latin typeface="Times New Roman" panose="02020603050405020304" pitchFamily="18" charset="0"/>
                          <a:cs typeface="Times New Roman" panose="02020603050405020304" pitchFamily="18" charset="0"/>
                        </a:rPr>
                        <a:t>b</a:t>
                      </a:r>
                      <a:r>
                        <a:rPr lang="en-US" sz="2000" b="0" i="0" dirty="0" smtClean="0">
                          <a:latin typeface="Times New Roman" panose="02020603050405020304" pitchFamily="18" charset="0"/>
                          <a:cs typeface="Times New Roman" panose="02020603050405020304" pitchFamily="18" charset="0"/>
                        </a:rPr>
                        <a:t>)</a:t>
                      </a:r>
                      <a:r>
                        <a:rPr lang="en-US" sz="2000" b="0" i="0" baseline="30000" dirty="0" smtClean="0">
                          <a:latin typeface="Times New Roman" panose="02020603050405020304" pitchFamily="18" charset="0"/>
                          <a:cs typeface="Times New Roman" panose="02020603050405020304" pitchFamily="18" charset="0"/>
                        </a:rPr>
                        <a:t>2</a:t>
                      </a:r>
                      <a:r>
                        <a:rPr lang="en-US" sz="2000" b="0" i="0" dirty="0" smtClean="0">
                          <a:latin typeface="Times New Roman" panose="02020603050405020304" pitchFamily="18" charset="0"/>
                          <a:cs typeface="Times New Roman" panose="02020603050405020304" pitchFamily="18" charset="0"/>
                        </a:rPr>
                        <a:t> + </a:t>
                      </a:r>
                      <a:r>
                        <a:rPr lang="en-US" sz="2000" b="0" i="1" dirty="0" smtClean="0">
                          <a:latin typeface="Times New Roman" panose="02020603050405020304" pitchFamily="18" charset="0"/>
                          <a:cs typeface="Times New Roman" panose="02020603050405020304" pitchFamily="18" charset="0"/>
                        </a:rPr>
                        <a:t>c</a:t>
                      </a:r>
                      <a:r>
                        <a:rPr lang="en-US" sz="2000" b="0" i="0" dirty="0" smtClean="0">
                          <a:latin typeface="Times New Roman" panose="02020603050405020304" pitchFamily="18" charset="0"/>
                          <a:cs typeface="Times New Roman" panose="02020603050405020304" pitchFamily="18" charset="0"/>
                        </a:rPr>
                        <a:t> the coordinate of the turning point is (-6, </a:t>
                      </a:r>
                      <a:r>
                        <a:rPr lang="en-US" sz="2000" b="0" i="1" dirty="0" smtClean="0">
                          <a:latin typeface="Times New Roman" panose="02020603050405020304" pitchFamily="18" charset="0"/>
                          <a:cs typeface="Times New Roman" panose="02020603050405020304" pitchFamily="18" charset="0"/>
                        </a:rPr>
                        <a:t>c</a:t>
                      </a:r>
                      <a:r>
                        <a:rPr lang="en-US" sz="2000" b="0" i="0" dirty="0" smtClean="0">
                          <a:latin typeface="Times New Roman" panose="020206030504050203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00" b="0" i="0" dirty="0" smtClean="0">
                          <a:latin typeface="Times New Roman" panose="02020603050405020304" pitchFamily="18" charset="0"/>
                          <a:cs typeface="Times New Roman" panose="02020603050405020304" pitchFamily="18" charset="0"/>
                        </a:rPr>
                        <a:t>To sketch a quadratic function</a:t>
                      </a:r>
                      <a:br>
                        <a:rPr lang="en-US" sz="2000" b="0" i="0" dirty="0" smtClean="0">
                          <a:latin typeface="Times New Roman" panose="02020603050405020304" pitchFamily="18" charset="0"/>
                          <a:cs typeface="Times New Roman" panose="02020603050405020304" pitchFamily="18" charset="0"/>
                        </a:rPr>
                      </a:br>
                      <a:r>
                        <a:rPr lang="en-US" sz="2000" b="0" i="0" dirty="0" smtClean="0">
                          <a:latin typeface="Times New Roman" panose="02020603050405020304" pitchFamily="18" charset="0"/>
                          <a:cs typeface="Times New Roman" panose="02020603050405020304" pitchFamily="18" charset="0"/>
                        </a:rPr>
                        <a:t>Calculate the solutions to the equation </a:t>
                      </a:r>
                      <a:r>
                        <a:rPr lang="en-US" sz="2000" b="0" i="1" dirty="0" smtClean="0">
                          <a:latin typeface="Times New Roman" panose="02020603050405020304" pitchFamily="18" charset="0"/>
                          <a:cs typeface="Times New Roman" panose="02020603050405020304" pitchFamily="18" charset="0"/>
                        </a:rPr>
                        <a:t>y</a:t>
                      </a:r>
                      <a:r>
                        <a:rPr lang="en-US" sz="2000" b="0" i="0" dirty="0" smtClean="0">
                          <a:latin typeface="Times New Roman" panose="02020603050405020304" pitchFamily="18" charset="0"/>
                          <a:cs typeface="Times New Roman" panose="02020603050405020304" pitchFamily="18" charset="0"/>
                        </a:rPr>
                        <a:t> = 0 (points of intersection with the </a:t>
                      </a:r>
                      <a:r>
                        <a:rPr lang="en-US" sz="2000" b="0" i="1" dirty="0" smtClean="0">
                          <a:latin typeface="Times New Roman" panose="02020603050405020304" pitchFamily="18" charset="0"/>
                          <a:cs typeface="Times New Roman" panose="02020603050405020304" pitchFamily="18" charset="0"/>
                        </a:rPr>
                        <a:t>x</a:t>
                      </a:r>
                      <a:r>
                        <a:rPr lang="en-US" sz="2000" b="0" i="0" dirty="0" smtClean="0">
                          <a:latin typeface="Times New Roman" panose="02020603050405020304" pitchFamily="18" charset="0"/>
                          <a:cs typeface="Times New Roman" panose="02020603050405020304" pitchFamily="18" charset="0"/>
                        </a:rPr>
                        <a:t>-axis). Calculate the point at which the graph crosses the </a:t>
                      </a:r>
                      <a:r>
                        <a:rPr lang="en-US" sz="2000" b="0" i="1" dirty="0" smtClean="0">
                          <a:latin typeface="Times New Roman" panose="02020603050405020304" pitchFamily="18" charset="0"/>
                          <a:cs typeface="Times New Roman" panose="02020603050405020304" pitchFamily="18" charset="0"/>
                        </a:rPr>
                        <a:t>y</a:t>
                      </a:r>
                      <a:r>
                        <a:rPr lang="en-US" sz="2000" b="0" i="0" dirty="0" smtClean="0">
                          <a:latin typeface="Times New Roman" panose="02020603050405020304" pitchFamily="18" charset="0"/>
                          <a:cs typeface="Times New Roman" panose="02020603050405020304" pitchFamily="18" charset="0"/>
                        </a:rPr>
                        <a:t>-axis. Find the coordinates of the turning point and whether it is a</a:t>
                      </a:r>
                      <a:r>
                        <a:rPr lang="en-US" sz="2000" b="0" i="0" baseline="0" dirty="0" smtClean="0">
                          <a:latin typeface="Times New Roman" panose="02020603050405020304" pitchFamily="18" charset="0"/>
                          <a:cs typeface="Times New Roman" panose="02020603050405020304" pitchFamily="18" charset="0"/>
                        </a:rPr>
                        <a:t> </a:t>
                      </a:r>
                      <a:r>
                        <a:rPr lang="en-US" sz="2000" b="0" i="0" dirty="0" smtClean="0">
                          <a:latin typeface="Times New Roman" panose="02020603050405020304" pitchFamily="18" charset="0"/>
                          <a:cs typeface="Times New Roman" panose="02020603050405020304" pitchFamily="18" charset="0"/>
                        </a:rPr>
                        <a:t>maximum or a minimum.</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00" b="0" i="0" dirty="0" smtClean="0">
                          <a:latin typeface="Times New Roman" panose="02020603050405020304" pitchFamily="18" charset="0"/>
                          <a:cs typeface="Times New Roman" panose="02020603050405020304" pitchFamily="18" charset="0"/>
                        </a:rPr>
                        <a:t>The quadratic equation </a:t>
                      </a:r>
                      <a:r>
                        <a:rPr lang="en-US" sz="2000" b="0" i="1" dirty="0" smtClean="0">
                          <a:latin typeface="Times New Roman" panose="02020603050405020304" pitchFamily="18" charset="0"/>
                          <a:cs typeface="Times New Roman" panose="02020603050405020304" pitchFamily="18" charset="0"/>
                        </a:rPr>
                        <a:t>ax</a:t>
                      </a:r>
                      <a:r>
                        <a:rPr lang="en-US" sz="2000" b="0" i="0" baseline="30000" dirty="0" smtClean="0">
                          <a:latin typeface="Times New Roman" panose="02020603050405020304" pitchFamily="18" charset="0"/>
                          <a:cs typeface="Times New Roman" panose="02020603050405020304" pitchFamily="18" charset="0"/>
                        </a:rPr>
                        <a:t>2</a:t>
                      </a:r>
                      <a:r>
                        <a:rPr lang="en-US" sz="2000" b="0" i="0" dirty="0" smtClean="0">
                          <a:latin typeface="Times New Roman" panose="02020603050405020304" pitchFamily="18" charset="0"/>
                          <a:cs typeface="Times New Roman" panose="02020603050405020304" pitchFamily="18" charset="0"/>
                        </a:rPr>
                        <a:t> + </a:t>
                      </a:r>
                      <a:r>
                        <a:rPr lang="en-US" sz="2000" b="0" i="1" dirty="0" err="1" smtClean="0">
                          <a:latin typeface="Times New Roman" panose="02020603050405020304" pitchFamily="18" charset="0"/>
                          <a:cs typeface="Times New Roman" panose="02020603050405020304" pitchFamily="18" charset="0"/>
                        </a:rPr>
                        <a:t>bx</a:t>
                      </a:r>
                      <a:r>
                        <a:rPr lang="en-US" sz="2000" b="0" i="0" dirty="0" smtClean="0">
                          <a:latin typeface="Times New Roman" panose="02020603050405020304" pitchFamily="18" charset="0"/>
                          <a:cs typeface="Times New Roman" panose="02020603050405020304" pitchFamily="18" charset="0"/>
                        </a:rPr>
                        <a:t> + </a:t>
                      </a:r>
                      <a:r>
                        <a:rPr lang="en-US" sz="2000" b="0" i="1" dirty="0" smtClean="0">
                          <a:latin typeface="Times New Roman" panose="02020603050405020304" pitchFamily="18" charset="0"/>
                          <a:cs typeface="Times New Roman" panose="02020603050405020304" pitchFamily="18" charset="0"/>
                        </a:rPr>
                        <a:t>c</a:t>
                      </a:r>
                      <a:r>
                        <a:rPr lang="en-US" sz="2000" b="0" i="0" dirty="0" smtClean="0">
                          <a:latin typeface="Times New Roman" panose="02020603050405020304" pitchFamily="18" charset="0"/>
                          <a:cs typeface="Times New Roman" panose="02020603050405020304" pitchFamily="18" charset="0"/>
                        </a:rPr>
                        <a:t> = 0 is said to have no real roots if its graph does not cross the </a:t>
                      </a:r>
                      <a:r>
                        <a:rPr lang="en-US" sz="2000" b="0" i="1" dirty="0" smtClean="0">
                          <a:latin typeface="Times New Roman" panose="02020603050405020304" pitchFamily="18" charset="0"/>
                          <a:cs typeface="Times New Roman" panose="02020603050405020304" pitchFamily="18" charset="0"/>
                        </a:rPr>
                        <a:t>x</a:t>
                      </a:r>
                      <a:r>
                        <a:rPr lang="en-US" sz="2000" b="0" i="0" dirty="0" smtClean="0">
                          <a:latin typeface="Times New Roman" panose="02020603050405020304" pitchFamily="18" charset="0"/>
                          <a:cs typeface="Times New Roman" panose="02020603050405020304" pitchFamily="18" charset="0"/>
                        </a:rPr>
                        <a:t>-axis. If its graph just touches the</a:t>
                      </a:r>
                      <a:r>
                        <a:rPr lang="en-US" sz="2000" b="0" i="0" baseline="0" dirty="0" smtClean="0">
                          <a:latin typeface="Times New Roman" panose="02020603050405020304" pitchFamily="18" charset="0"/>
                          <a:cs typeface="Times New Roman" panose="02020603050405020304" pitchFamily="18" charset="0"/>
                        </a:rPr>
                        <a:t> </a:t>
                      </a:r>
                      <a:r>
                        <a:rPr lang="en-US" sz="2000" b="0" i="0" dirty="0" smtClean="0">
                          <a:latin typeface="Times New Roman" panose="02020603050405020304" pitchFamily="18" charset="0"/>
                          <a:cs typeface="Times New Roman" panose="02020603050405020304" pitchFamily="18" charset="0"/>
                        </a:rPr>
                        <a:t>x-axis, the equation has one repeated root.</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00" b="0" i="0" dirty="0" smtClean="0">
                          <a:latin typeface="Times New Roman" panose="02020603050405020304" pitchFamily="18" charset="0"/>
                          <a:cs typeface="Times New Roman" panose="02020603050405020304" pitchFamily="18" charset="0"/>
                        </a:rPr>
                        <a:t>To find an accurate root of a quadratic or cubic equation you can use an iterative process. Iterative means carrying out a repeated action.</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00" b="0" i="0" dirty="0" smtClean="0">
                          <a:latin typeface="Times New Roman" panose="02020603050405020304" pitchFamily="18" charset="0"/>
                          <a:cs typeface="Times New Roman" panose="02020603050405020304" pitchFamily="18" charset="0"/>
                        </a:rPr>
                        <a:t>To solve a quadratic inequality, solve as a quadratic equation then sketch the graph. Use the graph to find the values that satisfy the</a:t>
                      </a:r>
                      <a:r>
                        <a:rPr lang="en-US" sz="2000" b="0" i="0" baseline="0" dirty="0" smtClean="0">
                          <a:latin typeface="Times New Roman" panose="02020603050405020304" pitchFamily="18" charset="0"/>
                          <a:cs typeface="Times New Roman" panose="02020603050405020304" pitchFamily="18" charset="0"/>
                        </a:rPr>
                        <a:t> </a:t>
                      </a:r>
                      <a:r>
                        <a:rPr lang="en-US" sz="2000" b="0" i="0" dirty="0" smtClean="0">
                          <a:latin typeface="Times New Roman" panose="02020603050405020304" pitchFamily="18" charset="0"/>
                          <a:cs typeface="Times New Roman" panose="02020603050405020304" pitchFamily="18" charset="0"/>
                        </a:rPr>
                        <a:t>inequality.</a:t>
                      </a: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p:sp>
        <p:nvSpPr>
          <p:cNvPr id="15" name="TextBox 14"/>
          <p:cNvSpPr txBox="1"/>
          <p:nvPr/>
        </p:nvSpPr>
        <p:spPr>
          <a:xfrm>
            <a:off x="7443174" y="1630541"/>
            <a:ext cx="144142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15.3</a:t>
            </a:r>
            <a:endParaRPr lang="en-US" dirty="0"/>
          </a:p>
        </p:txBody>
      </p:sp>
      <p:sp>
        <p:nvSpPr>
          <p:cNvPr id="16" name="TextBox 15"/>
          <p:cNvSpPr txBox="1"/>
          <p:nvPr/>
        </p:nvSpPr>
        <p:spPr>
          <a:xfrm>
            <a:off x="7443173" y="2708920"/>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15.3</a:t>
            </a:r>
            <a:endParaRPr lang="en-US" dirty="0"/>
          </a:p>
        </p:txBody>
      </p:sp>
      <p:cxnSp>
        <p:nvCxnSpPr>
          <p:cNvPr id="17" name="Straight Arrow Connector 16"/>
          <p:cNvCxnSpPr/>
          <p:nvPr/>
        </p:nvCxnSpPr>
        <p:spPr>
          <a:xfrm flipH="1">
            <a:off x="3347864" y="3212976"/>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43173" y="3790781"/>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15.4</a:t>
            </a:r>
            <a:endParaRPr lang="en-US" dirty="0"/>
          </a:p>
        </p:txBody>
      </p:sp>
      <p:cxnSp>
        <p:nvCxnSpPr>
          <p:cNvPr id="19" name="Straight Arrow Connector 18"/>
          <p:cNvCxnSpPr/>
          <p:nvPr/>
        </p:nvCxnSpPr>
        <p:spPr>
          <a:xfrm flipH="1">
            <a:off x="3347864" y="4149080"/>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347864" y="2060848"/>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451060" y="4726885"/>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15.3</a:t>
            </a:r>
            <a:endParaRPr lang="en-US" dirty="0"/>
          </a:p>
        </p:txBody>
      </p:sp>
      <p:cxnSp>
        <p:nvCxnSpPr>
          <p:cNvPr id="23" name="Straight Arrow Connector 22"/>
          <p:cNvCxnSpPr/>
          <p:nvPr/>
        </p:nvCxnSpPr>
        <p:spPr>
          <a:xfrm flipH="1">
            <a:off x="3355751" y="5086925"/>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443173" y="6021288"/>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15.5</a:t>
            </a:r>
            <a:endParaRPr lang="en-US" dirty="0"/>
          </a:p>
        </p:txBody>
      </p:sp>
      <p:cxnSp>
        <p:nvCxnSpPr>
          <p:cNvPr id="25" name="Straight Arrow Connector 24"/>
          <p:cNvCxnSpPr/>
          <p:nvPr/>
        </p:nvCxnSpPr>
        <p:spPr>
          <a:xfrm flipH="1">
            <a:off x="3347864" y="6309320"/>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518468"/>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472</a:t>
            </a:r>
            <a:endParaRPr lang="en-GB" sz="1400" b="1" dirty="0">
              <a:latin typeface="Calibri" panose="020F0502020204030204" pitchFamily="34" charset="0"/>
            </a:endParaRPr>
          </a:p>
        </p:txBody>
      </p:sp>
      <p:sp>
        <p:nvSpPr>
          <p:cNvPr id="3" name="Rectangle 2"/>
          <p:cNvSpPr/>
          <p:nvPr/>
        </p:nvSpPr>
        <p:spPr>
          <a:xfrm>
            <a:off x="251520" y="1196752"/>
            <a:ext cx="5256584" cy="1569660"/>
          </a:xfrm>
          <a:prstGeom prst="rect">
            <a:avLst/>
          </a:prstGeom>
        </p:spPr>
        <p:txBody>
          <a:bodyPr wrap="square">
            <a:spAutoFit/>
          </a:bodyPr>
          <a:lstStyle/>
          <a:p>
            <a:pPr>
              <a:buClr>
                <a:srgbClr val="C00000"/>
              </a:buClr>
              <a:tabLst>
                <a:tab pos="1039813" algn="l"/>
                <a:tab pos="2687638" algn="l"/>
              </a:tabLst>
            </a:pPr>
            <a:r>
              <a:rPr lang="en-US" sz="2400" b="1" dirty="0">
                <a:solidFill>
                  <a:srgbClr val="0070C0"/>
                </a:solidFill>
                <a:latin typeface="Arial" panose="020B0604020202020204" pitchFamily="34" charset="0"/>
                <a:cs typeface="Arial" panose="020B0604020202020204" pitchFamily="34" charset="0"/>
              </a:rPr>
              <a:t>Graphical fluency</a:t>
            </a:r>
          </a:p>
          <a:p>
            <a:pPr marL="623888" indent="-623888">
              <a:buClr>
                <a:srgbClr val="C00000"/>
              </a:buClr>
              <a:buFont typeface="+mj-lt"/>
              <a:buAutoNum type="arabicPeriod" startAt="14"/>
              <a:tabLst>
                <a:tab pos="1039813" algn="l"/>
                <a:tab pos="2687638" algn="l"/>
              </a:tabLst>
            </a:pPr>
            <a:r>
              <a:rPr lang="en-US" sz="2400" dirty="0">
                <a:latin typeface="Arial" panose="020B0604020202020204" pitchFamily="34" charset="0"/>
                <a:cs typeface="Arial" panose="020B0604020202020204" pitchFamily="34" charset="0"/>
              </a:rPr>
              <a:t>Which of the graphs shown is</a:t>
            </a:r>
          </a:p>
          <a:p>
            <a:pPr marL="1081088" lvl="1" indent="-457200">
              <a:buClr>
                <a:srgbClr val="C00000"/>
              </a:buClr>
              <a:buFont typeface="+mj-lt"/>
              <a:buAutoNum type="alphaLcPeriod"/>
              <a:tabLst>
                <a:tab pos="1039813" algn="l"/>
                <a:tab pos="2687638" algn="l"/>
              </a:tabLst>
            </a:pPr>
            <a:r>
              <a:rPr lang="en-US" sz="2400" dirty="0" smtClean="0">
                <a:latin typeface="Arial" panose="020B0604020202020204" pitchFamily="34" charset="0"/>
                <a:cs typeface="Arial" panose="020B0604020202020204" pitchFamily="34" charset="0"/>
              </a:rPr>
              <a:t>linear 	</a:t>
            </a:r>
            <a:r>
              <a:rPr lang="en-US" sz="2400"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quadratic </a:t>
            </a:r>
            <a:endParaRPr lang="en-US" sz="2400" dirty="0" smtClean="0">
              <a:latin typeface="Arial" panose="020B0604020202020204" pitchFamily="34" charset="0"/>
              <a:cs typeface="Arial" panose="020B0604020202020204" pitchFamily="34" charset="0"/>
            </a:endParaRPr>
          </a:p>
          <a:p>
            <a:pPr marL="1081088" lvl="1" indent="-457200">
              <a:buClr>
                <a:srgbClr val="C00000"/>
              </a:buClr>
              <a:buFont typeface="+mj-lt"/>
              <a:buAutoNum type="alphaLcPeriod" startAt="3"/>
              <a:tabLst>
                <a:tab pos="1039813" algn="l"/>
                <a:tab pos="2687638" algn="l"/>
              </a:tabLst>
            </a:pPr>
            <a:r>
              <a:rPr lang="en-US" sz="2400" dirty="0" smtClean="0">
                <a:latin typeface="Arial" panose="020B0604020202020204" pitchFamily="34" charset="0"/>
                <a:cs typeface="Arial" panose="020B0604020202020204" pitchFamily="34" charset="0"/>
              </a:rPr>
              <a:t>cubic</a:t>
            </a:r>
            <a:r>
              <a:rPr lang="en-US" sz="24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7584" y="2780445"/>
            <a:ext cx="4104456" cy="3816424"/>
          </a:xfrm>
          <a:prstGeom prst="rect">
            <a:avLst/>
          </a:prstGeom>
        </p:spPr>
      </p:pic>
    </p:spTree>
    <p:extLst>
      <p:ext uri="{BB962C8B-B14F-4D97-AF65-F5344CB8AC3E}">
        <p14:creationId xmlns:p14="http://schemas.microsoft.com/office/powerpoint/2010/main" val="548444041"/>
      </p:ext>
    </p:extLst>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15 – Knowledge Check</a:t>
            </a:r>
            <a:endParaRPr lang="en-GB" sz="4000" b="1" dirty="0" smtClean="0"/>
          </a:p>
        </p:txBody>
      </p:sp>
      <p:graphicFrame>
        <p:nvGraphicFramePr>
          <p:cNvPr id="14" name="Table 13"/>
          <p:cNvGraphicFramePr>
            <a:graphicFrameLocks noGrp="1"/>
          </p:cNvGraphicFramePr>
          <p:nvPr>
            <p:extLst>
              <p:ext uri="{D42A27DB-BD31-4B8C-83A1-F6EECF244321}">
                <p14:modId xmlns:p14="http://schemas.microsoft.com/office/powerpoint/2010/main" val="4283948106"/>
              </p:ext>
            </p:extLst>
          </p:nvPr>
        </p:nvGraphicFramePr>
        <p:xfrm>
          <a:off x="179512" y="1112953"/>
          <a:ext cx="8640960" cy="5584756"/>
        </p:xfrm>
        <a:graphic>
          <a:graphicData uri="http://schemas.openxmlformats.org/drawingml/2006/table">
            <a:tbl>
              <a:tblPr firstRow="1" bandRow="1">
                <a:effectLst/>
                <a:tableStyleId>{5940675A-B579-460E-94D1-54222C63F5DA}</a:tableStyleId>
              </a:tblPr>
              <a:tblGrid>
                <a:gridCol w="8640960"/>
              </a:tblGrid>
              <a:tr h="443839">
                <a:tc>
                  <a:txBody>
                    <a:bodyPr/>
                    <a:lstStyle/>
                    <a:p>
                      <a:r>
                        <a:rPr lang="en-US" sz="1900" b="1" i="0" dirty="0" smtClean="0">
                          <a:latin typeface="Arial" panose="020B0604020202020204" pitchFamily="34" charset="0"/>
                          <a:cs typeface="Arial" panose="020B0604020202020204" pitchFamily="34" charset="0"/>
                        </a:rPr>
                        <a:t>15 – Knowledge Check</a:t>
                      </a:r>
                      <a:endParaRPr lang="en-US" sz="1900" b="1" i="0" dirty="0">
                        <a:latin typeface="Arial" panose="020B0604020202020204" pitchFamily="34" charset="0"/>
                        <a:cs typeface="Arial" panose="020B0604020202020204" pitchFamily="34" charset="0"/>
                      </a:endParaRP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5140917">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900" b="0" i="0" dirty="0" smtClean="0">
                          <a:latin typeface="Times New Roman" panose="02020603050405020304" pitchFamily="18" charset="0"/>
                          <a:cs typeface="Times New Roman" panose="02020603050405020304" pitchFamily="18" charset="0"/>
                        </a:rPr>
                        <a:t>To expand three pairs of brackets, first expand 2 of the brackets.</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900" b="0" i="0" dirty="0" smtClean="0">
                          <a:latin typeface="Times New Roman" panose="02020603050405020304" pitchFamily="18" charset="0"/>
                          <a:cs typeface="Times New Roman" panose="02020603050405020304" pitchFamily="18" charset="0"/>
                        </a:rPr>
                        <a:t>A cubic function is one whose highest power of </a:t>
                      </a:r>
                      <a:r>
                        <a:rPr lang="en-US" sz="1900" b="0" i="1" dirty="0" smtClean="0">
                          <a:latin typeface="Times New Roman" panose="02020603050405020304" pitchFamily="18" charset="0"/>
                          <a:cs typeface="Times New Roman" panose="02020603050405020304" pitchFamily="18" charset="0"/>
                        </a:rPr>
                        <a:t>x</a:t>
                      </a:r>
                      <a:r>
                        <a:rPr lang="en-US" sz="1900" b="0" i="0" dirty="0" smtClean="0">
                          <a:latin typeface="Times New Roman" panose="02020603050405020304" pitchFamily="18" charset="0"/>
                          <a:cs typeface="Times New Roman" panose="02020603050405020304" pitchFamily="18" charset="0"/>
                        </a:rPr>
                        <a:t> is </a:t>
                      </a:r>
                      <a:r>
                        <a:rPr lang="en-US" sz="1900" b="0" i="1" dirty="0" smtClean="0">
                          <a:latin typeface="Times New Roman" panose="02020603050405020304" pitchFamily="18" charset="0"/>
                          <a:cs typeface="Times New Roman" panose="02020603050405020304" pitchFamily="18" charset="0"/>
                        </a:rPr>
                        <a:t>x</a:t>
                      </a:r>
                      <a:r>
                        <a:rPr lang="en-US" sz="1900" b="0" i="0" baseline="30000" dirty="0" smtClean="0">
                          <a:latin typeface="Times New Roman" panose="02020603050405020304" pitchFamily="18" charset="0"/>
                          <a:cs typeface="Times New Roman" panose="02020603050405020304" pitchFamily="18" charset="0"/>
                        </a:rPr>
                        <a:t>3</a:t>
                      </a:r>
                      <a:r>
                        <a:rPr lang="en-US" sz="1900" b="0" i="0" dirty="0" smtClean="0">
                          <a:latin typeface="Times New Roman" panose="02020603050405020304" pitchFamily="18" charset="0"/>
                          <a:cs typeface="Times New Roman" panose="02020603050405020304" pitchFamily="18" charset="0"/>
                        </a:rPr>
                        <a:t>.</a:t>
                      </a:r>
                      <a:br>
                        <a:rPr lang="en-US" sz="1900" b="0" i="0" dirty="0" smtClean="0">
                          <a:latin typeface="Times New Roman" panose="02020603050405020304" pitchFamily="18" charset="0"/>
                          <a:cs typeface="Times New Roman" panose="02020603050405020304" pitchFamily="18" charset="0"/>
                        </a:rPr>
                      </a:br>
                      <a:r>
                        <a:rPr lang="en-US" sz="1900" b="0" i="0" dirty="0" smtClean="0">
                          <a:latin typeface="Times New Roman" panose="02020603050405020304" pitchFamily="18" charset="0"/>
                          <a:cs typeface="Times New Roman" panose="02020603050405020304" pitchFamily="18" charset="0"/>
                        </a:rPr>
                        <a:t>It is written in the form </a:t>
                      </a:r>
                      <a:r>
                        <a:rPr lang="en-US" sz="1900" b="0" i="1" dirty="0" smtClean="0">
                          <a:latin typeface="Times New Roman" panose="02020603050405020304" pitchFamily="18" charset="0"/>
                          <a:cs typeface="Times New Roman" panose="02020603050405020304" pitchFamily="18" charset="0"/>
                        </a:rPr>
                        <a:t>y</a:t>
                      </a:r>
                      <a:r>
                        <a:rPr lang="en-US" sz="1900" b="0" i="0" dirty="0" smtClean="0">
                          <a:latin typeface="Times New Roman" panose="02020603050405020304" pitchFamily="18" charset="0"/>
                          <a:cs typeface="Times New Roman" panose="02020603050405020304" pitchFamily="18" charset="0"/>
                        </a:rPr>
                        <a:t> = </a:t>
                      </a:r>
                      <a:r>
                        <a:rPr lang="en-US" sz="1900" b="0" i="1" dirty="0" smtClean="0">
                          <a:latin typeface="Times New Roman" panose="02020603050405020304" pitchFamily="18" charset="0"/>
                          <a:cs typeface="Times New Roman" panose="02020603050405020304" pitchFamily="18" charset="0"/>
                        </a:rPr>
                        <a:t>ax</a:t>
                      </a:r>
                      <a:r>
                        <a:rPr lang="en-US" sz="1900" b="0" i="0" baseline="30000" dirty="0" smtClean="0">
                          <a:latin typeface="Times New Roman" panose="02020603050405020304" pitchFamily="18" charset="0"/>
                          <a:cs typeface="Times New Roman" panose="02020603050405020304" pitchFamily="18" charset="0"/>
                        </a:rPr>
                        <a:t>3</a:t>
                      </a:r>
                      <a:r>
                        <a:rPr lang="en-US" sz="1900" b="0" i="0" dirty="0" smtClean="0">
                          <a:latin typeface="Times New Roman" panose="02020603050405020304" pitchFamily="18" charset="0"/>
                          <a:cs typeface="Times New Roman" panose="02020603050405020304" pitchFamily="18" charset="0"/>
                        </a:rPr>
                        <a:t> + </a:t>
                      </a:r>
                      <a:r>
                        <a:rPr lang="en-US" sz="1900" b="0" i="1" dirty="0" smtClean="0">
                          <a:latin typeface="Times New Roman" panose="02020603050405020304" pitchFamily="18" charset="0"/>
                          <a:cs typeface="Times New Roman" panose="02020603050405020304" pitchFamily="18" charset="0"/>
                        </a:rPr>
                        <a:t>bx</a:t>
                      </a:r>
                      <a:r>
                        <a:rPr lang="en-US" sz="1900" b="0" i="0" baseline="30000" dirty="0" smtClean="0">
                          <a:latin typeface="Times New Roman" panose="02020603050405020304" pitchFamily="18" charset="0"/>
                          <a:cs typeface="Times New Roman" panose="02020603050405020304" pitchFamily="18" charset="0"/>
                        </a:rPr>
                        <a:t>2</a:t>
                      </a:r>
                      <a:r>
                        <a:rPr lang="en-US" sz="1900" b="0" i="0" dirty="0" smtClean="0">
                          <a:latin typeface="Times New Roman" panose="02020603050405020304" pitchFamily="18" charset="0"/>
                          <a:cs typeface="Times New Roman" panose="02020603050405020304" pitchFamily="18" charset="0"/>
                        </a:rPr>
                        <a:t> + </a:t>
                      </a:r>
                      <a:r>
                        <a:rPr lang="en-US" sz="1900" b="0" i="1" dirty="0" smtClean="0">
                          <a:latin typeface="Times New Roman" panose="02020603050405020304" pitchFamily="18" charset="0"/>
                          <a:cs typeface="Times New Roman" panose="02020603050405020304" pitchFamily="18" charset="0"/>
                        </a:rPr>
                        <a:t>cx</a:t>
                      </a:r>
                      <a:r>
                        <a:rPr lang="en-US" sz="1900" b="0" i="0" dirty="0" smtClean="0">
                          <a:latin typeface="Times New Roman" panose="02020603050405020304" pitchFamily="18" charset="0"/>
                          <a:cs typeface="Times New Roman" panose="02020603050405020304" pitchFamily="18" charset="0"/>
                        </a:rPr>
                        <a:t> + </a:t>
                      </a:r>
                      <a:r>
                        <a:rPr lang="en-US" sz="1900" b="0" i="1" dirty="0" smtClean="0">
                          <a:latin typeface="Times New Roman" panose="02020603050405020304" pitchFamily="18" charset="0"/>
                          <a:cs typeface="Times New Roman" panose="02020603050405020304" pitchFamily="18" charset="0"/>
                        </a:rPr>
                        <a:t>d</a:t>
                      </a:r>
                      <a:br>
                        <a:rPr lang="en-US" sz="1900" b="0" i="1" dirty="0" smtClean="0">
                          <a:latin typeface="Times New Roman" panose="02020603050405020304" pitchFamily="18" charset="0"/>
                          <a:cs typeface="Times New Roman" panose="02020603050405020304" pitchFamily="18" charset="0"/>
                        </a:rPr>
                      </a:br>
                      <a:r>
                        <a:rPr lang="en-US" sz="1900" b="0" i="0" dirty="0" smtClean="0">
                          <a:latin typeface="Times New Roman" panose="02020603050405020304" pitchFamily="18" charset="0"/>
                          <a:cs typeface="Times New Roman" panose="02020603050405020304" pitchFamily="18" charset="0"/>
                        </a:rPr>
                        <a:t>The graph intersects the </a:t>
                      </a:r>
                      <a:r>
                        <a:rPr lang="en-US" sz="1900" b="0" i="1" dirty="0" smtClean="0">
                          <a:latin typeface="Times New Roman" panose="02020603050405020304" pitchFamily="18" charset="0"/>
                          <a:cs typeface="Times New Roman" panose="02020603050405020304" pitchFamily="18" charset="0"/>
                        </a:rPr>
                        <a:t>y</a:t>
                      </a:r>
                      <a:r>
                        <a:rPr lang="en-US" sz="1900" b="0" i="0" dirty="0" smtClean="0">
                          <a:latin typeface="Times New Roman" panose="02020603050405020304" pitchFamily="18" charset="0"/>
                          <a:cs typeface="Times New Roman" panose="02020603050405020304" pitchFamily="18" charset="0"/>
                        </a:rPr>
                        <a:t>-axis at the point </a:t>
                      </a:r>
                      <a:r>
                        <a:rPr lang="en-US" sz="1900" b="0" i="1" dirty="0" smtClean="0">
                          <a:latin typeface="Times New Roman" panose="02020603050405020304" pitchFamily="18" charset="0"/>
                          <a:cs typeface="Times New Roman" panose="02020603050405020304" pitchFamily="18" charset="0"/>
                        </a:rPr>
                        <a:t>y</a:t>
                      </a:r>
                      <a:r>
                        <a:rPr lang="en-US" sz="1900" b="0" i="0" dirty="0" smtClean="0">
                          <a:latin typeface="Times New Roman" panose="02020603050405020304" pitchFamily="18" charset="0"/>
                          <a:cs typeface="Times New Roman" panose="02020603050405020304" pitchFamily="18" charset="0"/>
                        </a:rPr>
                        <a:t> = </a:t>
                      </a:r>
                      <a:r>
                        <a:rPr lang="en-US" sz="1900" b="0" i="1" dirty="0" smtClean="0">
                          <a:latin typeface="Times New Roman" panose="02020603050405020304" pitchFamily="18" charset="0"/>
                          <a:cs typeface="Times New Roman" panose="02020603050405020304" pitchFamily="18" charset="0"/>
                        </a:rPr>
                        <a:t>d</a:t>
                      </a:r>
                      <a:r>
                        <a:rPr lang="en-US" sz="1900" b="0" i="0" dirty="0" smtClean="0">
                          <a:latin typeface="Times New Roman" panose="02020603050405020304" pitchFamily="18" charset="0"/>
                          <a:cs typeface="Times New Roman" panose="02020603050405020304" pitchFamily="18" charset="0"/>
                        </a:rPr>
                        <a:t>. The graph’s roots</a:t>
                      </a:r>
                      <a:r>
                        <a:rPr lang="en-US" sz="1900" b="0" i="0" baseline="0" dirty="0" smtClean="0">
                          <a:latin typeface="Times New Roman" panose="02020603050405020304" pitchFamily="18" charset="0"/>
                          <a:cs typeface="Times New Roman" panose="02020603050405020304" pitchFamily="18" charset="0"/>
                        </a:rPr>
                        <a:t> </a:t>
                      </a:r>
                      <a:r>
                        <a:rPr lang="en-US" sz="1900" b="0" i="0" dirty="0" smtClean="0">
                          <a:latin typeface="Times New Roman" panose="02020603050405020304" pitchFamily="18" charset="0"/>
                          <a:cs typeface="Times New Roman" panose="02020603050405020304" pitchFamily="18" charset="0"/>
                        </a:rPr>
                        <a:t>can be found by finding the values of </a:t>
                      </a:r>
                      <a:r>
                        <a:rPr lang="en-US" sz="1900" b="0" i="1" dirty="0" smtClean="0">
                          <a:latin typeface="Times New Roman" panose="02020603050405020304" pitchFamily="18" charset="0"/>
                          <a:cs typeface="Times New Roman" panose="02020603050405020304" pitchFamily="18" charset="0"/>
                        </a:rPr>
                        <a:t>x</a:t>
                      </a:r>
                      <a:r>
                        <a:rPr lang="en-US" sz="1900" b="0" i="0" dirty="0" smtClean="0">
                          <a:latin typeface="Times New Roman" panose="02020603050405020304" pitchFamily="18" charset="0"/>
                          <a:cs typeface="Times New Roman" panose="02020603050405020304" pitchFamily="18" charset="0"/>
                        </a:rPr>
                        <a:t> for which </a:t>
                      </a:r>
                      <a:r>
                        <a:rPr lang="en-US" sz="1900" b="0" i="1" dirty="0" smtClean="0">
                          <a:latin typeface="Times New Roman" panose="02020603050405020304" pitchFamily="18" charset="0"/>
                          <a:cs typeface="Times New Roman" panose="02020603050405020304" pitchFamily="18" charset="0"/>
                        </a:rPr>
                        <a:t>y</a:t>
                      </a:r>
                      <a:r>
                        <a:rPr lang="en-US" sz="1900" b="0" i="0" dirty="0" smtClean="0">
                          <a:latin typeface="Times New Roman" panose="02020603050405020304" pitchFamily="18" charset="0"/>
                          <a:cs typeface="Times New Roman" panose="02020603050405020304" pitchFamily="18" charset="0"/>
                        </a:rPr>
                        <a:t> = 0.</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900" b="0" i="0" dirty="0" smtClean="0">
                          <a:latin typeface="Times New Roman" panose="02020603050405020304" pitchFamily="18" charset="0"/>
                          <a:cs typeface="Times New Roman" panose="02020603050405020304" pitchFamily="18" charset="0"/>
                        </a:rPr>
                        <a:t>When the graph of a cubic function y crosses the x-axis three times, the equation y = 0 has three solutions. When it crosses once and touches once it has three solutions but one is repeated. When it crosses once it can have one distinct, repeated solution or only one real solution.</a:t>
                      </a:r>
                    </a:p>
                    <a:p>
                      <a:pPr marL="0" marR="0" lvl="0" indent="0" algn="l" defTabSz="914400" rtl="0" eaLnBrk="1" fontAlgn="auto" latinLnBrk="0" hangingPunct="1">
                        <a:lnSpc>
                          <a:spcPct val="100000"/>
                        </a:lnSpc>
                        <a:spcBef>
                          <a:spcPts val="0"/>
                        </a:spcBef>
                        <a:spcAft>
                          <a:spcPts val="0"/>
                        </a:spcAft>
                        <a:buClrTx/>
                        <a:buSzTx/>
                        <a:buFont typeface="Webdings" panose="05030102010509060703" pitchFamily="18" charset="2"/>
                        <a:buNone/>
                        <a:tabLst/>
                        <a:defRPr/>
                      </a:pPr>
                      <a:r>
                        <a:rPr lang="en-US" sz="1900" b="0" i="0" dirty="0" smtClean="0">
                          <a:latin typeface="Times New Roman" panose="02020603050405020304" pitchFamily="18" charset="0"/>
                          <a:cs typeface="Times New Roman" panose="02020603050405020304" pitchFamily="18" charset="0"/>
                        </a:rPr>
                        <a:t>In this unit, which was easiest, and which was hardest, to work with: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b="0" i="0" dirty="0" smtClean="0">
                          <a:latin typeface="Times New Roman" panose="02020603050405020304" pitchFamily="18" charset="0"/>
                          <a:cs typeface="Times New Roman" panose="02020603050405020304" pitchFamily="18" charset="0"/>
                        </a:rPr>
                        <a:t>Graphs for solving simultaneous equations?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b="0" i="0" dirty="0" smtClean="0">
                          <a:latin typeface="Times New Roman" panose="02020603050405020304" pitchFamily="18" charset="0"/>
                          <a:cs typeface="Times New Roman" panose="02020603050405020304" pitchFamily="18" charset="0"/>
                        </a:rPr>
                        <a:t>Graphs of inequalities?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b="0" i="0" dirty="0" smtClean="0">
                          <a:latin typeface="Times New Roman" panose="02020603050405020304" pitchFamily="18" charset="0"/>
                          <a:cs typeface="Times New Roman" panose="02020603050405020304" pitchFamily="18" charset="0"/>
                        </a:rPr>
                        <a:t>Graphs of quadratic functions?  • Graphs of cubic functions?</a:t>
                      </a:r>
                    </a:p>
                    <a:p>
                      <a:pPr marL="0" marR="0" lvl="0" indent="0" algn="l" defTabSz="914400" rtl="0" eaLnBrk="1" fontAlgn="auto" latinLnBrk="0" hangingPunct="1">
                        <a:lnSpc>
                          <a:spcPct val="100000"/>
                        </a:lnSpc>
                        <a:spcBef>
                          <a:spcPts val="0"/>
                        </a:spcBef>
                        <a:spcAft>
                          <a:spcPts val="0"/>
                        </a:spcAft>
                        <a:buClrTx/>
                        <a:buSzTx/>
                        <a:buFont typeface="Webdings" panose="05030102010509060703" pitchFamily="18" charset="2"/>
                        <a:buNone/>
                        <a:tabLst/>
                        <a:defRPr/>
                      </a:pPr>
                      <a:r>
                        <a:rPr lang="en-US" sz="1900" b="0" i="0" dirty="0" smtClean="0">
                          <a:latin typeface="Times New Roman" panose="02020603050405020304" pitchFamily="18" charset="0"/>
                          <a:cs typeface="Times New Roman" panose="02020603050405020304" pitchFamily="18" charset="0"/>
                        </a:rPr>
                        <a:t>Copy and complete these sentences.</a:t>
                      </a:r>
                    </a:p>
                    <a:p>
                      <a:pPr marL="0" marR="0" lvl="0" indent="0" algn="l" defTabSz="914400" rtl="0" eaLnBrk="1" fontAlgn="auto" latinLnBrk="0" hangingPunct="1">
                        <a:lnSpc>
                          <a:spcPct val="100000"/>
                        </a:lnSpc>
                        <a:spcBef>
                          <a:spcPts val="0"/>
                        </a:spcBef>
                        <a:spcAft>
                          <a:spcPts val="0"/>
                        </a:spcAft>
                        <a:buClrTx/>
                        <a:buSzTx/>
                        <a:buFont typeface="Webdings" panose="05030102010509060703" pitchFamily="18" charset="2"/>
                        <a:buNone/>
                        <a:tabLst/>
                        <a:defRPr/>
                      </a:pPr>
                      <a:r>
                        <a:rPr lang="en-US" sz="1900" b="0" i="0" dirty="0" smtClean="0">
                          <a:latin typeface="Times New Roman" panose="02020603050405020304" pitchFamily="18" charset="0"/>
                          <a:cs typeface="Times New Roman" panose="02020603050405020304" pitchFamily="18" charset="0"/>
                        </a:rPr>
                        <a:t>I find graphs _________ easiest, because______________________</a:t>
                      </a:r>
                    </a:p>
                    <a:p>
                      <a:pPr marL="0" marR="0" lvl="0" indent="0" algn="l" defTabSz="914400" rtl="0" eaLnBrk="1" fontAlgn="auto" latinLnBrk="0" hangingPunct="1">
                        <a:lnSpc>
                          <a:spcPct val="100000"/>
                        </a:lnSpc>
                        <a:spcBef>
                          <a:spcPts val="0"/>
                        </a:spcBef>
                        <a:spcAft>
                          <a:spcPts val="0"/>
                        </a:spcAft>
                        <a:buClrTx/>
                        <a:buSzTx/>
                        <a:buFont typeface="Webdings" panose="05030102010509060703" pitchFamily="18" charset="2"/>
                        <a:buNone/>
                        <a:tabLst/>
                        <a:defRPr/>
                      </a:pPr>
                      <a:r>
                        <a:rPr lang="en-US" sz="1900" b="0" i="0" dirty="0" smtClean="0">
                          <a:latin typeface="Times New Roman" panose="02020603050405020304" pitchFamily="18" charset="0"/>
                          <a:cs typeface="Times New Roman" panose="02020603050405020304" pitchFamily="18" charset="0"/>
                        </a:rPr>
                        <a:t>I find graphs _________ hardest, because______________________</a:t>
                      </a: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p:sp>
        <p:nvSpPr>
          <p:cNvPr id="15" name="TextBox 14"/>
          <p:cNvSpPr txBox="1"/>
          <p:nvPr/>
        </p:nvSpPr>
        <p:spPr>
          <a:xfrm>
            <a:off x="7443174" y="1630541"/>
            <a:ext cx="144142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15.5</a:t>
            </a:r>
            <a:endParaRPr lang="en-US" dirty="0"/>
          </a:p>
        </p:txBody>
      </p:sp>
      <p:sp>
        <p:nvSpPr>
          <p:cNvPr id="16" name="TextBox 15"/>
          <p:cNvSpPr txBox="1"/>
          <p:nvPr/>
        </p:nvSpPr>
        <p:spPr>
          <a:xfrm>
            <a:off x="7443173" y="2348880"/>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15.5</a:t>
            </a:r>
            <a:endParaRPr lang="en-US" dirty="0"/>
          </a:p>
        </p:txBody>
      </p:sp>
      <p:cxnSp>
        <p:nvCxnSpPr>
          <p:cNvPr id="17" name="Straight Arrow Connector 16"/>
          <p:cNvCxnSpPr/>
          <p:nvPr/>
        </p:nvCxnSpPr>
        <p:spPr>
          <a:xfrm flipH="1">
            <a:off x="3347864" y="2852936"/>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43173" y="3718773"/>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15.5</a:t>
            </a:r>
            <a:endParaRPr lang="en-US" dirty="0"/>
          </a:p>
        </p:txBody>
      </p:sp>
      <p:cxnSp>
        <p:nvCxnSpPr>
          <p:cNvPr id="19" name="Straight Arrow Connector 18"/>
          <p:cNvCxnSpPr/>
          <p:nvPr/>
        </p:nvCxnSpPr>
        <p:spPr>
          <a:xfrm flipH="1">
            <a:off x="3347864" y="4005064"/>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347864" y="1916832"/>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6" name="Flowchart: Delay 25"/>
          <p:cNvSpPr/>
          <p:nvPr/>
        </p:nvSpPr>
        <p:spPr>
          <a:xfrm flipH="1">
            <a:off x="8532440" y="4437112"/>
            <a:ext cx="360040" cy="2250011"/>
          </a:xfrm>
          <a:prstGeom prst="flowChartDelay">
            <a:avLst/>
          </a:prstGeom>
          <a:solidFill>
            <a:srgbClr val="C0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Reflect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862621"/>
      </p:ext>
    </p:extLst>
  </p:cSld>
  <p:clrMapOvr>
    <a:masterClrMapping/>
  </p:clrMapOvr>
  <p:transition advClick="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15 – Unit Test</a:t>
            </a:r>
            <a:endParaRPr lang="en-GB" sz="4000" b="1" dirty="0" smtClean="0"/>
          </a:p>
        </p:txBody>
      </p:sp>
      <p:graphicFrame>
        <p:nvGraphicFramePr>
          <p:cNvPr id="11" name="Table 10"/>
          <p:cNvGraphicFramePr>
            <a:graphicFrameLocks noGrp="1"/>
          </p:cNvGraphicFramePr>
          <p:nvPr>
            <p:extLst>
              <p:ext uri="{D42A27DB-BD31-4B8C-83A1-F6EECF244321}">
                <p14:modId xmlns:p14="http://schemas.microsoft.com/office/powerpoint/2010/main" val="38398076"/>
              </p:ext>
            </p:extLst>
          </p:nvPr>
        </p:nvGraphicFramePr>
        <p:xfrm>
          <a:off x="251518" y="1196360"/>
          <a:ext cx="8568952" cy="792480"/>
        </p:xfrm>
        <a:graphic>
          <a:graphicData uri="http://schemas.openxmlformats.org/drawingml/2006/table">
            <a:tbl>
              <a:tblPr firstRow="1" bandRow="1">
                <a:effectLst/>
                <a:tableStyleId>{5940675A-B579-460E-94D1-54222C63F5DA}</a:tableStyleId>
              </a:tblPr>
              <a:tblGrid>
                <a:gridCol w="2520282"/>
                <a:gridCol w="6048670"/>
              </a:tblGrid>
              <a:tr h="520686">
                <a:tc>
                  <a:txBody>
                    <a:bodyPr/>
                    <a:lstStyle/>
                    <a:p>
                      <a:pPr marL="0" indent="0">
                        <a:buFont typeface="Arial" panose="020B0604020202020204" pitchFamily="34" charset="0"/>
                        <a:buNone/>
                      </a:pPr>
                      <a:r>
                        <a:rPr lang="en-US" sz="2400" b="1" dirty="0" smtClean="0">
                          <a:latin typeface="Arial" panose="020B0604020202020204" pitchFamily="34" charset="0"/>
                          <a:cs typeface="Arial" panose="020B0604020202020204" pitchFamily="34" charset="0"/>
                        </a:rPr>
                        <a:t>15 – Unit Test</a:t>
                      </a:r>
                      <a:endParaRPr lang="en-US" sz="23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tx2">
                        <a:lumMod val="40000"/>
                        <a:lumOff val="60000"/>
                      </a:schemeClr>
                    </a:solidFill>
                  </a:tcPr>
                </a:tc>
                <a:tc>
                  <a:txBody>
                    <a:bodyPr/>
                    <a:lstStyle/>
                    <a:p>
                      <a:pPr marL="0" indent="0">
                        <a:buFont typeface="Arial" panose="020B0604020202020204" pitchFamily="34" charset="0"/>
                        <a:buNone/>
                      </a:pPr>
                      <a:r>
                        <a:rPr lang="en-US" sz="2300" dirty="0" smtClean="0">
                          <a:latin typeface="Arial" panose="020B0604020202020204" pitchFamily="34" charset="0"/>
                          <a:cs typeface="Arial" panose="020B0604020202020204" pitchFamily="34" charset="0"/>
                        </a:rPr>
                        <a:t>Log how you did on your Student Progression Chart.</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3">
                        <a:lumMod val="60000"/>
                        <a:lumOff val="40000"/>
                      </a:schemeClr>
                    </a:solidFill>
                  </a:tcPr>
                </a:tc>
              </a:tr>
            </a:tbl>
          </a:graphicData>
        </a:graphic>
      </p:graphicFrame>
      <p:sp>
        <p:nvSpPr>
          <p:cNvPr id="12" name="Rectangle 11"/>
          <p:cNvSpPr/>
          <p:nvPr/>
        </p:nvSpPr>
        <p:spPr>
          <a:xfrm>
            <a:off x="5580112" y="1988840"/>
            <a:ext cx="3200036" cy="456043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51520" y="2060848"/>
            <a:ext cx="5215333" cy="3939540"/>
          </a:xfrm>
          <a:prstGeom prst="rect">
            <a:avLst/>
          </a:prstGeom>
        </p:spPr>
        <p:txBody>
          <a:bodyPr wrap="square">
            <a:spAutoFit/>
          </a:bodyPr>
          <a:lstStyle/>
          <a:p>
            <a:pPr marL="457200" indent="-457200">
              <a:buClr>
                <a:srgbClr val="C00000"/>
              </a:buClr>
              <a:buFont typeface="+mj-lt"/>
              <a:buAutoNum type="arabicPeriod"/>
              <a:tabLst>
                <a:tab pos="4972050" algn="r"/>
              </a:tabLst>
            </a:pPr>
            <a:r>
              <a:rPr lang="en-US" sz="2500" dirty="0"/>
              <a:t>Use a graphical method to solve the simultaneous equations </a:t>
            </a:r>
            <a:r>
              <a:rPr lang="en-US" sz="2500" dirty="0" smtClean="0"/>
              <a:t/>
            </a:r>
            <a:br>
              <a:rPr lang="en-US" sz="2500" dirty="0" smtClean="0"/>
            </a:br>
            <a:r>
              <a:rPr lang="en-US" sz="2500" dirty="0" smtClean="0"/>
              <a:t>2</a:t>
            </a:r>
            <a:r>
              <a:rPr lang="en-US" sz="2500" i="1" dirty="0" smtClean="0"/>
              <a:t>y</a:t>
            </a:r>
            <a:r>
              <a:rPr lang="en-US" sz="2500" dirty="0" smtClean="0"/>
              <a:t> = </a:t>
            </a:r>
            <a:r>
              <a:rPr lang="en-US" sz="2500" i="1" dirty="0" smtClean="0"/>
              <a:t>x</a:t>
            </a:r>
            <a:r>
              <a:rPr lang="en-US" sz="2500" dirty="0" smtClean="0"/>
              <a:t> - 8     </a:t>
            </a:r>
            <a:r>
              <a:rPr lang="en-US" sz="2500" i="1" dirty="0" smtClean="0"/>
              <a:t>y</a:t>
            </a:r>
            <a:r>
              <a:rPr lang="en-US" sz="2500" dirty="0" smtClean="0"/>
              <a:t> </a:t>
            </a:r>
            <a:r>
              <a:rPr lang="en-US" sz="2500" dirty="0"/>
              <a:t>= </a:t>
            </a:r>
            <a:r>
              <a:rPr lang="en-US" sz="2500" dirty="0" smtClean="0"/>
              <a:t>8 – </a:t>
            </a:r>
            <a:r>
              <a:rPr lang="en-US" sz="2500" i="1" dirty="0" smtClean="0"/>
              <a:t>x	</a:t>
            </a:r>
            <a:r>
              <a:rPr lang="en-US" sz="2500" b="1" dirty="0" smtClean="0"/>
              <a:t>(4 marks)</a:t>
            </a:r>
          </a:p>
          <a:p>
            <a:pPr marL="457200" indent="-457200">
              <a:buClr>
                <a:srgbClr val="C00000"/>
              </a:buClr>
              <a:buFont typeface="+mj-lt"/>
              <a:buAutoNum type="arabicPeriod" startAt="3"/>
              <a:tabLst>
                <a:tab pos="4972050" algn="r"/>
              </a:tabLst>
            </a:pPr>
            <a:r>
              <a:rPr lang="en-US" sz="2500" dirty="0"/>
              <a:t>Draw a coordinate grid with -10 to +10 on both </a:t>
            </a:r>
            <a:r>
              <a:rPr lang="en-US" sz="2500" dirty="0" smtClean="0"/>
              <a:t>axes.</a:t>
            </a:r>
            <a:br>
              <a:rPr lang="en-US" sz="2500" dirty="0" smtClean="0"/>
            </a:br>
            <a:r>
              <a:rPr lang="en-US" sz="2500" dirty="0" smtClean="0"/>
              <a:t>Shade </a:t>
            </a:r>
            <a:r>
              <a:rPr lang="en-US" sz="2500" dirty="0"/>
              <a:t>the area that satisfies the inequalities </a:t>
            </a:r>
            <a:r>
              <a:rPr lang="en-US" sz="2500" i="1" dirty="0"/>
              <a:t>y</a:t>
            </a:r>
            <a:r>
              <a:rPr lang="en-US" sz="2500" dirty="0"/>
              <a:t> - </a:t>
            </a:r>
            <a:r>
              <a:rPr lang="en-US" sz="2500" dirty="0" smtClean="0"/>
              <a:t>2</a:t>
            </a:r>
            <a:r>
              <a:rPr lang="en-US" sz="2500" i="1" dirty="0" smtClean="0"/>
              <a:t>x</a:t>
            </a:r>
            <a:r>
              <a:rPr lang="en-US" sz="2500" dirty="0" smtClean="0"/>
              <a:t> </a:t>
            </a:r>
            <a:r>
              <a:rPr lang="en-US" sz="2500" dirty="0"/>
              <a:t>&lt; 7 and y &gt; </a:t>
            </a:r>
            <a:r>
              <a:rPr lang="en-US" sz="2500" dirty="0" smtClean="0"/>
              <a:t>4</a:t>
            </a:r>
            <a:br>
              <a:rPr lang="en-US" sz="2500" dirty="0" smtClean="0"/>
            </a:br>
            <a:r>
              <a:rPr lang="en-US" sz="2500" dirty="0" smtClean="0"/>
              <a:t>	</a:t>
            </a:r>
            <a:r>
              <a:rPr lang="en-US" sz="2500" b="1" dirty="0" smtClean="0"/>
              <a:t>(3 marks)</a:t>
            </a:r>
          </a:p>
          <a:p>
            <a:pPr marL="457200" indent="-457200">
              <a:buClr>
                <a:srgbClr val="C00000"/>
              </a:buClr>
              <a:buFont typeface="+mj-lt"/>
              <a:buAutoNum type="arabicPeriod" startAt="3"/>
              <a:tabLst>
                <a:tab pos="4972050" algn="r"/>
              </a:tabLst>
            </a:pPr>
            <a:r>
              <a:rPr lang="en-US" sz="2500" dirty="0"/>
              <a:t>Sketch the graph of </a:t>
            </a:r>
            <a:r>
              <a:rPr lang="en-US" sz="2500" dirty="0" smtClean="0"/>
              <a:t/>
            </a:r>
            <a:br>
              <a:rPr lang="en-US" sz="2500" dirty="0" smtClean="0"/>
            </a:br>
            <a:r>
              <a:rPr lang="en-US" sz="2500" i="1" dirty="0" smtClean="0"/>
              <a:t>y</a:t>
            </a:r>
            <a:r>
              <a:rPr lang="en-US" sz="2500" dirty="0" smtClean="0"/>
              <a:t> </a:t>
            </a:r>
            <a:r>
              <a:rPr lang="en-US" sz="2500" dirty="0"/>
              <a:t>= </a:t>
            </a:r>
            <a:r>
              <a:rPr lang="en-US" sz="2500" i="1" dirty="0" smtClean="0"/>
              <a:t>x</a:t>
            </a:r>
            <a:r>
              <a:rPr lang="en-US" sz="2500" baseline="30000" dirty="0" smtClean="0"/>
              <a:t>2</a:t>
            </a:r>
            <a:r>
              <a:rPr lang="en-US" sz="2500" dirty="0" smtClean="0"/>
              <a:t> </a:t>
            </a:r>
            <a:r>
              <a:rPr lang="en-US" sz="2500" dirty="0"/>
              <a:t>- 4</a:t>
            </a:r>
            <a:r>
              <a:rPr lang="en-US" sz="2500" i="1" dirty="0"/>
              <a:t>x</a:t>
            </a:r>
            <a:r>
              <a:rPr lang="en-US" sz="2500" dirty="0"/>
              <a:t> -</a:t>
            </a:r>
            <a:r>
              <a:rPr lang="en-US" sz="2500" dirty="0" smtClean="0"/>
              <a:t>1	</a:t>
            </a:r>
            <a:r>
              <a:rPr lang="en-US" sz="2500" b="1" dirty="0" smtClean="0"/>
              <a:t>(3 marks)</a:t>
            </a:r>
            <a:r>
              <a:rPr lang="en-US" sz="2500" dirty="0" smtClean="0"/>
              <a:t>.</a:t>
            </a:r>
            <a:endParaRPr lang="en-US" sz="2500" dirty="0"/>
          </a:p>
        </p:txBody>
      </p:sp>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2060848"/>
            <a:ext cx="548640" cy="548640"/>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5340182"/>
            <a:ext cx="548640" cy="537090"/>
          </a:xfrm>
          <a:prstGeom prst="rect">
            <a:avLst/>
          </a:prstGeom>
        </p:spPr>
      </p:pic>
    </p:spTree>
    <p:extLst>
      <p:ext uri="{BB962C8B-B14F-4D97-AF65-F5344CB8AC3E}">
        <p14:creationId xmlns:p14="http://schemas.microsoft.com/office/powerpoint/2010/main" val="1201383460"/>
      </p:ext>
    </p:extLst>
  </p:cSld>
  <p:clrMapOvr>
    <a:masterClrMapping/>
  </p:clrMapOvr>
  <p:transition advClick="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499</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15 – Unit Test</a:t>
            </a:r>
            <a:endParaRPr lang="en-GB" sz="4000" b="1" dirty="0" smtClean="0"/>
          </a:p>
        </p:txBody>
      </p:sp>
      <p:sp>
        <p:nvSpPr>
          <p:cNvPr id="13" name="Rectangle 12"/>
          <p:cNvSpPr/>
          <p:nvPr/>
        </p:nvSpPr>
        <p:spPr>
          <a:xfrm>
            <a:off x="265066" y="1242333"/>
            <a:ext cx="8555406" cy="2400657"/>
          </a:xfrm>
          <a:prstGeom prst="rect">
            <a:avLst/>
          </a:prstGeom>
        </p:spPr>
        <p:txBody>
          <a:bodyPr wrap="square">
            <a:spAutoFit/>
          </a:bodyPr>
          <a:lstStyle/>
          <a:p>
            <a:pPr marL="457200" indent="-457200">
              <a:buClr>
                <a:srgbClr val="C00000"/>
              </a:buClr>
              <a:buFont typeface="+mj-lt"/>
              <a:buAutoNum type="arabicPeriod" startAt="2"/>
              <a:tabLst>
                <a:tab pos="8343900" algn="r"/>
              </a:tabLst>
            </a:pPr>
            <a:r>
              <a:rPr lang="en-US" sz="2500" b="1" dirty="0">
                <a:solidFill>
                  <a:srgbClr val="C00000"/>
                </a:solidFill>
              </a:rPr>
              <a:t>Reasoning / Communication </a:t>
            </a:r>
            <a:r>
              <a:rPr lang="en-US" sz="2500" dirty="0"/>
              <a:t>Match the equations </a:t>
            </a:r>
            <a:r>
              <a:rPr lang="en-US" sz="2500" dirty="0" smtClean="0"/>
              <a:t/>
            </a:r>
            <a:br>
              <a:rPr lang="en-US" sz="2500" dirty="0" smtClean="0"/>
            </a:br>
            <a:r>
              <a:rPr lang="en-US" sz="2500" dirty="0" smtClean="0"/>
              <a:t>to </a:t>
            </a:r>
            <a:r>
              <a:rPr lang="en-US" sz="2500" dirty="0"/>
              <a:t>their graphs. Explain your reasoning</a:t>
            </a:r>
            <a:r>
              <a:rPr lang="en-US" sz="2500" dirty="0" smtClean="0"/>
              <a:t>.</a:t>
            </a:r>
            <a:r>
              <a:rPr lang="en-US" sz="2500" b="1" dirty="0"/>
              <a:t> </a:t>
            </a:r>
            <a:r>
              <a:rPr lang="en-US" sz="2500" b="1" dirty="0" smtClean="0"/>
              <a:t>	(</a:t>
            </a:r>
            <a:r>
              <a:rPr lang="en-US" sz="2500" b="1" dirty="0"/>
              <a:t>4 marks</a:t>
            </a:r>
            <a:r>
              <a:rPr lang="en-US" sz="2500" b="1" dirty="0" smtClean="0"/>
              <a:t>)</a:t>
            </a:r>
            <a:endParaRPr lang="en-US" sz="2500" dirty="0"/>
          </a:p>
          <a:p>
            <a:pPr marL="914400" lvl="1" indent="-457200">
              <a:buClr>
                <a:srgbClr val="C00000"/>
              </a:buClr>
              <a:buFont typeface="+mj-lt"/>
              <a:buAutoNum type="alphaLcPeriod"/>
              <a:tabLst>
                <a:tab pos="4171950" algn="l"/>
              </a:tabLst>
            </a:pPr>
            <a:r>
              <a:rPr lang="en-US" sz="2500" i="1" dirty="0" smtClean="0"/>
              <a:t>y</a:t>
            </a:r>
            <a:r>
              <a:rPr lang="en-US" sz="2500" dirty="0" smtClean="0"/>
              <a:t> </a:t>
            </a:r>
            <a:r>
              <a:rPr lang="en-US" sz="2500" dirty="0"/>
              <a:t>= </a:t>
            </a:r>
            <a:r>
              <a:rPr lang="en-US" sz="2500" i="1" dirty="0" smtClean="0"/>
              <a:t>x</a:t>
            </a:r>
            <a:r>
              <a:rPr lang="en-US" sz="2500" baseline="30000" dirty="0" smtClean="0"/>
              <a:t>2</a:t>
            </a:r>
            <a:r>
              <a:rPr lang="en-US" sz="2500" dirty="0" smtClean="0"/>
              <a:t> - 4</a:t>
            </a:r>
            <a:r>
              <a:rPr lang="en-US" sz="2500" i="1" dirty="0" smtClean="0"/>
              <a:t>x</a:t>
            </a:r>
            <a:r>
              <a:rPr lang="en-US" sz="2500" dirty="0" smtClean="0"/>
              <a:t> + 4 	</a:t>
            </a:r>
          </a:p>
          <a:p>
            <a:pPr marL="914400" lvl="1" indent="-457200">
              <a:buClr>
                <a:srgbClr val="C00000"/>
              </a:buClr>
              <a:buFont typeface="+mj-lt"/>
              <a:buAutoNum type="alphaLcPeriod"/>
              <a:tabLst>
                <a:tab pos="4171950" algn="l"/>
              </a:tabLst>
            </a:pPr>
            <a:r>
              <a:rPr lang="en-US" sz="2500" i="1" dirty="0" smtClean="0"/>
              <a:t>y</a:t>
            </a:r>
            <a:r>
              <a:rPr lang="en-US" sz="2500" dirty="0" smtClean="0"/>
              <a:t> = (</a:t>
            </a:r>
            <a:r>
              <a:rPr lang="en-US" sz="2500" i="1" dirty="0" smtClean="0"/>
              <a:t>x</a:t>
            </a:r>
            <a:r>
              <a:rPr lang="en-US" sz="2500" dirty="0" smtClean="0"/>
              <a:t> - 3)(</a:t>
            </a:r>
            <a:r>
              <a:rPr lang="en-US" sz="2500" i="1" dirty="0" smtClean="0"/>
              <a:t>x</a:t>
            </a:r>
            <a:r>
              <a:rPr lang="en-US" sz="2500" dirty="0" smtClean="0"/>
              <a:t> </a:t>
            </a:r>
            <a:r>
              <a:rPr lang="en-US" sz="2500" dirty="0"/>
              <a:t>+ </a:t>
            </a:r>
            <a:r>
              <a:rPr lang="en-US" sz="2500" dirty="0" smtClean="0"/>
              <a:t>1)</a:t>
            </a:r>
            <a:endParaRPr lang="en-US" sz="2500" dirty="0"/>
          </a:p>
          <a:p>
            <a:pPr marL="914400" lvl="1" indent="-457200">
              <a:buClr>
                <a:srgbClr val="C00000"/>
              </a:buClr>
              <a:buFont typeface="+mj-lt"/>
              <a:buAutoNum type="alphaLcPeriod" startAt="3"/>
              <a:tabLst>
                <a:tab pos="4171950" algn="l"/>
                <a:tab pos="8343900" algn="r"/>
              </a:tabLst>
            </a:pPr>
            <a:r>
              <a:rPr lang="en-US" sz="2500" i="1" dirty="0" smtClean="0"/>
              <a:t>y</a:t>
            </a:r>
            <a:r>
              <a:rPr lang="en-US" sz="2500" dirty="0" smtClean="0"/>
              <a:t> </a:t>
            </a:r>
            <a:r>
              <a:rPr lang="en-US" sz="2500" dirty="0"/>
              <a:t>= -</a:t>
            </a:r>
            <a:r>
              <a:rPr lang="en-US" sz="2500" i="1" dirty="0"/>
              <a:t>x</a:t>
            </a:r>
            <a:r>
              <a:rPr lang="en-US" sz="2500" baseline="30000" dirty="0"/>
              <a:t>2</a:t>
            </a:r>
            <a:r>
              <a:rPr lang="en-US" sz="2500" dirty="0"/>
              <a:t> + </a:t>
            </a:r>
            <a:r>
              <a:rPr lang="en-US" sz="2500" dirty="0" smtClean="0"/>
              <a:t>5</a:t>
            </a:r>
            <a:r>
              <a:rPr lang="en-US" sz="2500" i="1" dirty="0" smtClean="0"/>
              <a:t>x</a:t>
            </a:r>
            <a:r>
              <a:rPr lang="en-US" sz="2500" dirty="0" smtClean="0"/>
              <a:t>+ </a:t>
            </a:r>
            <a:r>
              <a:rPr lang="en-US" sz="2500" dirty="0"/>
              <a:t>6 </a:t>
            </a:r>
          </a:p>
          <a:p>
            <a:pPr marL="914400" lvl="1" indent="-457200">
              <a:buClr>
                <a:srgbClr val="C00000"/>
              </a:buClr>
              <a:buFont typeface="+mj-lt"/>
              <a:buAutoNum type="alphaLcPeriod" startAt="3"/>
              <a:tabLst>
                <a:tab pos="4171950" algn="l"/>
                <a:tab pos="8343900" algn="r"/>
              </a:tabLst>
            </a:pPr>
            <a:r>
              <a:rPr lang="en-US" sz="2500" i="1" dirty="0" smtClean="0"/>
              <a:t>y</a:t>
            </a:r>
            <a:r>
              <a:rPr lang="en-US" sz="2500" dirty="0" smtClean="0"/>
              <a:t> = (2 - </a:t>
            </a:r>
            <a:r>
              <a:rPr lang="en-US" sz="2500" i="1" dirty="0" smtClean="0"/>
              <a:t>x</a:t>
            </a:r>
            <a:r>
              <a:rPr lang="en-US" sz="2500" dirty="0" smtClean="0"/>
              <a:t>)</a:t>
            </a:r>
            <a:r>
              <a:rPr lang="en-US" sz="2500" baseline="30000" dirty="0" smtClean="0"/>
              <a:t>2 </a:t>
            </a:r>
            <a:r>
              <a:rPr lang="en-US" sz="2500" dirty="0" smtClean="0"/>
              <a:t>– 3	</a:t>
            </a:r>
            <a:endParaRPr lang="en-US" sz="2500" b="1" dirty="0"/>
          </a:p>
        </p:txBody>
      </p:sp>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21563" y="1196752"/>
            <a:ext cx="570917" cy="570917"/>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627784" y="3711114"/>
            <a:ext cx="3299874" cy="2250913"/>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84168" y="4414232"/>
            <a:ext cx="2697545" cy="2173022"/>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086108" y="2132856"/>
            <a:ext cx="2697545" cy="2180074"/>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51520" y="3682531"/>
            <a:ext cx="2298113" cy="2282049"/>
          </a:xfrm>
          <a:prstGeom prst="rect">
            <a:avLst/>
          </a:prstGeom>
        </p:spPr>
      </p:pic>
    </p:spTree>
    <p:extLst>
      <p:ext uri="{BB962C8B-B14F-4D97-AF65-F5344CB8AC3E}">
        <p14:creationId xmlns:p14="http://schemas.microsoft.com/office/powerpoint/2010/main" val="2062556152"/>
      </p:ext>
    </p:extLst>
  </p:cSld>
  <p:clrMapOvr>
    <a:masterClrMapping/>
  </p:clrMapOvr>
  <p:transition advClick="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499</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15 – Unit Test</a:t>
            </a:r>
            <a:endParaRPr lang="en-GB" sz="4000" b="1" dirty="0" smtClean="0"/>
          </a:p>
        </p:txBody>
      </p:sp>
      <p:sp>
        <p:nvSpPr>
          <p:cNvPr id="13" name="Rectangle 12"/>
          <p:cNvSpPr/>
          <p:nvPr/>
        </p:nvSpPr>
        <p:spPr>
          <a:xfrm>
            <a:off x="265066" y="1242333"/>
            <a:ext cx="5243038" cy="5262979"/>
          </a:xfrm>
          <a:prstGeom prst="rect">
            <a:avLst/>
          </a:prstGeom>
        </p:spPr>
        <p:txBody>
          <a:bodyPr wrap="square">
            <a:spAutoFit/>
          </a:bodyPr>
          <a:lstStyle/>
          <a:p>
            <a:pPr marL="457200" indent="-457200">
              <a:buClr>
                <a:srgbClr val="C00000"/>
              </a:buClr>
              <a:buFont typeface="+mj-lt"/>
              <a:buAutoNum type="arabicPeriod" startAt="6"/>
              <a:tabLst>
                <a:tab pos="5029200" algn="r"/>
                <a:tab pos="8343900" algn="r"/>
              </a:tabLst>
            </a:pPr>
            <a:r>
              <a:rPr lang="en-US" sz="2400" b="1" dirty="0" smtClean="0">
                <a:solidFill>
                  <a:srgbClr val="C00000"/>
                </a:solidFill>
              </a:rPr>
              <a:t>Reasoning</a:t>
            </a:r>
            <a:r>
              <a:rPr lang="en-US" sz="2400" dirty="0" smtClean="0"/>
              <a:t> </a:t>
            </a:r>
            <a:r>
              <a:rPr lang="en-US" sz="2400" dirty="0"/>
              <a:t>Write down the equation of a graph with a maximum point at (3</a:t>
            </a:r>
            <a:r>
              <a:rPr lang="en-US" sz="2400" dirty="0" smtClean="0"/>
              <a:t>, -4).	</a:t>
            </a:r>
            <a:br>
              <a:rPr lang="en-US" sz="2400" dirty="0" smtClean="0"/>
            </a:br>
            <a:r>
              <a:rPr lang="en-US" sz="2400" dirty="0" smtClean="0"/>
              <a:t>	</a:t>
            </a:r>
            <a:r>
              <a:rPr lang="en-US" sz="2400" b="1" dirty="0" smtClean="0"/>
              <a:t>(3 marks)</a:t>
            </a:r>
            <a:endParaRPr lang="en-US" sz="2400" b="1" dirty="0"/>
          </a:p>
          <a:p>
            <a:pPr marL="457200" indent="-457200">
              <a:buClr>
                <a:srgbClr val="C00000"/>
              </a:buClr>
              <a:buFont typeface="+mj-lt"/>
              <a:buAutoNum type="arabicPeriod" startAt="6"/>
              <a:tabLst>
                <a:tab pos="5029200" algn="r"/>
                <a:tab pos="8343900" algn="r"/>
              </a:tabLst>
            </a:pPr>
            <a:r>
              <a:rPr lang="en-US" sz="2400" b="1" dirty="0" smtClean="0">
                <a:solidFill>
                  <a:srgbClr val="C00000"/>
                </a:solidFill>
              </a:rPr>
              <a:t>Reasoning </a:t>
            </a:r>
            <a:r>
              <a:rPr lang="en-US" sz="2400" dirty="0"/>
              <a:t>Calculate the exact area satisfied by the inequalities </a:t>
            </a:r>
            <a:r>
              <a:rPr lang="en-US" sz="2400" i="1" dirty="0" smtClean="0"/>
              <a:t>x</a:t>
            </a:r>
            <a:r>
              <a:rPr lang="en-US" sz="2400" baseline="30000" dirty="0" smtClean="0"/>
              <a:t>2</a:t>
            </a:r>
            <a:r>
              <a:rPr lang="en-US" sz="2400" dirty="0" smtClean="0"/>
              <a:t> </a:t>
            </a:r>
            <a:r>
              <a:rPr lang="en-US" sz="2400" dirty="0"/>
              <a:t>+ </a:t>
            </a:r>
            <a:r>
              <a:rPr lang="en-US" sz="2400" i="1" dirty="0" smtClean="0"/>
              <a:t>y</a:t>
            </a:r>
            <a:r>
              <a:rPr lang="en-US" sz="2400" baseline="30000" dirty="0" smtClean="0"/>
              <a:t>2</a:t>
            </a:r>
            <a:r>
              <a:rPr lang="en-US" sz="2400" dirty="0" smtClean="0"/>
              <a:t> </a:t>
            </a:r>
            <a:r>
              <a:rPr lang="en-US" sz="2400" dirty="0">
                <a:latin typeface="Arial" panose="020B0604020202020204" pitchFamily="34" charset="0"/>
                <a:cs typeface="Arial" panose="020B0604020202020204" pitchFamily="34" charset="0"/>
              </a:rPr>
              <a:t>≥</a:t>
            </a:r>
            <a:r>
              <a:rPr lang="en-US" sz="2400" dirty="0" smtClean="0"/>
              <a:t> </a:t>
            </a:r>
            <a:r>
              <a:rPr lang="en-US" sz="2400" dirty="0"/>
              <a:t>25, </a:t>
            </a:r>
            <a:r>
              <a:rPr lang="en-US" sz="2400" i="1" dirty="0"/>
              <a:t>x</a:t>
            </a:r>
            <a:r>
              <a:rPr lang="en-US" sz="2400" dirty="0"/>
              <a:t> </a:t>
            </a:r>
            <a:r>
              <a:rPr lang="en-US" sz="2400" dirty="0">
                <a:latin typeface="Arial" panose="020B0604020202020204" pitchFamily="34" charset="0"/>
                <a:cs typeface="Arial" panose="020B0604020202020204" pitchFamily="34" charset="0"/>
              </a:rPr>
              <a:t>≤</a:t>
            </a:r>
            <a:r>
              <a:rPr lang="en-US" sz="2400" dirty="0" smtClean="0"/>
              <a:t> </a:t>
            </a:r>
            <a:r>
              <a:rPr lang="en-US" sz="2400" dirty="0"/>
              <a:t>5 and </a:t>
            </a:r>
            <a:r>
              <a:rPr lang="en-US" sz="2400" i="1" dirty="0" smtClean="0"/>
              <a:t>y</a:t>
            </a:r>
            <a:r>
              <a:rPr lang="en-US" sz="2400" dirty="0" smtClean="0"/>
              <a:t> </a:t>
            </a:r>
            <a:r>
              <a:rPr lang="en-US" sz="2400" dirty="0" smtClean="0">
                <a:latin typeface="Arial" panose="020B0604020202020204" pitchFamily="34" charset="0"/>
                <a:cs typeface="Arial" panose="020B0604020202020204" pitchFamily="34" charset="0"/>
              </a:rPr>
              <a:t>≤ </a:t>
            </a:r>
            <a:r>
              <a:rPr lang="en-US" sz="2400" dirty="0" smtClean="0"/>
              <a:t>5</a:t>
            </a:r>
            <a:r>
              <a:rPr lang="en-US" sz="2400" dirty="0"/>
              <a:t>.</a:t>
            </a:r>
            <a:r>
              <a:rPr lang="en-US" sz="2400" b="1" dirty="0" smtClean="0"/>
              <a:t> 	</a:t>
            </a:r>
            <a:br>
              <a:rPr lang="en-US" sz="2400" b="1" dirty="0" smtClean="0"/>
            </a:br>
            <a:r>
              <a:rPr lang="en-US" sz="2400" b="1" dirty="0" smtClean="0"/>
              <a:t>	(</a:t>
            </a:r>
            <a:r>
              <a:rPr lang="en-US" sz="2400" b="1" dirty="0"/>
              <a:t>4 marks</a:t>
            </a:r>
            <a:r>
              <a:rPr lang="en-US" sz="2400" b="1" dirty="0" smtClean="0"/>
              <a:t>)</a:t>
            </a:r>
            <a:endParaRPr lang="en-US" sz="2400" dirty="0" smtClean="0"/>
          </a:p>
          <a:p>
            <a:pPr marL="457200" indent="-457200">
              <a:buClr>
                <a:srgbClr val="C00000"/>
              </a:buClr>
              <a:buFont typeface="+mj-lt"/>
              <a:buAutoNum type="arabicPeriod" startAt="6"/>
              <a:tabLst>
                <a:tab pos="5029200" algn="r"/>
                <a:tab pos="8343900" algn="r"/>
              </a:tabLst>
            </a:pPr>
            <a:r>
              <a:rPr lang="en-US" sz="2400" b="1" dirty="0">
                <a:solidFill>
                  <a:srgbClr val="C00000"/>
                </a:solidFill>
              </a:rPr>
              <a:t>Problem-solving</a:t>
            </a:r>
            <a:r>
              <a:rPr lang="en-US" sz="2400" dirty="0"/>
              <a:t> A is the graph of </a:t>
            </a:r>
            <a:r>
              <a:rPr lang="en-US" sz="2400" i="1" dirty="0"/>
              <a:t>y</a:t>
            </a:r>
            <a:r>
              <a:rPr lang="en-US" sz="2400" dirty="0"/>
              <a:t> = </a:t>
            </a:r>
            <a:r>
              <a:rPr lang="en-US" sz="2400" i="1" dirty="0"/>
              <a:t>x</a:t>
            </a:r>
            <a:r>
              <a:rPr lang="en-US" sz="2400" baseline="30000" dirty="0"/>
              <a:t>2</a:t>
            </a:r>
            <a:r>
              <a:rPr lang="en-US" sz="2400" dirty="0"/>
              <a:t> - 3</a:t>
            </a:r>
            <a:r>
              <a:rPr lang="en-US" sz="2400" i="1" dirty="0"/>
              <a:t>x</a:t>
            </a:r>
            <a:r>
              <a:rPr lang="en-US" sz="2400" dirty="0"/>
              <a:t> + </a:t>
            </a:r>
            <a:r>
              <a:rPr lang="en-US" sz="2400" dirty="0" smtClean="0"/>
              <a:t>5.</a:t>
            </a:r>
            <a:br>
              <a:rPr lang="en-US" sz="2400" dirty="0" smtClean="0"/>
            </a:br>
            <a:r>
              <a:rPr lang="en-US" sz="2400" dirty="0" smtClean="0"/>
              <a:t>B </a:t>
            </a:r>
            <a:r>
              <a:rPr lang="en-US" sz="2400" dirty="0"/>
              <a:t>is the graph of </a:t>
            </a:r>
            <a:r>
              <a:rPr lang="en-US" sz="2400" i="1" dirty="0"/>
              <a:t>y</a:t>
            </a:r>
            <a:r>
              <a:rPr lang="en-US" sz="2400" dirty="0"/>
              <a:t> - </a:t>
            </a:r>
            <a:r>
              <a:rPr lang="en-US" sz="2400" i="1" dirty="0"/>
              <a:t>x</a:t>
            </a:r>
            <a:r>
              <a:rPr lang="en-US" sz="2400" dirty="0"/>
              <a:t> = 5. The graphs intersect at points P and </a:t>
            </a:r>
            <a:r>
              <a:rPr lang="en-US" sz="2400" dirty="0" smtClean="0"/>
              <a:t>Q. Find </a:t>
            </a:r>
            <a:r>
              <a:rPr lang="en-US" sz="2400" dirty="0"/>
              <a:t>the length of PQ. Give your answer as a surd</a:t>
            </a:r>
            <a:r>
              <a:rPr lang="en-US" sz="2400" dirty="0" smtClean="0"/>
              <a:t>. 	</a:t>
            </a:r>
            <a:r>
              <a:rPr lang="en-US" sz="2400" b="1" dirty="0" smtClean="0"/>
              <a:t>(6 marks)	</a:t>
            </a:r>
            <a:endParaRPr lang="en-US" sz="2400" b="1" dirty="0"/>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2094379756"/>
      </p:ext>
    </p:extLst>
  </p:cSld>
  <p:clrMapOvr>
    <a:masterClrMapping/>
  </p:clrMapOvr>
  <p:transition advClick="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499</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15 – Unit Test</a:t>
            </a:r>
            <a:endParaRPr lang="en-GB" sz="4000" b="1" dirty="0" smtClean="0"/>
          </a:p>
        </p:txBody>
      </p:sp>
      <p:sp>
        <p:nvSpPr>
          <p:cNvPr id="13" name="Rectangle 12"/>
          <p:cNvSpPr/>
          <p:nvPr/>
        </p:nvSpPr>
        <p:spPr>
          <a:xfrm>
            <a:off x="265066" y="1242333"/>
            <a:ext cx="5243038" cy="4339650"/>
          </a:xfrm>
          <a:prstGeom prst="rect">
            <a:avLst/>
          </a:prstGeom>
        </p:spPr>
        <p:txBody>
          <a:bodyPr wrap="square">
            <a:spAutoFit/>
          </a:bodyPr>
          <a:lstStyle/>
          <a:p>
            <a:pPr marL="571500" indent="-571500">
              <a:buClr>
                <a:srgbClr val="C00000"/>
              </a:buClr>
              <a:buFont typeface="+mj-lt"/>
              <a:buAutoNum type="arabicPeriod" startAt="9"/>
              <a:tabLst>
                <a:tab pos="5029200" algn="r"/>
                <a:tab pos="8343900" algn="r"/>
              </a:tabLst>
            </a:pPr>
            <a:r>
              <a:rPr lang="en-US" sz="2300" dirty="0" smtClean="0"/>
              <a:t>Find </a:t>
            </a:r>
            <a:r>
              <a:rPr lang="en-US" sz="2300" dirty="0"/>
              <a:t>the values of </a:t>
            </a:r>
            <a:r>
              <a:rPr lang="en-US" sz="2300" i="1" dirty="0"/>
              <a:t>x</a:t>
            </a:r>
            <a:r>
              <a:rPr lang="en-US" sz="2300" dirty="0"/>
              <a:t> that satisfy </a:t>
            </a:r>
            <a:r>
              <a:rPr lang="en-US" sz="2300" i="1" dirty="0"/>
              <a:t>x</a:t>
            </a:r>
            <a:r>
              <a:rPr lang="en-US" sz="2300" baseline="30000" dirty="0"/>
              <a:t>2</a:t>
            </a:r>
            <a:r>
              <a:rPr lang="en-US" sz="2300" dirty="0"/>
              <a:t> + </a:t>
            </a:r>
            <a:r>
              <a:rPr lang="en-US" sz="2300" i="1" dirty="0"/>
              <a:t>x</a:t>
            </a:r>
            <a:r>
              <a:rPr lang="en-US" sz="2300" dirty="0"/>
              <a:t> - 6 &gt; </a:t>
            </a:r>
            <a:r>
              <a:rPr lang="en-US" sz="2300" dirty="0" smtClean="0"/>
              <a:t>0	</a:t>
            </a:r>
            <a:r>
              <a:rPr lang="en-US" sz="2300" b="1" dirty="0" smtClean="0"/>
              <a:t>(5 marks)</a:t>
            </a:r>
            <a:endParaRPr lang="en-US" sz="2300" b="1" dirty="0"/>
          </a:p>
          <a:p>
            <a:pPr marL="571500" indent="-571500">
              <a:buClr>
                <a:srgbClr val="C00000"/>
              </a:buClr>
              <a:buFont typeface="+mj-lt"/>
              <a:buAutoNum type="arabicPeriod" startAt="9"/>
              <a:tabLst>
                <a:tab pos="5029200" algn="r"/>
                <a:tab pos="8343900" algn="r"/>
              </a:tabLst>
            </a:pPr>
            <a:r>
              <a:rPr lang="en-US" sz="2300" b="1" dirty="0" smtClean="0">
                <a:solidFill>
                  <a:srgbClr val="C00000"/>
                </a:solidFill>
              </a:rPr>
              <a:t>Reasoning </a:t>
            </a:r>
            <a:r>
              <a:rPr lang="en-US" sz="2300" dirty="0"/>
              <a:t>Which of these equations has real roots? </a:t>
            </a:r>
            <a:endParaRPr lang="en-US" sz="2300" dirty="0" smtClean="0"/>
          </a:p>
          <a:p>
            <a:pPr marL="971550" lvl="1" indent="-400050">
              <a:buClr>
                <a:srgbClr val="C00000"/>
              </a:buClr>
              <a:buFont typeface="+mj-lt"/>
              <a:buAutoNum type="alphaLcPeriod"/>
              <a:tabLst>
                <a:tab pos="5029200" algn="r"/>
                <a:tab pos="8343900" algn="r"/>
              </a:tabLst>
            </a:pPr>
            <a:r>
              <a:rPr lang="en-US" sz="2300" i="1" dirty="0" smtClean="0"/>
              <a:t>x</a:t>
            </a:r>
            <a:r>
              <a:rPr lang="en-US" sz="2300" baseline="30000" dirty="0" smtClean="0"/>
              <a:t>2</a:t>
            </a:r>
            <a:r>
              <a:rPr lang="en-US" sz="2300" dirty="0" smtClean="0"/>
              <a:t> </a:t>
            </a:r>
            <a:r>
              <a:rPr lang="en-US" sz="2300" dirty="0"/>
              <a:t>- 6</a:t>
            </a:r>
            <a:r>
              <a:rPr lang="en-US" sz="2300" i="1" dirty="0"/>
              <a:t>x</a:t>
            </a:r>
            <a:r>
              <a:rPr lang="en-US" sz="2300" dirty="0"/>
              <a:t> + 13 = 0</a:t>
            </a:r>
          </a:p>
          <a:p>
            <a:pPr marL="971550" lvl="1" indent="-400050">
              <a:buClr>
                <a:srgbClr val="C00000"/>
              </a:buClr>
              <a:buFont typeface="+mj-lt"/>
              <a:buAutoNum type="alphaLcPeriod"/>
              <a:tabLst>
                <a:tab pos="5029200" algn="r"/>
                <a:tab pos="8343900" algn="r"/>
              </a:tabLst>
            </a:pPr>
            <a:r>
              <a:rPr lang="en-US" sz="2300" dirty="0" smtClean="0"/>
              <a:t>2</a:t>
            </a:r>
            <a:r>
              <a:rPr lang="en-US" sz="2300" i="1" dirty="0" smtClean="0"/>
              <a:t>x</a:t>
            </a:r>
            <a:r>
              <a:rPr lang="en-US" sz="2300" baseline="30000" dirty="0" smtClean="0"/>
              <a:t>2</a:t>
            </a:r>
            <a:r>
              <a:rPr lang="en-US" sz="2300" dirty="0" smtClean="0"/>
              <a:t> </a:t>
            </a:r>
            <a:r>
              <a:rPr lang="en-US" sz="2300" dirty="0"/>
              <a:t>+ 4</a:t>
            </a:r>
            <a:r>
              <a:rPr lang="en-US" sz="2300" i="1" dirty="0"/>
              <a:t>x</a:t>
            </a:r>
            <a:r>
              <a:rPr lang="en-US" sz="2300" dirty="0"/>
              <a:t>- 5 = 0 </a:t>
            </a:r>
            <a:endParaRPr lang="en-US" sz="2300" dirty="0" smtClean="0"/>
          </a:p>
          <a:p>
            <a:pPr marL="971550" lvl="1" indent="-400050">
              <a:buClr>
                <a:srgbClr val="C00000"/>
              </a:buClr>
              <a:buFont typeface="+mj-lt"/>
              <a:buAutoNum type="alphaLcPeriod"/>
              <a:tabLst>
                <a:tab pos="5029200" algn="r"/>
                <a:tab pos="8343900" algn="r"/>
              </a:tabLst>
            </a:pPr>
            <a:r>
              <a:rPr lang="en-US" sz="2300" dirty="0" smtClean="0"/>
              <a:t>-</a:t>
            </a:r>
            <a:r>
              <a:rPr lang="en-US" sz="2300" i="1" dirty="0"/>
              <a:t>x</a:t>
            </a:r>
            <a:r>
              <a:rPr lang="en-US" sz="2300" baseline="30000" dirty="0"/>
              <a:t>2</a:t>
            </a:r>
            <a:r>
              <a:rPr lang="en-US" sz="2300" dirty="0"/>
              <a:t> </a:t>
            </a:r>
            <a:r>
              <a:rPr lang="en-US" sz="2300" dirty="0" smtClean="0"/>
              <a:t>– 4</a:t>
            </a:r>
            <a:r>
              <a:rPr lang="en-US" sz="2300" i="1" dirty="0" smtClean="0"/>
              <a:t>x</a:t>
            </a:r>
            <a:r>
              <a:rPr lang="en-US" sz="2300" dirty="0" smtClean="0"/>
              <a:t> </a:t>
            </a:r>
            <a:r>
              <a:rPr lang="en-US" sz="2300" dirty="0"/>
              <a:t>+ 9 = </a:t>
            </a:r>
            <a:r>
              <a:rPr lang="en-US" sz="2300" dirty="0" smtClean="0"/>
              <a:t>0	</a:t>
            </a:r>
            <a:r>
              <a:rPr lang="en-US" sz="2300" b="1" dirty="0"/>
              <a:t> (5 marks)</a:t>
            </a:r>
            <a:endParaRPr lang="en-US" sz="2300" dirty="0"/>
          </a:p>
          <a:p>
            <a:pPr marL="571500" indent="-571500">
              <a:buClr>
                <a:srgbClr val="C00000"/>
              </a:buClr>
              <a:buFont typeface="+mj-lt"/>
              <a:buAutoNum type="arabicPeriod" startAt="9"/>
              <a:tabLst>
                <a:tab pos="5029200" algn="r"/>
                <a:tab pos="8343900" algn="r"/>
              </a:tabLst>
            </a:pPr>
            <a:r>
              <a:rPr lang="en-US" sz="2300" dirty="0" smtClean="0"/>
              <a:t>Use </a:t>
            </a:r>
            <a:r>
              <a:rPr lang="en-US" sz="2300" dirty="0"/>
              <a:t>an iterative formula to find the only real solution to </a:t>
            </a:r>
            <a:r>
              <a:rPr lang="en-US" sz="2300" dirty="0" smtClean="0"/>
              <a:t/>
            </a:r>
            <a:br>
              <a:rPr lang="en-US" sz="2300" dirty="0" smtClean="0"/>
            </a:br>
            <a:r>
              <a:rPr lang="en-US" sz="2300" i="1" dirty="0" smtClean="0"/>
              <a:t>x</a:t>
            </a:r>
            <a:r>
              <a:rPr lang="en-US" sz="2300" baseline="30000" dirty="0" smtClean="0"/>
              <a:t>2</a:t>
            </a:r>
            <a:r>
              <a:rPr lang="en-US" sz="2300" dirty="0" smtClean="0"/>
              <a:t> </a:t>
            </a:r>
            <a:r>
              <a:rPr lang="en-US" sz="2300" dirty="0"/>
              <a:t>- </a:t>
            </a:r>
            <a:r>
              <a:rPr lang="en-US" sz="2300" i="1" dirty="0"/>
              <a:t>x</a:t>
            </a:r>
            <a:r>
              <a:rPr lang="en-US" sz="2300" dirty="0"/>
              <a:t> + 8 = 0 </a:t>
            </a:r>
            <a:r>
              <a:rPr lang="en-US" sz="2300" dirty="0" smtClean="0"/>
              <a:t/>
            </a:r>
            <a:br>
              <a:rPr lang="en-US" sz="2300" dirty="0" smtClean="0"/>
            </a:br>
            <a:r>
              <a:rPr lang="en-US" sz="2300" dirty="0" smtClean="0"/>
              <a:t>to </a:t>
            </a:r>
            <a:r>
              <a:rPr lang="en-US" sz="2300" dirty="0"/>
              <a:t>5 </a:t>
            </a:r>
            <a:r>
              <a:rPr lang="en-US" sz="2300" dirty="0" err="1"/>
              <a:t>d.p</a:t>
            </a:r>
            <a:r>
              <a:rPr lang="en-US" sz="2300" dirty="0" err="1" smtClean="0"/>
              <a:t>.</a:t>
            </a:r>
            <a:r>
              <a:rPr lang="en-US" sz="2300" b="1" dirty="0" smtClean="0"/>
              <a:t> </a:t>
            </a:r>
            <a:br>
              <a:rPr lang="en-US" sz="2300" b="1" dirty="0" smtClean="0"/>
            </a:br>
            <a:r>
              <a:rPr lang="en-US" sz="2300" b="1" dirty="0" smtClean="0"/>
              <a:t>       (</a:t>
            </a:r>
            <a:r>
              <a:rPr lang="en-US" sz="2300" b="1" dirty="0"/>
              <a:t>5 marks)</a:t>
            </a:r>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59486" y="4509120"/>
            <a:ext cx="2448618" cy="202644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3485" y="1988840"/>
            <a:ext cx="548640" cy="548640"/>
          </a:xfrm>
          <a:prstGeom prst="rect">
            <a:avLst/>
          </a:prstGeom>
        </p:spPr>
      </p:pic>
    </p:spTree>
    <p:extLst>
      <p:ext uri="{BB962C8B-B14F-4D97-AF65-F5344CB8AC3E}">
        <p14:creationId xmlns:p14="http://schemas.microsoft.com/office/powerpoint/2010/main" val="2584683628"/>
      </p:ext>
    </p:extLst>
  </p:cSld>
  <p:clrMapOvr>
    <a:masterClrMapping/>
  </p:clrMapOvr>
  <p:transition advClick="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500</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15 – Unit Test</a:t>
            </a:r>
            <a:endParaRPr lang="en-GB" sz="4000" b="1" dirty="0" smtClean="0"/>
          </a:p>
        </p:txBody>
      </p:sp>
      <p:grpSp>
        <p:nvGrpSpPr>
          <p:cNvPr id="8" name="Group 7"/>
          <p:cNvGrpSpPr/>
          <p:nvPr/>
        </p:nvGrpSpPr>
        <p:grpSpPr>
          <a:xfrm>
            <a:off x="221774" y="1196752"/>
            <a:ext cx="8641477" cy="3111503"/>
            <a:chOff x="3465597" y="1089031"/>
            <a:chExt cx="5309150" cy="3111503"/>
          </a:xfrm>
        </p:grpSpPr>
        <p:sp>
          <p:nvSpPr>
            <p:cNvPr id="9" name="Round Diagonal Corner Rectangle 8"/>
            <p:cNvSpPr/>
            <p:nvPr/>
          </p:nvSpPr>
          <p:spPr>
            <a:xfrm>
              <a:off x="3465597" y="1089031"/>
              <a:ext cx="5309150" cy="3111503"/>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3563889" y="1666250"/>
              <a:ext cx="3193763" cy="1815882"/>
            </a:xfrm>
            <a:prstGeom prst="rect">
              <a:avLst/>
            </a:prstGeom>
          </p:spPr>
          <p:txBody>
            <a:bodyPr wrap="square">
              <a:spAutoFit/>
            </a:bodyPr>
            <a:lstStyle/>
            <a:p>
              <a:pPr>
                <a:spcAft>
                  <a:spcPts val="0"/>
                </a:spcAft>
                <a:tabLst>
                  <a:tab pos="4972050" algn="r"/>
                </a:tabLst>
              </a:pPr>
              <a:r>
                <a:rPr lang="en-US" sz="2800" dirty="0"/>
                <a:t>The graph of </a:t>
              </a:r>
              <a:r>
                <a:rPr lang="en-US" sz="2800" i="1" dirty="0"/>
                <a:t>y</a:t>
              </a:r>
              <a:r>
                <a:rPr lang="en-US" sz="2800" dirty="0"/>
                <a:t> = </a:t>
              </a:r>
              <a:r>
                <a:rPr lang="en-US" sz="2800" i="1" dirty="0"/>
                <a:t>x</a:t>
              </a:r>
              <a:r>
                <a:rPr lang="en-US" sz="2800" baseline="30000" dirty="0"/>
                <a:t>2</a:t>
              </a:r>
              <a:r>
                <a:rPr lang="en-US" sz="2800" dirty="0"/>
                <a:t> + </a:t>
              </a:r>
              <a:r>
                <a:rPr lang="en-US" sz="2800" i="1" dirty="0" err="1"/>
                <a:t>bx</a:t>
              </a:r>
              <a:r>
                <a:rPr lang="en-US" sz="2800" dirty="0"/>
                <a:t> + </a:t>
              </a:r>
              <a:r>
                <a:rPr lang="en-US" sz="2800" i="1" dirty="0"/>
                <a:t>c</a:t>
              </a:r>
              <a:r>
                <a:rPr lang="en-US" sz="2800" dirty="0"/>
                <a:t> is </a:t>
              </a:r>
              <a:r>
                <a:rPr lang="en-US" sz="2800" dirty="0" smtClean="0"/>
                <a:t/>
              </a:r>
              <a:br>
                <a:rPr lang="en-US" sz="2800" dirty="0" smtClean="0"/>
              </a:br>
              <a:r>
                <a:rPr lang="en-US" sz="2800" dirty="0" smtClean="0"/>
                <a:t>shown </a:t>
              </a:r>
              <a:r>
                <a:rPr lang="en-US" sz="2800" dirty="0"/>
                <a:t>on the grid</a:t>
              </a:r>
              <a:r>
                <a:rPr lang="en-US" sz="2800" dirty="0" smtClean="0"/>
                <a:t>.</a:t>
              </a:r>
            </a:p>
            <a:p>
              <a:pPr>
                <a:spcAft>
                  <a:spcPts val="0"/>
                </a:spcAft>
                <a:tabLst>
                  <a:tab pos="4972050" algn="r"/>
                </a:tabLst>
              </a:pPr>
              <a:r>
                <a:rPr lang="en-US" sz="2800" dirty="0"/>
                <a:t>Work out the value of b and the value of </a:t>
              </a:r>
              <a:r>
                <a:rPr lang="en-US" sz="2800" i="1" dirty="0"/>
                <a:t>c</a:t>
              </a:r>
              <a:r>
                <a:rPr lang="en-US" sz="2800" dirty="0"/>
                <a:t>.</a:t>
              </a:r>
              <a:r>
                <a:rPr lang="en-US" sz="2800" b="1" dirty="0"/>
                <a:t> </a:t>
              </a:r>
              <a:r>
                <a:rPr lang="en-US" sz="2800" b="1" dirty="0" smtClean="0"/>
                <a:t>	(</a:t>
              </a:r>
              <a:r>
                <a:rPr lang="en-US" sz="2800" b="1" dirty="0"/>
                <a:t>4 marks)</a:t>
              </a: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95455" y="1748061"/>
            <a:ext cx="2995351" cy="2512757"/>
          </a:xfrm>
          <a:prstGeom prst="rect">
            <a:avLst/>
          </a:prstGeom>
        </p:spPr>
      </p:pic>
      <p:sp>
        <p:nvSpPr>
          <p:cNvPr id="5" name="Rectangle 4"/>
          <p:cNvSpPr/>
          <p:nvPr/>
        </p:nvSpPr>
        <p:spPr>
          <a:xfrm>
            <a:off x="179512" y="4365104"/>
            <a:ext cx="2720307" cy="2354491"/>
          </a:xfrm>
          <a:prstGeom prst="rect">
            <a:avLst/>
          </a:prstGeom>
        </p:spPr>
        <p:txBody>
          <a:bodyPr wrap="square">
            <a:spAutoFit/>
          </a:bodyPr>
          <a:lstStyle/>
          <a:p>
            <a:r>
              <a:rPr lang="en-US" sz="2100" b="1" dirty="0"/>
              <a:t>Student A answer</a:t>
            </a:r>
          </a:p>
          <a:p>
            <a:r>
              <a:rPr lang="en-US" sz="2100" dirty="0" smtClean="0"/>
              <a:t>Where </a:t>
            </a:r>
            <a:r>
              <a:rPr lang="en-US" sz="2100" i="1" dirty="0" smtClean="0"/>
              <a:t>x</a:t>
            </a:r>
            <a:r>
              <a:rPr lang="en-US" sz="2100" dirty="0" smtClean="0"/>
              <a:t> </a:t>
            </a:r>
            <a:r>
              <a:rPr lang="en-US" sz="2100" dirty="0"/>
              <a:t>= 0</a:t>
            </a:r>
            <a:r>
              <a:rPr lang="en-US" sz="2100" dirty="0" smtClean="0"/>
              <a:t>, </a:t>
            </a:r>
            <a:r>
              <a:rPr lang="en-US" sz="2100" i="1" dirty="0" smtClean="0"/>
              <a:t>y</a:t>
            </a:r>
            <a:r>
              <a:rPr lang="en-US" sz="2100" dirty="0"/>
              <a:t>= 13 </a:t>
            </a:r>
            <a:endParaRPr lang="en-US" sz="2100" dirty="0" smtClean="0"/>
          </a:p>
          <a:p>
            <a:r>
              <a:rPr lang="en-US" sz="2100" dirty="0" smtClean="0"/>
              <a:t>13 </a:t>
            </a:r>
            <a:r>
              <a:rPr lang="en-US" sz="2100" dirty="0"/>
              <a:t>= 0</a:t>
            </a:r>
            <a:r>
              <a:rPr lang="en-US" sz="2100" baseline="30000" dirty="0"/>
              <a:t>2</a:t>
            </a:r>
            <a:r>
              <a:rPr lang="en-US" sz="2100" dirty="0"/>
              <a:t> + 0 + c </a:t>
            </a:r>
            <a:endParaRPr lang="en-US" sz="2100" dirty="0" smtClean="0"/>
          </a:p>
          <a:p>
            <a:r>
              <a:rPr lang="en-US" sz="2100" dirty="0" smtClean="0"/>
              <a:t>c</a:t>
            </a:r>
            <a:r>
              <a:rPr lang="en-US" sz="2100" dirty="0"/>
              <a:t>= 13</a:t>
            </a:r>
          </a:p>
          <a:p>
            <a:r>
              <a:rPr lang="en-US" sz="2100" dirty="0"/>
              <a:t>b= -3 since the smallest value </a:t>
            </a:r>
            <a:r>
              <a:rPr lang="en-US" sz="2100" dirty="0" smtClean="0"/>
              <a:t>of </a:t>
            </a:r>
            <a:r>
              <a:rPr lang="en-US" sz="2100" i="1" dirty="0" smtClean="0"/>
              <a:t>y</a:t>
            </a:r>
            <a:r>
              <a:rPr lang="en-US" sz="2100" dirty="0" smtClean="0"/>
              <a:t> </a:t>
            </a:r>
            <a:r>
              <a:rPr lang="en-US" sz="2100" dirty="0"/>
              <a:t>is when </a:t>
            </a:r>
            <a:r>
              <a:rPr lang="en-US" sz="2100" i="1" dirty="0" smtClean="0"/>
              <a:t>x</a:t>
            </a:r>
            <a:r>
              <a:rPr lang="en-US" sz="2100" dirty="0" smtClean="0"/>
              <a:t> </a:t>
            </a:r>
            <a:r>
              <a:rPr lang="en-US" sz="2100" dirty="0"/>
              <a:t>= -3</a:t>
            </a:r>
          </a:p>
        </p:txBody>
      </p:sp>
      <p:sp>
        <p:nvSpPr>
          <p:cNvPr id="15" name="Rectangle 14"/>
          <p:cNvSpPr/>
          <p:nvPr/>
        </p:nvSpPr>
        <p:spPr>
          <a:xfrm>
            <a:off x="3066435" y="4386877"/>
            <a:ext cx="2801709" cy="2354491"/>
          </a:xfrm>
          <a:prstGeom prst="rect">
            <a:avLst/>
          </a:prstGeom>
        </p:spPr>
        <p:txBody>
          <a:bodyPr wrap="square">
            <a:spAutoFit/>
          </a:bodyPr>
          <a:lstStyle/>
          <a:p>
            <a:r>
              <a:rPr lang="en-US" sz="2100" b="1" dirty="0"/>
              <a:t>Student </a:t>
            </a:r>
            <a:r>
              <a:rPr lang="en-US" sz="2100" b="1" dirty="0" smtClean="0"/>
              <a:t>B </a:t>
            </a:r>
            <a:r>
              <a:rPr lang="en-US" sz="2100" b="1" dirty="0"/>
              <a:t>answer</a:t>
            </a:r>
          </a:p>
          <a:p>
            <a:r>
              <a:rPr lang="en-US" sz="2100" dirty="0"/>
              <a:t>The turning point is at (-3,4) </a:t>
            </a:r>
            <a:endParaRPr lang="en-US" sz="2100" dirty="0" smtClean="0"/>
          </a:p>
          <a:p>
            <a:r>
              <a:rPr lang="en-US" sz="2100" i="1" dirty="0" smtClean="0"/>
              <a:t>y</a:t>
            </a:r>
            <a:r>
              <a:rPr lang="en-US" sz="2100" dirty="0" smtClean="0"/>
              <a:t> </a:t>
            </a:r>
            <a:r>
              <a:rPr lang="en-US" sz="2100" dirty="0"/>
              <a:t>= </a:t>
            </a:r>
            <a:r>
              <a:rPr lang="en-US" sz="2100" dirty="0" smtClean="0"/>
              <a:t>(</a:t>
            </a:r>
            <a:r>
              <a:rPr lang="en-US" sz="2100" i="1" dirty="0" smtClean="0"/>
              <a:t>x</a:t>
            </a:r>
            <a:r>
              <a:rPr lang="en-US" sz="2100" dirty="0" smtClean="0"/>
              <a:t> </a:t>
            </a:r>
            <a:r>
              <a:rPr lang="en-US" sz="2100" dirty="0"/>
              <a:t>+ </a:t>
            </a:r>
            <a:r>
              <a:rPr lang="en-US" sz="2100" dirty="0" smtClean="0"/>
              <a:t>3)</a:t>
            </a:r>
            <a:r>
              <a:rPr lang="en-US" sz="2100" baseline="30000" dirty="0" smtClean="0"/>
              <a:t>2 </a:t>
            </a:r>
            <a:r>
              <a:rPr lang="en-US" sz="2100" dirty="0" smtClean="0"/>
              <a:t>+</a:t>
            </a:r>
            <a:r>
              <a:rPr lang="en-US" sz="2100" dirty="0"/>
              <a:t>4 </a:t>
            </a:r>
            <a:endParaRPr lang="en-US" sz="2100" dirty="0" smtClean="0"/>
          </a:p>
          <a:p>
            <a:r>
              <a:rPr lang="en-US" sz="2100" i="1" dirty="0" smtClean="0"/>
              <a:t>y</a:t>
            </a:r>
            <a:r>
              <a:rPr lang="en-US" sz="2100" dirty="0" smtClean="0"/>
              <a:t> </a:t>
            </a:r>
            <a:r>
              <a:rPr lang="en-US" sz="2100" dirty="0"/>
              <a:t>= </a:t>
            </a:r>
            <a:r>
              <a:rPr lang="en-US" sz="2100" i="1" dirty="0"/>
              <a:t>x</a:t>
            </a:r>
            <a:r>
              <a:rPr lang="en-US" sz="2100" baseline="30000" dirty="0"/>
              <a:t>2</a:t>
            </a:r>
            <a:r>
              <a:rPr lang="en-US" sz="2100" dirty="0"/>
              <a:t> + 6</a:t>
            </a:r>
            <a:r>
              <a:rPr lang="en-US" sz="2100" i="1" dirty="0"/>
              <a:t>x</a:t>
            </a:r>
            <a:r>
              <a:rPr lang="en-US" sz="2100" dirty="0"/>
              <a:t> + 9 + 4 </a:t>
            </a:r>
            <a:endParaRPr lang="en-US" sz="2100" dirty="0" smtClean="0"/>
          </a:p>
          <a:p>
            <a:r>
              <a:rPr lang="en-US" sz="2100" i="1" dirty="0" smtClean="0"/>
              <a:t>y</a:t>
            </a:r>
            <a:r>
              <a:rPr lang="en-US" sz="2100" dirty="0" smtClean="0"/>
              <a:t> </a:t>
            </a:r>
            <a:r>
              <a:rPr lang="en-US" sz="2100" dirty="0"/>
              <a:t>= </a:t>
            </a:r>
            <a:r>
              <a:rPr lang="en-US" sz="2100" i="1" dirty="0"/>
              <a:t>x</a:t>
            </a:r>
            <a:r>
              <a:rPr lang="en-US" sz="2100" baseline="30000" dirty="0"/>
              <a:t>2</a:t>
            </a:r>
            <a:r>
              <a:rPr lang="en-US" sz="2100" dirty="0"/>
              <a:t> + </a:t>
            </a:r>
            <a:r>
              <a:rPr lang="en-US" sz="2100" dirty="0" smtClean="0"/>
              <a:t>6</a:t>
            </a:r>
            <a:r>
              <a:rPr lang="en-US" sz="2100" i="1" dirty="0" smtClean="0"/>
              <a:t>x </a:t>
            </a:r>
            <a:r>
              <a:rPr lang="en-US" sz="2100" dirty="0" smtClean="0"/>
              <a:t>+ </a:t>
            </a:r>
            <a:r>
              <a:rPr lang="en-US" sz="2100" dirty="0"/>
              <a:t>13 </a:t>
            </a:r>
            <a:endParaRPr lang="en-US" sz="2100" dirty="0" smtClean="0"/>
          </a:p>
          <a:p>
            <a:r>
              <a:rPr lang="en-US" sz="2100" i="1" dirty="0" smtClean="0"/>
              <a:t>b</a:t>
            </a:r>
            <a:r>
              <a:rPr lang="en-US" sz="2100" dirty="0" smtClean="0"/>
              <a:t> = 6, </a:t>
            </a:r>
            <a:r>
              <a:rPr lang="en-US" sz="2100" i="1" dirty="0" smtClean="0"/>
              <a:t>c</a:t>
            </a:r>
            <a:r>
              <a:rPr lang="en-US" sz="2100" dirty="0" smtClean="0"/>
              <a:t> = </a:t>
            </a:r>
            <a:r>
              <a:rPr lang="en-US" sz="2100" dirty="0"/>
              <a:t>13</a:t>
            </a:r>
          </a:p>
        </p:txBody>
      </p:sp>
      <p:sp>
        <p:nvSpPr>
          <p:cNvPr id="16" name="Rectangle 15"/>
          <p:cNvSpPr/>
          <p:nvPr/>
        </p:nvSpPr>
        <p:spPr>
          <a:xfrm>
            <a:off x="6034760" y="4382524"/>
            <a:ext cx="2785712" cy="2354491"/>
          </a:xfrm>
          <a:prstGeom prst="rect">
            <a:avLst/>
          </a:prstGeom>
        </p:spPr>
        <p:txBody>
          <a:bodyPr wrap="square">
            <a:spAutoFit/>
          </a:bodyPr>
          <a:lstStyle/>
          <a:p>
            <a:r>
              <a:rPr lang="en-US" sz="2100" b="1" dirty="0"/>
              <a:t>Student </a:t>
            </a:r>
            <a:r>
              <a:rPr lang="en-US" sz="2100" b="1" dirty="0" smtClean="0"/>
              <a:t>C </a:t>
            </a:r>
            <a:r>
              <a:rPr lang="en-US" sz="2100" b="1" dirty="0"/>
              <a:t>answer</a:t>
            </a:r>
          </a:p>
          <a:p>
            <a:r>
              <a:rPr lang="en-US" sz="2100" dirty="0"/>
              <a:t>The turning point is at (-3</a:t>
            </a:r>
            <a:r>
              <a:rPr lang="en-US" sz="2100" dirty="0" smtClean="0"/>
              <a:t>, 4</a:t>
            </a:r>
            <a:r>
              <a:rPr lang="en-US" sz="2100" dirty="0"/>
              <a:t>). </a:t>
            </a:r>
            <a:endParaRPr lang="en-US" sz="2100" dirty="0" smtClean="0"/>
          </a:p>
          <a:p>
            <a:r>
              <a:rPr lang="en-US" sz="2100" i="1" dirty="0" smtClean="0"/>
              <a:t>y</a:t>
            </a:r>
            <a:r>
              <a:rPr lang="en-US" sz="2100" dirty="0" smtClean="0"/>
              <a:t> </a:t>
            </a:r>
            <a:r>
              <a:rPr lang="en-US" sz="2100" dirty="0"/>
              <a:t>= (</a:t>
            </a:r>
            <a:r>
              <a:rPr lang="en-US" sz="2100" i="1" dirty="0"/>
              <a:t>x</a:t>
            </a:r>
            <a:r>
              <a:rPr lang="en-US" sz="2100" dirty="0"/>
              <a:t> + 3)(</a:t>
            </a:r>
            <a:r>
              <a:rPr lang="en-US" sz="2100" i="1" dirty="0"/>
              <a:t>x</a:t>
            </a:r>
            <a:r>
              <a:rPr lang="en-US" sz="2100" dirty="0"/>
              <a:t> - 4) </a:t>
            </a:r>
            <a:endParaRPr lang="en-US" sz="2100" dirty="0" smtClean="0"/>
          </a:p>
          <a:p>
            <a:r>
              <a:rPr lang="en-US" sz="2100" i="1" dirty="0" smtClean="0"/>
              <a:t>y</a:t>
            </a:r>
            <a:r>
              <a:rPr lang="en-US" sz="2100" dirty="0" smtClean="0"/>
              <a:t> </a:t>
            </a:r>
            <a:r>
              <a:rPr lang="en-US" sz="2100" dirty="0"/>
              <a:t>= </a:t>
            </a:r>
            <a:r>
              <a:rPr lang="en-US" sz="2100" i="1" dirty="0" smtClean="0"/>
              <a:t>x</a:t>
            </a:r>
            <a:r>
              <a:rPr lang="en-US" sz="2100" baseline="30000" dirty="0" smtClean="0"/>
              <a:t>2</a:t>
            </a:r>
            <a:r>
              <a:rPr lang="en-US" sz="2100" dirty="0" smtClean="0"/>
              <a:t> </a:t>
            </a:r>
            <a:r>
              <a:rPr lang="en-US" sz="2100" dirty="0"/>
              <a:t>+ 3</a:t>
            </a:r>
            <a:r>
              <a:rPr lang="en-US" sz="2100" i="1" dirty="0"/>
              <a:t>x</a:t>
            </a:r>
            <a:r>
              <a:rPr lang="en-US" sz="2100" dirty="0"/>
              <a:t> - 4</a:t>
            </a:r>
            <a:r>
              <a:rPr lang="en-US" sz="2100" i="1" dirty="0"/>
              <a:t>x</a:t>
            </a:r>
            <a:r>
              <a:rPr lang="en-US" sz="2100" dirty="0"/>
              <a:t> - 12 </a:t>
            </a:r>
            <a:endParaRPr lang="en-US" sz="2100" dirty="0" smtClean="0"/>
          </a:p>
          <a:p>
            <a:r>
              <a:rPr lang="en-US" sz="2100" dirty="0" smtClean="0"/>
              <a:t>y = x</a:t>
            </a:r>
            <a:r>
              <a:rPr lang="en-US" sz="2100" baseline="30000" dirty="0" smtClean="0"/>
              <a:t>2</a:t>
            </a:r>
            <a:r>
              <a:rPr lang="en-US" sz="2100" dirty="0" smtClean="0"/>
              <a:t> - </a:t>
            </a:r>
            <a:r>
              <a:rPr lang="en-US" sz="2100" i="1" dirty="0" smtClean="0"/>
              <a:t>x</a:t>
            </a:r>
            <a:r>
              <a:rPr lang="en-US" sz="2100" dirty="0" smtClean="0"/>
              <a:t>-12 </a:t>
            </a:r>
          </a:p>
          <a:p>
            <a:r>
              <a:rPr lang="en-US" sz="2100" dirty="0" smtClean="0"/>
              <a:t>B = -</a:t>
            </a:r>
            <a:r>
              <a:rPr lang="en-US" sz="2100" dirty="0"/>
              <a:t>1</a:t>
            </a:r>
            <a:r>
              <a:rPr lang="en-US" sz="2100" dirty="0" smtClean="0"/>
              <a:t>, c= -</a:t>
            </a:r>
            <a:r>
              <a:rPr lang="en-US" sz="2100" dirty="0"/>
              <a:t>12</a:t>
            </a:r>
          </a:p>
        </p:txBody>
      </p:sp>
    </p:spTree>
    <p:extLst>
      <p:ext uri="{BB962C8B-B14F-4D97-AF65-F5344CB8AC3E}">
        <p14:creationId xmlns:p14="http://schemas.microsoft.com/office/powerpoint/2010/main" val="63701278"/>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472</a:t>
            </a:r>
            <a:endParaRPr lang="en-GB" sz="1400" b="1" dirty="0">
              <a:latin typeface="Calibri" panose="020F0502020204030204" pitchFamily="34" charset="0"/>
            </a:endParaRPr>
          </a:p>
        </p:txBody>
      </p:sp>
      <p:sp>
        <p:nvSpPr>
          <p:cNvPr id="3" name="Rectangle 2"/>
          <p:cNvSpPr/>
          <p:nvPr/>
        </p:nvSpPr>
        <p:spPr>
          <a:xfrm>
            <a:off x="251520" y="1196752"/>
            <a:ext cx="5256584" cy="5293757"/>
          </a:xfrm>
          <a:prstGeom prst="rect">
            <a:avLst/>
          </a:prstGeom>
        </p:spPr>
        <p:txBody>
          <a:bodyPr wrap="square">
            <a:spAutoFit/>
          </a:bodyPr>
          <a:lstStyle/>
          <a:p>
            <a:pPr>
              <a:buClr>
                <a:srgbClr val="C00000"/>
              </a:buClr>
              <a:tabLst>
                <a:tab pos="1039813" algn="l"/>
                <a:tab pos="2687638" algn="l"/>
              </a:tabLst>
            </a:pPr>
            <a:r>
              <a:rPr lang="en-US" sz="2600" b="1" dirty="0">
                <a:solidFill>
                  <a:srgbClr val="0070C0"/>
                </a:solidFill>
                <a:latin typeface="Arial" panose="020B0604020202020204" pitchFamily="34" charset="0"/>
                <a:cs typeface="Arial" panose="020B0604020202020204" pitchFamily="34" charset="0"/>
              </a:rPr>
              <a:t>Graphical fluency</a:t>
            </a:r>
          </a:p>
          <a:p>
            <a:pPr marL="623888" indent="-623888">
              <a:buClr>
                <a:srgbClr val="C00000"/>
              </a:buClr>
              <a:buFont typeface="+mj-lt"/>
              <a:buAutoNum type="arabicPeriod" startAt="16"/>
              <a:tabLst>
                <a:tab pos="1039813" algn="l"/>
                <a:tab pos="2687638" algn="l"/>
              </a:tabLst>
            </a:pPr>
            <a:r>
              <a:rPr lang="en-US" sz="2600" dirty="0" smtClean="0">
                <a:solidFill>
                  <a:srgbClr val="C00000"/>
                </a:solidFill>
                <a:latin typeface="Arial" panose="020B0604020202020204" pitchFamily="34" charset="0"/>
                <a:cs typeface="Arial" panose="020B0604020202020204" pitchFamily="34" charset="0"/>
              </a:rPr>
              <a:t>a.</a:t>
            </a:r>
            <a:r>
              <a:rPr lang="en-US" sz="2600" dirty="0" smtClean="0">
                <a:latin typeface="Arial" panose="020B0604020202020204" pitchFamily="34" charset="0"/>
                <a:cs typeface="Arial" panose="020B0604020202020204" pitchFamily="34" charset="0"/>
              </a:rPr>
              <a:t> 	Draw </a:t>
            </a:r>
            <a:r>
              <a:rPr lang="en-US" sz="2600" dirty="0">
                <a:latin typeface="Arial" panose="020B0604020202020204" pitchFamily="34" charset="0"/>
                <a:cs typeface="Arial" panose="020B0604020202020204" pitchFamily="34" charset="0"/>
              </a:rPr>
              <a:t>the graph of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a:t>
            </a: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i="1" dirty="0">
                <a:latin typeface="Arial" panose="020B0604020202020204" pitchFamily="34" charset="0"/>
                <a:cs typeface="Arial" panose="020B0604020202020204" pitchFamily="34" charset="0"/>
              </a:rPr>
              <a:t>x</a:t>
            </a:r>
            <a:r>
              <a:rPr lang="en-US" sz="2600" baseline="30000" dirty="0">
                <a:latin typeface="Arial" panose="020B0604020202020204" pitchFamily="34" charset="0"/>
                <a:cs typeface="Arial" panose="020B0604020202020204" pitchFamily="34" charset="0"/>
              </a:rPr>
              <a:t>2</a:t>
            </a:r>
            <a:r>
              <a:rPr lang="en-US" sz="2600" dirty="0">
                <a:latin typeface="Arial" panose="020B0604020202020204" pitchFamily="34" charset="0"/>
                <a:cs typeface="Arial" panose="020B0604020202020204" pitchFamily="34" charset="0"/>
              </a:rPr>
              <a:t> + </a:t>
            </a:r>
            <a:r>
              <a:rPr lang="en-US" sz="2600" dirty="0" smtClean="0">
                <a:latin typeface="Arial" panose="020B0604020202020204" pitchFamily="34" charset="0"/>
                <a:cs typeface="Arial" panose="020B0604020202020204" pitchFamily="34" charset="0"/>
              </a:rPr>
              <a:t>3</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- 4 </a:t>
            </a:r>
            <a:r>
              <a:rPr lang="en-US" sz="2600" dirty="0" smtClean="0">
                <a:latin typeface="Arial" panose="020B0604020202020204" pitchFamily="34" charset="0"/>
                <a:cs typeface="Arial" panose="020B0604020202020204" pitchFamily="34" charset="0"/>
              </a:rPr>
              <a:t>for x </a:t>
            </a:r>
            <a:r>
              <a:rPr lang="en-US" sz="2600" dirty="0">
                <a:latin typeface="Arial" panose="020B0604020202020204" pitchFamily="34" charset="0"/>
                <a:cs typeface="Arial" panose="020B0604020202020204" pitchFamily="34" charset="0"/>
              </a:rPr>
              <a:t>values </a:t>
            </a:r>
            <a:r>
              <a:rPr lang="en-US" sz="2600" dirty="0" smtClean="0">
                <a:latin typeface="Arial" panose="020B0604020202020204" pitchFamily="34" charset="0"/>
                <a:cs typeface="Arial" panose="020B0604020202020204" pitchFamily="34" charset="0"/>
              </a:rPr>
              <a:t>	from </a:t>
            </a:r>
            <a:r>
              <a:rPr lang="en-US" sz="2600" dirty="0">
                <a:latin typeface="Arial" panose="020B0604020202020204" pitchFamily="34" charset="0"/>
                <a:cs typeface="Arial" panose="020B0604020202020204" pitchFamily="34" charset="0"/>
              </a:rPr>
              <a:t>-5 to 2. </a:t>
            </a:r>
            <a:endParaRPr lang="en-US" sz="2600" dirty="0" smtClean="0">
              <a:latin typeface="Arial" panose="020B0604020202020204" pitchFamily="34" charset="0"/>
              <a:cs typeface="Arial" panose="020B0604020202020204" pitchFamily="34" charset="0"/>
            </a:endParaRPr>
          </a:p>
          <a:p>
            <a:pPr marL="1039813" lvl="1" indent="-415925">
              <a:buClr>
                <a:srgbClr val="C00000"/>
              </a:buClr>
              <a:buFont typeface="+mj-lt"/>
              <a:buAutoNum type="alphaLcPeriod" startAt="2"/>
              <a:tabLst>
                <a:tab pos="2687638" algn="l"/>
              </a:tabLst>
            </a:pPr>
            <a:r>
              <a:rPr lang="en-US" sz="2600" dirty="0" smtClean="0">
                <a:latin typeface="Arial" panose="020B0604020202020204" pitchFamily="34" charset="0"/>
                <a:cs typeface="Arial" panose="020B0604020202020204" pitchFamily="34" charset="0"/>
              </a:rPr>
              <a:t>Use </a:t>
            </a:r>
            <a:r>
              <a:rPr lang="en-US" sz="2600" dirty="0">
                <a:latin typeface="Arial" panose="020B0604020202020204" pitchFamily="34" charset="0"/>
                <a:cs typeface="Arial" panose="020B0604020202020204" pitchFamily="34" charset="0"/>
              </a:rPr>
              <a:t>your graph to solve</a:t>
            </a:r>
          </a:p>
          <a:p>
            <a:pPr marL="1554163" lvl="2" indent="-514350">
              <a:buClr>
                <a:srgbClr val="C00000"/>
              </a:buClr>
              <a:buFont typeface="+mj-lt"/>
              <a:buAutoNum type="romanLcPeriod"/>
              <a:tabLst>
                <a:tab pos="1039813" algn="l"/>
                <a:tab pos="2687638" algn="l"/>
              </a:tabLst>
            </a:pP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3</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- 4 = 0 </a:t>
            </a:r>
            <a:endParaRPr lang="en-US" sz="2600" dirty="0" smtClean="0">
              <a:latin typeface="Arial" panose="020B0604020202020204" pitchFamily="34" charset="0"/>
              <a:cs typeface="Arial" panose="020B0604020202020204" pitchFamily="34" charset="0"/>
            </a:endParaRPr>
          </a:p>
          <a:p>
            <a:pPr marL="1554163" lvl="2" indent="-514350">
              <a:buClr>
                <a:srgbClr val="C00000"/>
              </a:buClr>
              <a:buFont typeface="+mj-lt"/>
              <a:buAutoNum type="romanLcPeriod"/>
              <a:tabLst>
                <a:tab pos="1039813" algn="l"/>
                <a:tab pos="2687638" algn="l"/>
              </a:tabLst>
            </a:pP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3</a:t>
            </a:r>
            <a:r>
              <a:rPr lang="en-US" sz="2600" i="1" dirty="0" smtClean="0">
                <a:latin typeface="Arial" panose="020B0604020202020204" pitchFamily="34" charset="0"/>
                <a:cs typeface="Arial" panose="020B0604020202020204" pitchFamily="34" charset="0"/>
              </a:rPr>
              <a:t>x </a:t>
            </a:r>
            <a:r>
              <a:rPr lang="en-US" sz="2600" dirty="0" smtClean="0">
                <a:latin typeface="Arial" panose="020B0604020202020204" pitchFamily="34" charset="0"/>
                <a:cs typeface="Arial" panose="020B0604020202020204" pitchFamily="34" charset="0"/>
              </a:rPr>
              <a:t>- 4 </a:t>
            </a:r>
            <a:r>
              <a:rPr lang="en-US" sz="2600" dirty="0">
                <a:latin typeface="Arial" panose="020B0604020202020204" pitchFamily="34" charset="0"/>
                <a:cs typeface="Arial" panose="020B0604020202020204" pitchFamily="34" charset="0"/>
              </a:rPr>
              <a:t>= 2</a:t>
            </a:r>
          </a:p>
          <a:p>
            <a:pPr>
              <a:buClr>
                <a:srgbClr val="C00000"/>
              </a:buClr>
              <a:tabLst>
                <a:tab pos="1039813" algn="l"/>
                <a:tab pos="2687638" algn="l"/>
              </a:tabLst>
            </a:pPr>
            <a:r>
              <a:rPr lang="en-US" sz="2600" b="1" dirty="0">
                <a:solidFill>
                  <a:srgbClr val="0070C0"/>
                </a:solidFill>
                <a:latin typeface="Arial" panose="020B0604020202020204" pitchFamily="34" charset="0"/>
                <a:cs typeface="Arial" panose="020B0604020202020204" pitchFamily="34" charset="0"/>
              </a:rPr>
              <a:t>* Challenge</a:t>
            </a:r>
          </a:p>
          <a:p>
            <a:pPr marL="623888" indent="-623888">
              <a:buClr>
                <a:srgbClr val="C00000"/>
              </a:buClr>
              <a:buFont typeface="+mj-lt"/>
              <a:buAutoNum type="arabicPeriod" startAt="17"/>
              <a:tabLst>
                <a:tab pos="1039813" algn="l"/>
                <a:tab pos="2687638" algn="l"/>
              </a:tabLst>
            </a:pPr>
            <a:r>
              <a:rPr lang="en-US" sz="2600" dirty="0" smtClean="0">
                <a:latin typeface="Arial" panose="020B0604020202020204" pitchFamily="34" charset="0"/>
                <a:cs typeface="Arial" panose="020B0604020202020204" pitchFamily="34" charset="0"/>
              </a:rPr>
              <a:t>The </a:t>
            </a:r>
            <a:r>
              <a:rPr lang="en-US" sz="2600" dirty="0">
                <a:latin typeface="Arial" panose="020B0604020202020204" pitchFamily="34" charset="0"/>
                <a:cs typeface="Arial" panose="020B0604020202020204" pitchFamily="34" charset="0"/>
              </a:rPr>
              <a:t>solution to a quadratic </a:t>
            </a:r>
            <a:r>
              <a:rPr lang="en-US" sz="2600" dirty="0" smtClean="0">
                <a:latin typeface="Arial" panose="020B0604020202020204" pitchFamily="34" charset="0"/>
                <a:cs typeface="Arial" panose="020B0604020202020204" pitchFamily="34" charset="0"/>
              </a:rPr>
              <a:t>equation is </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-2 or </a:t>
            </a:r>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 </a:t>
            </a:r>
            <a:r>
              <a:rPr lang="en-US" sz="2600" dirty="0" smtClean="0">
                <a:latin typeface="Arial" panose="020B0604020202020204" pitchFamily="34" charset="0"/>
                <a:cs typeface="Arial" panose="020B0604020202020204" pitchFamily="34" charset="0"/>
              </a:rPr>
              <a:t>7</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Write </a:t>
            </a:r>
            <a:r>
              <a:rPr lang="en-US" sz="2600" dirty="0">
                <a:latin typeface="Arial" panose="020B0604020202020204" pitchFamily="34" charset="0"/>
                <a:cs typeface="Arial" panose="020B0604020202020204" pitchFamily="34" charset="0"/>
              </a:rPr>
              <a:t>in the form </a:t>
            </a:r>
            <a:r>
              <a:rPr lang="en-US" sz="2600" i="1" dirty="0">
                <a:latin typeface="Arial" panose="020B0604020202020204" pitchFamily="34" charset="0"/>
                <a:cs typeface="Arial" panose="020B0604020202020204" pitchFamily="34" charset="0"/>
              </a:rPr>
              <a:t>ax</a:t>
            </a:r>
            <a:r>
              <a:rPr lang="en-US" sz="2600" baseline="30000" dirty="0">
                <a:latin typeface="Arial" panose="020B0604020202020204" pitchFamily="34" charset="0"/>
                <a:cs typeface="Arial" panose="020B0604020202020204" pitchFamily="34" charset="0"/>
              </a:rPr>
              <a:t>2</a:t>
            </a:r>
            <a:r>
              <a:rPr lang="en-US" sz="2600" dirty="0">
                <a:latin typeface="Arial" panose="020B0604020202020204" pitchFamily="34" charset="0"/>
                <a:cs typeface="Arial" panose="020B0604020202020204" pitchFamily="34" charset="0"/>
              </a:rPr>
              <a:t> + </a:t>
            </a:r>
            <a:r>
              <a:rPr lang="en-US" sz="2600" i="1" dirty="0" err="1">
                <a:latin typeface="Arial" panose="020B0604020202020204" pitchFamily="34" charset="0"/>
                <a:cs typeface="Arial" panose="020B0604020202020204" pitchFamily="34" charset="0"/>
              </a:rPr>
              <a:t>bx</a:t>
            </a:r>
            <a:r>
              <a:rPr lang="en-US" sz="2600" dirty="0">
                <a:latin typeface="Arial" panose="020B0604020202020204" pitchFamily="34" charset="0"/>
                <a:cs typeface="Arial" panose="020B0604020202020204" pitchFamily="34" charset="0"/>
              </a:rPr>
              <a:t> + </a:t>
            </a:r>
            <a:r>
              <a:rPr lang="en-US" sz="2600" i="1" dirty="0">
                <a:latin typeface="Arial" panose="020B0604020202020204" pitchFamily="34" charset="0"/>
                <a:cs typeface="Arial" panose="020B0604020202020204" pitchFamily="34" charset="0"/>
              </a:rPr>
              <a:t>c</a:t>
            </a:r>
            <a:r>
              <a:rPr lang="en-US" sz="2600" dirty="0">
                <a:latin typeface="Arial" panose="020B0604020202020204" pitchFamily="34" charset="0"/>
                <a:cs typeface="Arial" panose="020B0604020202020204" pitchFamily="34" charset="0"/>
              </a:rPr>
              <a:t> three different quadratic equations with this solution.</a:t>
            </a:r>
          </a:p>
        </p:txBody>
      </p:sp>
    </p:spTree>
    <p:extLst>
      <p:ext uri="{BB962C8B-B14F-4D97-AF65-F5344CB8AC3E}">
        <p14:creationId xmlns:p14="http://schemas.microsoft.com/office/powerpoint/2010/main" val="1676879026"/>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700" dirty="0" smtClean="0"/>
              <a:t>15.1 – Solving Simultaneous Equations Graphically</a:t>
            </a:r>
            <a:endParaRPr lang="en-GB" sz="27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440</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94920750"/>
              </p:ext>
            </p:extLst>
          </p:nvPr>
        </p:nvGraphicFramePr>
        <p:xfrm>
          <a:off x="251518" y="1268760"/>
          <a:ext cx="8568952" cy="4775800"/>
        </p:xfrm>
        <a:graphic>
          <a:graphicData uri="http://schemas.openxmlformats.org/drawingml/2006/table">
            <a:tbl>
              <a:tblPr firstRow="1" bandRow="1">
                <a:effectLst/>
                <a:tableStyleId>{5940675A-B579-460E-94D1-54222C63F5DA}</a:tableStyleId>
              </a:tblPr>
              <a:tblGrid>
                <a:gridCol w="2142238"/>
                <a:gridCol w="1746196"/>
                <a:gridCol w="4680518"/>
              </a:tblGrid>
              <a:tr h="541395">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Did You Know?</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978885">
                <a:tc gridSpan="2">
                  <a:txBody>
                    <a:bodyPr/>
                    <a:lstStyle/>
                    <a:p>
                      <a:pPr marL="342900" indent="-342900">
                        <a:buFont typeface="Arial" panose="020B0604020202020204" pitchFamily="34" charset="0"/>
                        <a:buChar char="•"/>
                      </a:pPr>
                      <a:r>
                        <a:rPr lang="en-US" sz="3000" dirty="0" smtClean="0">
                          <a:latin typeface="Arial" panose="020B0604020202020204" pitchFamily="34" charset="0"/>
                          <a:cs typeface="Arial" panose="020B0604020202020204" pitchFamily="34" charset="0"/>
                        </a:rPr>
                        <a:t>Solve simultaneous equations graphically.</a:t>
                      </a:r>
                      <a:endParaRPr lang="en-US" sz="30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3000" dirty="0" smtClean="0">
                          <a:latin typeface="Arial" panose="020B0604020202020204" pitchFamily="34" charset="0"/>
                          <a:cs typeface="Arial" panose="020B0604020202020204" pitchFamily="34" charset="0"/>
                        </a:rPr>
                        <a:t>In 2000 BC the Chinese</a:t>
                      </a:r>
                      <a:r>
                        <a:rPr lang="en-US" sz="3000" baseline="0" dirty="0" smtClean="0">
                          <a:latin typeface="Arial" panose="020B0604020202020204" pitchFamily="34" charset="0"/>
                          <a:cs typeface="Arial" panose="020B0604020202020204" pitchFamily="34" charset="0"/>
                        </a:rPr>
                        <a:t> discovered a method for solving simultaneous equations.</a:t>
                      </a:r>
                      <a:endParaRPr lang="en-US" sz="30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47464">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574493">
                <a:tc gridSpan="3">
                  <a:txBody>
                    <a:bodyPr/>
                    <a:lstStyle/>
                    <a:p>
                      <a:pPr marL="342900" indent="-342900">
                        <a:buFont typeface="Arial" panose="020B0604020202020204" pitchFamily="34" charset="0"/>
                        <a:buChar char="•"/>
                      </a:pPr>
                      <a:r>
                        <a:rPr lang="en-US" sz="3000" dirty="0" smtClean="0">
                          <a:latin typeface="Arial" panose="020B0604020202020204" pitchFamily="34" charset="0"/>
                          <a:cs typeface="Arial" panose="020B0604020202020204" pitchFamily="34" charset="0"/>
                        </a:rPr>
                        <a:t>What is the</a:t>
                      </a:r>
                      <a:r>
                        <a:rPr lang="en-US" sz="3000" baseline="0" dirty="0" smtClean="0">
                          <a:latin typeface="Arial" panose="020B0604020202020204" pitchFamily="34" charset="0"/>
                          <a:cs typeface="Arial" panose="020B0604020202020204" pitchFamily="34" charset="0"/>
                        </a:rPr>
                        <a:t> equation </a:t>
                      </a:r>
                      <a:br>
                        <a:rPr lang="en-US" sz="3000" baseline="0" dirty="0" smtClean="0">
                          <a:latin typeface="Arial" panose="020B0604020202020204" pitchFamily="34" charset="0"/>
                          <a:cs typeface="Arial" panose="020B0604020202020204" pitchFamily="34" charset="0"/>
                        </a:rPr>
                      </a:br>
                      <a:r>
                        <a:rPr lang="en-US" sz="3000" baseline="0" dirty="0" smtClean="0">
                          <a:latin typeface="Arial" panose="020B0604020202020204" pitchFamily="34" charset="0"/>
                          <a:cs typeface="Arial" panose="020B0604020202020204" pitchFamily="34" charset="0"/>
                        </a:rPr>
                        <a:t>of the graph?</a:t>
                      </a:r>
                      <a:br>
                        <a:rPr lang="en-US" sz="3000" baseline="0" dirty="0" smtClean="0">
                          <a:latin typeface="Arial" panose="020B0604020202020204" pitchFamily="34" charset="0"/>
                          <a:cs typeface="Arial" panose="020B0604020202020204" pitchFamily="34" charset="0"/>
                        </a:rPr>
                      </a:br>
                      <a:endParaRPr lang="en-US" sz="7200" baseline="300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a:t>
            </a:r>
            <a:r>
              <a:rPr lang="en-US" sz="2460">
                <a:solidFill>
                  <a:schemeClr val="tx1"/>
                </a:solidFill>
                <a:latin typeface="Arial" panose="020B0604020202020204" pitchFamily="34" charset="0"/>
                <a:cs typeface="Arial" panose="020B0604020202020204" pitchFamily="34" charset="0"/>
              </a:rPr>
              <a:t>Higher </a:t>
            </a:r>
            <a:r>
              <a:rPr lang="en-US" sz="2460" smtClean="0">
                <a:solidFill>
                  <a:schemeClr val="tx1"/>
                </a:solidFill>
                <a:latin typeface="Arial" panose="020B0604020202020204" pitchFamily="34" charset="0"/>
                <a:cs typeface="Arial" panose="020B0604020202020204" pitchFamily="34" charset="0"/>
              </a:rPr>
              <a:t>15.1</a:t>
            </a:r>
            <a:endParaRPr lang="en-US" sz="246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076056" y="4388376"/>
            <a:ext cx="1656184" cy="1656184"/>
          </a:xfrm>
          <a:prstGeom prst="rect">
            <a:avLst/>
          </a:prstGeom>
        </p:spPr>
      </p:pic>
    </p:spTree>
    <p:extLst>
      <p:ext uri="{BB962C8B-B14F-4D97-AF65-F5344CB8AC3E}">
        <p14:creationId xmlns:p14="http://schemas.microsoft.com/office/powerpoint/2010/main" val="4018197239"/>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472</a:t>
            </a:r>
            <a:endParaRPr lang="en-GB" sz="1400" b="1" dirty="0">
              <a:latin typeface="Calibri" panose="020F0502020204030204" pitchFamily="34" charset="0"/>
            </a:endParaRPr>
          </a:p>
        </p:txBody>
      </p:sp>
      <p:sp>
        <p:nvSpPr>
          <p:cNvPr id="3" name="Rectangle 2"/>
          <p:cNvSpPr/>
          <p:nvPr/>
        </p:nvSpPr>
        <p:spPr>
          <a:xfrm>
            <a:off x="271682" y="1196752"/>
            <a:ext cx="5236422" cy="5663089"/>
          </a:xfrm>
          <a:prstGeom prst="rect">
            <a:avLst/>
          </a:prstGeom>
        </p:spPr>
        <p:txBody>
          <a:bodyPr wrap="square">
            <a:spAutoFit/>
          </a:bodyPr>
          <a:lstStyle/>
          <a:p>
            <a:pPr marL="457200" indent="-457200">
              <a:buClr>
                <a:srgbClr val="C00000"/>
              </a:buClr>
              <a:buFont typeface="+mj-lt"/>
              <a:buAutoNum type="arabicPeriod"/>
              <a:tabLst>
                <a:tab pos="1039813" algn="l"/>
                <a:tab pos="2687638" algn="l"/>
              </a:tabLst>
            </a:pPr>
            <a:r>
              <a:rPr lang="en-US" sz="2300" dirty="0" smtClean="0">
                <a:latin typeface="Arial" panose="020B0604020202020204" pitchFamily="34" charset="0"/>
                <a:cs typeface="Arial" panose="020B0604020202020204" pitchFamily="34" charset="0"/>
              </a:rPr>
              <a:t>Draw </a:t>
            </a:r>
            <a:r>
              <a:rPr lang="en-US" sz="2300" dirty="0">
                <a:latin typeface="Arial" panose="020B0604020202020204" pitchFamily="34" charset="0"/>
                <a:cs typeface="Arial" panose="020B0604020202020204" pitchFamily="34" charset="0"/>
              </a:rPr>
              <a:t>the graph of </a:t>
            </a:r>
            <a:r>
              <a:rPr lang="en-US" sz="2300" i="1" dirty="0" smtClean="0">
                <a:latin typeface="Arial" panose="020B0604020202020204" pitchFamily="34" charset="0"/>
                <a:cs typeface="Arial" panose="020B0604020202020204" pitchFamily="34" charset="0"/>
              </a:rPr>
              <a:t>x</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 + </a:t>
            </a:r>
            <a:r>
              <a:rPr lang="en-US" sz="2300" i="1" dirty="0" smtClean="0">
                <a:latin typeface="Arial" panose="020B0604020202020204" pitchFamily="34" charset="0"/>
                <a:cs typeface="Arial" panose="020B0604020202020204" pitchFamily="34" charset="0"/>
              </a:rPr>
              <a:t>y</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 = 25.</a:t>
            </a:r>
            <a:br>
              <a:rPr lang="en-US" sz="23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852488" algn="l"/>
                <a:tab pos="2687638" algn="l"/>
              </a:tabLst>
            </a:pPr>
            <a:r>
              <a:rPr lang="en-US" sz="2300" dirty="0" smtClean="0">
                <a:solidFill>
                  <a:srgbClr val="C00000"/>
                </a:solidFill>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Draw </a:t>
            </a:r>
            <a:r>
              <a:rPr lang="en-US" sz="2300" dirty="0">
                <a:latin typeface="Arial" panose="020B0604020202020204" pitchFamily="34" charset="0"/>
                <a:cs typeface="Arial" panose="020B0604020202020204" pitchFamily="34" charset="0"/>
              </a:rPr>
              <a:t>a coordinate grid with </a:t>
            </a:r>
            <a:r>
              <a:rPr lang="en-US" sz="2300" dirty="0" smtClean="0">
                <a:latin typeface="Arial" panose="020B0604020202020204" pitchFamily="34" charset="0"/>
                <a:cs typeface="Arial" panose="020B0604020202020204" pitchFamily="34" charset="0"/>
              </a:rPr>
              <a:t>-	10 </a:t>
            </a:r>
            <a:r>
              <a:rPr lang="en-US" sz="2300" dirty="0">
                <a:latin typeface="Arial" panose="020B0604020202020204" pitchFamily="34" charset="0"/>
                <a:cs typeface="Arial" panose="020B0604020202020204" pitchFamily="34" charset="0"/>
              </a:rPr>
              <a:t>to 10 on both </a:t>
            </a:r>
            <a:r>
              <a:rPr lang="en-US" sz="2300" dirty="0" smtClean="0">
                <a:latin typeface="Arial" panose="020B0604020202020204" pitchFamily="34" charset="0"/>
                <a:cs typeface="Arial" panose="020B0604020202020204" pitchFamily="34" charset="0"/>
              </a:rPr>
              <a:t>axes. Draw 	the </a:t>
            </a:r>
            <a:r>
              <a:rPr lang="en-US" sz="2300" dirty="0">
                <a:latin typeface="Arial" panose="020B0604020202020204" pitchFamily="34" charset="0"/>
                <a:cs typeface="Arial" panose="020B0604020202020204" pitchFamily="34" charset="0"/>
              </a:rPr>
              <a:t>graphs of </a:t>
            </a:r>
            <a:endParaRPr lang="en-US" sz="2300" dirty="0" smtClean="0">
              <a:latin typeface="Arial" panose="020B0604020202020204" pitchFamily="34" charset="0"/>
              <a:cs typeface="Arial" panose="020B0604020202020204" pitchFamily="34" charset="0"/>
            </a:endParaRPr>
          </a:p>
          <a:p>
            <a:pPr marL="852488" lvl="1" indent="-395288">
              <a:buClr>
                <a:srgbClr val="C00000"/>
              </a:buClr>
              <a:buFont typeface="+mj-lt"/>
              <a:buAutoNum type="romanLcPeriod"/>
              <a:tabLst>
                <a:tab pos="1039813" algn="l"/>
                <a:tab pos="2687638" algn="l"/>
              </a:tabLst>
            </a:pPr>
            <a:r>
              <a:rPr lang="en-US" sz="2300" dirty="0" smtClean="0">
                <a:latin typeface="Arial" panose="020B0604020202020204" pitchFamily="34" charset="0"/>
                <a:cs typeface="Arial" panose="020B0604020202020204" pitchFamily="34" charset="0"/>
              </a:rPr>
              <a:t>2</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4</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8 </a:t>
            </a:r>
            <a:r>
              <a:rPr lang="en-US" sz="2300" dirty="0" smtClean="0">
                <a:latin typeface="Arial" panose="020B0604020202020204" pitchFamily="34" charset="0"/>
                <a:cs typeface="Arial" panose="020B0604020202020204" pitchFamily="34" charset="0"/>
              </a:rPr>
              <a:t>	</a:t>
            </a:r>
            <a:r>
              <a:rPr lang="en-US" sz="2300" dirty="0" smtClean="0">
                <a:solidFill>
                  <a:srgbClr val="C00000"/>
                </a:solidFill>
                <a:latin typeface="Arial" panose="020B0604020202020204" pitchFamily="34" charset="0"/>
                <a:cs typeface="Arial" panose="020B0604020202020204" pitchFamily="34" charset="0"/>
              </a:rPr>
              <a:t>ii</a:t>
            </a:r>
            <a:r>
              <a:rPr lang="en-US" sz="2300" dirty="0" smtClean="0">
                <a:latin typeface="Arial" panose="020B0604020202020204" pitchFamily="34" charset="0"/>
                <a:cs typeface="Arial" panose="020B0604020202020204" pitchFamily="34" charset="0"/>
              </a:rPr>
              <a:t>  </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 6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1039813" algn="l"/>
                <a:tab pos="2687638" algn="l"/>
              </a:tabLst>
            </a:pPr>
            <a:r>
              <a:rPr lang="en-US" sz="2300" dirty="0" smtClean="0">
                <a:latin typeface="Arial" panose="020B0604020202020204" pitchFamily="34" charset="0"/>
                <a:cs typeface="Arial" panose="020B0604020202020204" pitchFamily="34" charset="0"/>
              </a:rPr>
              <a:t>Write </a:t>
            </a:r>
            <a:r>
              <a:rPr lang="en-US" sz="2300" dirty="0">
                <a:latin typeface="Arial" panose="020B0604020202020204" pitchFamily="34" charset="0"/>
                <a:cs typeface="Arial" panose="020B0604020202020204" pitchFamily="34" charset="0"/>
              </a:rPr>
              <a:t>down the coordinates of the point of </a:t>
            </a:r>
            <a:r>
              <a:rPr lang="en-US" sz="2300" dirty="0" smtClean="0">
                <a:latin typeface="Arial" panose="020B0604020202020204" pitchFamily="34" charset="0"/>
                <a:cs typeface="Arial" panose="020B0604020202020204" pitchFamily="34" charset="0"/>
              </a:rPr>
              <a:t>intersection.</a:t>
            </a:r>
          </a:p>
          <a:p>
            <a:pPr marL="914400" lvl="1" indent="-457200">
              <a:buClr>
                <a:srgbClr val="C00000"/>
              </a:buClr>
              <a:buFont typeface="+mj-lt"/>
              <a:buAutoNum type="alphaLcPeriod" startAt="2"/>
              <a:tabLst>
                <a:tab pos="1039813" algn="l"/>
                <a:tab pos="2687638" algn="l"/>
              </a:tabLst>
            </a:pPr>
            <a:r>
              <a:rPr lang="en-US" sz="2300" dirty="0" smtClean="0">
                <a:latin typeface="Arial" panose="020B0604020202020204" pitchFamily="34" charset="0"/>
                <a:cs typeface="Arial" panose="020B0604020202020204" pitchFamily="34" charset="0"/>
              </a:rPr>
              <a:t>Check </a:t>
            </a:r>
            <a:r>
              <a:rPr lang="en-US" sz="2300" dirty="0">
                <a:latin typeface="Arial" panose="020B0604020202020204" pitchFamily="34" charset="0"/>
                <a:cs typeface="Arial" panose="020B0604020202020204" pitchFamily="34" charset="0"/>
              </a:rPr>
              <a:t>your answer to </a:t>
            </a:r>
            <a:r>
              <a:rPr lang="en-US" sz="2300" b="1" dirty="0">
                <a:latin typeface="Arial" panose="020B0604020202020204" pitchFamily="34" charset="0"/>
                <a:cs typeface="Arial" panose="020B0604020202020204" pitchFamily="34" charset="0"/>
              </a:rPr>
              <a:t>b</a:t>
            </a:r>
            <a:r>
              <a:rPr lang="en-US" sz="2300" dirty="0">
                <a:latin typeface="Arial" panose="020B0604020202020204" pitchFamily="34" charset="0"/>
                <a:cs typeface="Arial" panose="020B0604020202020204" pitchFamily="34" charset="0"/>
              </a:rPr>
              <a:t> by substituting the </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and </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-coordinates </a:t>
            </a:r>
            <a:r>
              <a:rPr lang="en-US" sz="2300" dirty="0">
                <a:latin typeface="Arial" panose="020B0604020202020204" pitchFamily="34" charset="0"/>
                <a:cs typeface="Arial" panose="020B0604020202020204" pitchFamily="34" charset="0"/>
              </a:rPr>
              <a:t>into both equations.</a:t>
            </a:r>
          </a:p>
        </p:txBody>
      </p:sp>
      <p:sp>
        <p:nvSpPr>
          <p:cNvPr id="6" name="Title 1"/>
          <p:cNvSpPr>
            <a:spLocks noGrp="1"/>
          </p:cNvSpPr>
          <p:nvPr>
            <p:ph type="title"/>
          </p:nvPr>
        </p:nvSpPr>
        <p:spPr>
          <a:xfrm>
            <a:off x="35496" y="44624"/>
            <a:ext cx="7560840" cy="648072"/>
          </a:xfrm>
        </p:spPr>
        <p:txBody>
          <a:bodyPr>
            <a:noAutofit/>
          </a:bodyPr>
          <a:lstStyle/>
          <a:p>
            <a:r>
              <a:rPr lang="en-GB" sz="2700" dirty="0" smtClean="0"/>
              <a:t>15.1 – Solving Simultaneous Equations Graphically</a:t>
            </a:r>
            <a:endParaRPr lang="en-GB" sz="2700" b="1" dirty="0" smtClean="0"/>
          </a:p>
        </p:txBody>
      </p:sp>
      <p:grpSp>
        <p:nvGrpSpPr>
          <p:cNvPr id="7" name="Group 6"/>
          <p:cNvGrpSpPr/>
          <p:nvPr/>
        </p:nvGrpSpPr>
        <p:grpSpPr>
          <a:xfrm>
            <a:off x="251520" y="1695872"/>
            <a:ext cx="4896535" cy="1733128"/>
            <a:chOff x="150164" y="6494199"/>
            <a:chExt cx="4896535" cy="1733128"/>
          </a:xfrm>
        </p:grpSpPr>
        <p:sp>
          <p:nvSpPr>
            <p:cNvPr id="8" name="Rectangle 7"/>
            <p:cNvSpPr/>
            <p:nvPr/>
          </p:nvSpPr>
          <p:spPr>
            <a:xfrm flipH="1">
              <a:off x="150164" y="6673055"/>
              <a:ext cx="4896535" cy="1554272"/>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000" dirty="0" smtClean="0">
                  <a:solidFill>
                    <a:schemeClr val="tx1"/>
                  </a:solidFill>
                  <a:latin typeface="Arial" panose="020B0604020202020204" pitchFamily="34" charset="0"/>
                  <a:cs typeface="Arial" panose="020B0604020202020204" pitchFamily="34" charset="0"/>
                </a:rPr>
                <a:t>You can  solve a pair f simultaneous equations by plotting the graph of both equations and finding the point(s) of intersection.</a:t>
              </a:r>
              <a:endParaRPr lang="en-US" sz="2000" dirty="0">
                <a:solidFill>
                  <a:schemeClr val="tx1"/>
                </a:solidFill>
                <a:latin typeface="Arial" panose="020B0604020202020204" pitchFamily="34" charset="0"/>
                <a:cs typeface="Arial" panose="020B0604020202020204" pitchFamily="34" charset="0"/>
              </a:endParaRPr>
            </a:p>
          </p:txBody>
        </p:sp>
        <p:sp>
          <p:nvSpPr>
            <p:cNvPr id="9" name="Pentagon 8"/>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Key Point 1</a:t>
              </a:r>
              <a:endParaRPr lang="en-US" sz="2000" b="1" dirty="0">
                <a:latin typeface="Arial" panose="020B0604020202020204" pitchFamily="34" charset="0"/>
                <a:cs typeface="Arial" panose="020B0604020202020204" pitchFamily="34" charset="0"/>
              </a:endParaRPr>
            </a:p>
          </p:txBody>
        </p:sp>
      </p:grpSp>
      <p:sp>
        <p:nvSpPr>
          <p:cNvPr id="10" name="Flowchart: Delay 9"/>
          <p:cNvSpPr/>
          <p:nvPr/>
        </p:nvSpPr>
        <p:spPr>
          <a:xfrm flipH="1">
            <a:off x="5168217" y="1196753"/>
            <a:ext cx="411894" cy="223224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dirty="0" smtClean="0">
                <a:latin typeface="Arial" panose="020B0604020202020204" pitchFamily="34" charset="0"/>
                <a:cs typeface="Arial" panose="020B0604020202020204" pitchFamily="34" charset="0"/>
              </a:rPr>
              <a:t>Warm Up</a:t>
            </a:r>
            <a:endParaRPr lang="en-US"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3501008"/>
            <a:ext cx="548640" cy="548640"/>
          </a:xfrm>
          <a:prstGeom prst="rect">
            <a:avLst/>
          </a:prstGeom>
        </p:spPr>
      </p:pic>
    </p:spTree>
    <p:extLst>
      <p:ext uri="{BB962C8B-B14F-4D97-AF65-F5344CB8AC3E}">
        <p14:creationId xmlns:p14="http://schemas.microsoft.com/office/powerpoint/2010/main" val="3543714477"/>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473</a:t>
            </a:r>
            <a:endParaRPr lang="en-GB" sz="1400" b="1" dirty="0">
              <a:latin typeface="Calibri" panose="020F0502020204030204" pitchFamily="34" charset="0"/>
            </a:endParaRPr>
          </a:p>
        </p:txBody>
      </p:sp>
      <p:sp>
        <p:nvSpPr>
          <p:cNvPr id="3" name="Rectangle 2"/>
          <p:cNvSpPr/>
          <p:nvPr/>
        </p:nvSpPr>
        <p:spPr>
          <a:xfrm>
            <a:off x="271681" y="1196752"/>
            <a:ext cx="8480443" cy="5093702"/>
          </a:xfrm>
          <a:prstGeom prst="rect">
            <a:avLst/>
          </a:prstGeom>
        </p:spPr>
        <p:txBody>
          <a:bodyPr wrap="square">
            <a:spAutoFit/>
          </a:bodyPr>
          <a:lstStyle/>
          <a:p>
            <a:pPr marL="457200" indent="-457200">
              <a:buClr>
                <a:srgbClr val="C00000"/>
              </a:buClr>
              <a:buFont typeface="+mj-lt"/>
              <a:buAutoNum type="arabicPeriod" startAt="3"/>
              <a:tabLst>
                <a:tab pos="1039813" algn="l"/>
                <a:tab pos="2687638" algn="l"/>
              </a:tabLst>
            </a:pPr>
            <a:r>
              <a:rPr lang="en-US" sz="2500" b="1" dirty="0">
                <a:solidFill>
                  <a:srgbClr val="C00000"/>
                </a:solidFill>
                <a:latin typeface="Arial" panose="020B0604020202020204" pitchFamily="34" charset="0"/>
                <a:cs typeface="Arial" panose="020B0604020202020204" pitchFamily="34" charset="0"/>
              </a:rPr>
              <a:t>Reasoning</a:t>
            </a:r>
            <a:r>
              <a:rPr lang="en-US" sz="2500" dirty="0">
                <a:solidFill>
                  <a:srgbClr val="C00000"/>
                </a:solidFill>
                <a:latin typeface="Arial" panose="020B0604020202020204" pitchFamily="34" charset="0"/>
                <a:cs typeface="Arial" panose="020B0604020202020204" pitchFamily="34" charset="0"/>
              </a:rPr>
              <a:t> </a:t>
            </a:r>
            <a:endParaRPr lang="en-US" sz="2500" dirty="0" smtClean="0">
              <a:latin typeface="Arial" panose="020B0604020202020204" pitchFamily="34" charset="0"/>
              <a:cs typeface="Arial" panose="020B0604020202020204" pitchFamily="34" charset="0"/>
            </a:endParaRPr>
          </a:p>
          <a:p>
            <a:pPr marL="852488" lvl="1" indent="-395288">
              <a:buClr>
                <a:srgbClr val="C00000"/>
              </a:buClr>
              <a:buFont typeface="+mj-lt"/>
              <a:buAutoNum type="alphaLcPeriod"/>
              <a:tabLst>
                <a:tab pos="1039813" algn="l"/>
                <a:tab pos="2687638" algn="l"/>
              </a:tabLst>
            </a:pPr>
            <a:r>
              <a:rPr lang="en-US" sz="2500" dirty="0" smtClean="0">
                <a:latin typeface="Arial" panose="020B0604020202020204" pitchFamily="34" charset="0"/>
                <a:cs typeface="Arial" panose="020B0604020202020204" pitchFamily="34" charset="0"/>
              </a:rPr>
              <a:t>Match </a:t>
            </a:r>
            <a:r>
              <a:rPr lang="en-US" sz="2500" dirty="0">
                <a:latin typeface="Arial" panose="020B0604020202020204" pitchFamily="34" charset="0"/>
                <a:cs typeface="Arial" panose="020B0604020202020204" pitchFamily="34" charset="0"/>
              </a:rPr>
              <a:t>the equations to </a:t>
            </a:r>
            <a:r>
              <a:rPr lang="en-US" sz="2500" dirty="0" smtClean="0">
                <a:latin typeface="Arial" panose="020B0604020202020204" pitchFamily="34" charset="0"/>
                <a:cs typeface="Arial" panose="020B0604020202020204" pitchFamily="34" charset="0"/>
              </a:rPr>
              <a:t>the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three </a:t>
            </a:r>
            <a:r>
              <a:rPr lang="en-US" sz="2500" dirty="0">
                <a:latin typeface="Arial" panose="020B0604020202020204" pitchFamily="34" charset="0"/>
                <a:cs typeface="Arial" panose="020B0604020202020204" pitchFamily="34" charset="0"/>
              </a:rPr>
              <a:t>lines A, B and C </a:t>
            </a:r>
            <a:r>
              <a:rPr lang="en-US" sz="2500" dirty="0" smtClean="0">
                <a:latin typeface="Arial" panose="020B0604020202020204" pitchFamily="34" charset="0"/>
                <a:cs typeface="Arial" panose="020B0604020202020204" pitchFamily="34" charset="0"/>
              </a:rPr>
              <a:t>shown.</a:t>
            </a:r>
          </a:p>
          <a:p>
            <a:pPr marL="1268413" lvl="2" indent="-354013">
              <a:buClr>
                <a:srgbClr val="C00000"/>
              </a:buClr>
              <a:buFont typeface="+mj-lt"/>
              <a:buAutoNum type="romanLcPeriod"/>
              <a:tabLst>
                <a:tab pos="2687638" algn="l"/>
              </a:tabLst>
            </a:pPr>
            <a:r>
              <a:rPr lang="en-US" sz="2500" dirty="0" smtClean="0">
                <a:latin typeface="Arial" panose="020B0604020202020204" pitchFamily="34" charset="0"/>
                <a:cs typeface="Arial" panose="020B0604020202020204" pitchFamily="34" charset="0"/>
              </a:rPr>
              <a:t>  x </a:t>
            </a:r>
            <a:r>
              <a:rPr lang="en-US" sz="2500" dirty="0">
                <a:latin typeface="Arial" panose="020B0604020202020204" pitchFamily="34" charset="0"/>
                <a:cs typeface="Arial" panose="020B0604020202020204" pitchFamily="34" charset="0"/>
              </a:rPr>
              <a:t>+ y = 5 </a:t>
            </a:r>
            <a:r>
              <a:rPr lang="en-US" sz="2500" dirty="0" smtClean="0">
                <a:latin typeface="Arial" panose="020B0604020202020204" pitchFamily="34" charset="0"/>
                <a:cs typeface="Arial" panose="020B0604020202020204" pitchFamily="34" charset="0"/>
              </a:rPr>
              <a:t>	</a:t>
            </a:r>
          </a:p>
          <a:p>
            <a:pPr marL="1268413" lvl="2" indent="-354013">
              <a:buClr>
                <a:srgbClr val="C00000"/>
              </a:buClr>
              <a:buFont typeface="+mj-lt"/>
              <a:buAutoNum type="romanLcPeriod"/>
              <a:tabLst>
                <a:tab pos="2687638" algn="l"/>
              </a:tabLst>
            </a:pPr>
            <a:r>
              <a:rPr lang="en-US" sz="2500" dirty="0" smtClean="0">
                <a:latin typeface="Arial" panose="020B0604020202020204" pitchFamily="34" charset="0"/>
                <a:cs typeface="Arial" panose="020B0604020202020204" pitchFamily="34" charset="0"/>
              </a:rPr>
              <a:t>y = 2x + 2 </a:t>
            </a:r>
          </a:p>
          <a:p>
            <a:pPr marL="1428750" lvl="2" indent="-514350">
              <a:buClr>
                <a:srgbClr val="C00000"/>
              </a:buClr>
              <a:buFont typeface="+mj-lt"/>
              <a:buAutoNum type="romanLcPeriod" startAt="3"/>
              <a:tabLst>
                <a:tab pos="2687638" algn="l"/>
              </a:tabLst>
            </a:pPr>
            <a:r>
              <a:rPr lang="en-US" sz="2500" dirty="0" smtClean="0">
                <a:latin typeface="Arial" panose="020B0604020202020204" pitchFamily="34" charset="0"/>
                <a:cs typeface="Arial" panose="020B0604020202020204" pitchFamily="34" charset="0"/>
              </a:rPr>
              <a:t>8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4</a:t>
            </a:r>
            <a:r>
              <a:rPr lang="en-US" sz="2500" i="1" dirty="0" smtClean="0">
                <a:latin typeface="Arial" panose="020B0604020202020204" pitchFamily="34" charset="0"/>
                <a:cs typeface="Arial" panose="020B0604020202020204" pitchFamily="34" charset="0"/>
              </a:rPr>
              <a:t>y</a:t>
            </a:r>
            <a:r>
              <a:rPr lang="en-US" sz="2500" dirty="0" smtClean="0">
                <a:latin typeface="Arial" panose="020B0604020202020204" pitchFamily="34" charset="0"/>
                <a:cs typeface="Arial" panose="020B0604020202020204" pitchFamily="34" charset="0"/>
              </a:rPr>
              <a:t> + </a:t>
            </a:r>
            <a:r>
              <a:rPr lang="en-US" sz="2500" i="1" dirty="0" smtClean="0">
                <a:latin typeface="Arial" panose="020B0604020202020204" pitchFamily="34" charset="0"/>
                <a:cs typeface="Arial" panose="020B0604020202020204" pitchFamily="34" charset="0"/>
              </a:rPr>
              <a:t>x</a:t>
            </a:r>
            <a:br>
              <a:rPr lang="en-US" sz="2500" i="1" dirty="0" smtClean="0">
                <a:latin typeface="Arial" panose="020B0604020202020204" pitchFamily="34" charset="0"/>
                <a:cs typeface="Arial" panose="020B0604020202020204" pitchFamily="34" charset="0"/>
              </a:rPr>
            </a:br>
            <a:r>
              <a:rPr lang="en-US" sz="2500" i="1" dirty="0" smtClean="0">
                <a:latin typeface="Arial" panose="020B0604020202020204" pitchFamily="34" charset="0"/>
                <a:cs typeface="Arial" panose="020B0604020202020204" pitchFamily="34" charset="0"/>
              </a:rPr>
              <a:t/>
            </a:r>
            <a:br>
              <a:rPr lang="en-US" sz="2500" i="1" dirty="0" smtClean="0">
                <a:latin typeface="Arial" panose="020B0604020202020204" pitchFamily="34" charset="0"/>
                <a:cs typeface="Arial" panose="020B0604020202020204" pitchFamily="34" charset="0"/>
              </a:rPr>
            </a:br>
            <a:endParaRPr lang="en-US" sz="2500" dirty="0" smtClean="0">
              <a:latin typeface="Arial" panose="020B0604020202020204" pitchFamily="34" charset="0"/>
              <a:cs typeface="Arial" panose="020B0604020202020204" pitchFamily="34" charset="0"/>
            </a:endParaRPr>
          </a:p>
          <a:p>
            <a:pPr marL="852488" lvl="1" indent="-395288">
              <a:buClr>
                <a:srgbClr val="C00000"/>
              </a:buClr>
              <a:buFont typeface="+mj-lt"/>
              <a:buAutoNum type="alphaLcPeriod"/>
              <a:tabLst>
                <a:tab pos="2687638" algn="l"/>
              </a:tabLst>
            </a:pPr>
            <a:r>
              <a:rPr lang="en-US" sz="2500" dirty="0" smtClean="0">
                <a:latin typeface="Arial" panose="020B0604020202020204" pitchFamily="34" charset="0"/>
                <a:cs typeface="Arial" panose="020B0604020202020204" pitchFamily="34" charset="0"/>
              </a:rPr>
              <a:t>Hence </a:t>
            </a:r>
            <a:r>
              <a:rPr lang="en-US" sz="2500" dirty="0">
                <a:latin typeface="Arial" panose="020B0604020202020204" pitchFamily="34" charset="0"/>
                <a:cs typeface="Arial" panose="020B0604020202020204" pitchFamily="34" charset="0"/>
              </a:rPr>
              <a:t>write down the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solutions to </a:t>
            </a:r>
            <a:r>
              <a:rPr lang="en-US" sz="2500" dirty="0">
                <a:latin typeface="Arial" panose="020B0604020202020204" pitchFamily="34" charset="0"/>
                <a:cs typeface="Arial" panose="020B0604020202020204" pitchFamily="34" charset="0"/>
              </a:rPr>
              <a:t>these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simultaneous </a:t>
            </a:r>
            <a:r>
              <a:rPr lang="en-US" sz="2500" dirty="0">
                <a:latin typeface="Arial" panose="020B0604020202020204" pitchFamily="34" charset="0"/>
                <a:cs typeface="Arial" panose="020B0604020202020204" pitchFamily="34" charset="0"/>
              </a:rPr>
              <a:t>equations, </a:t>
            </a:r>
            <a:endParaRPr lang="en-US" sz="2500" dirty="0" smtClean="0">
              <a:latin typeface="Arial" panose="020B0604020202020204" pitchFamily="34" charset="0"/>
              <a:cs typeface="Arial" panose="020B0604020202020204" pitchFamily="34" charset="0"/>
            </a:endParaRPr>
          </a:p>
          <a:p>
            <a:pPr marL="1309688" lvl="2" indent="-395288">
              <a:buClr>
                <a:srgbClr val="C00000"/>
              </a:buClr>
              <a:buFont typeface="+mj-lt"/>
              <a:buAutoNum type="romanLcPeriod"/>
              <a:tabLst>
                <a:tab pos="2687638" algn="l"/>
              </a:tabLst>
            </a:pP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 </a:t>
            </a:r>
            <a:r>
              <a:rPr lang="en-US" sz="2500" i="1" dirty="0" smtClean="0">
                <a:latin typeface="Arial" panose="020B0604020202020204" pitchFamily="34" charset="0"/>
                <a:cs typeface="Arial" panose="020B0604020202020204" pitchFamily="34" charset="0"/>
              </a:rPr>
              <a:t>y</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5 </a:t>
            </a:r>
            <a:r>
              <a:rPr lang="en-US" sz="2500" dirty="0" smtClean="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ii.</a:t>
            </a:r>
            <a:r>
              <a:rPr lang="en-US" sz="2500" dirty="0" smtClean="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x</a:t>
            </a:r>
            <a:r>
              <a:rPr lang="en-US" sz="2500" dirty="0">
                <a:latin typeface="Arial" panose="020B0604020202020204" pitchFamily="34" charset="0"/>
                <a:cs typeface="Arial" panose="020B0604020202020204" pitchFamily="34" charset="0"/>
              </a:rPr>
              <a:t> + </a:t>
            </a:r>
            <a:r>
              <a:rPr lang="en-US" sz="2500" i="1" dirty="0">
                <a:latin typeface="Arial" panose="020B0604020202020204" pitchFamily="34" charset="0"/>
                <a:cs typeface="Arial" panose="020B0604020202020204" pitchFamily="34" charset="0"/>
              </a:rPr>
              <a:t>y</a:t>
            </a:r>
            <a:r>
              <a:rPr lang="en-US" sz="2500" dirty="0">
                <a:latin typeface="Arial" panose="020B0604020202020204" pitchFamily="34" charset="0"/>
                <a:cs typeface="Arial" panose="020B0604020202020204" pitchFamily="34" charset="0"/>
              </a:rPr>
              <a:t> = 5 </a:t>
            </a:r>
            <a:r>
              <a:rPr lang="en-US" sz="2500" dirty="0" smtClean="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   iii.</a:t>
            </a:r>
            <a:r>
              <a:rPr lang="en-US" sz="2500" dirty="0" smtClean="0">
                <a:latin typeface="Arial" panose="020B0604020202020204" pitchFamily="34" charset="0"/>
                <a:cs typeface="Arial" panose="020B0604020202020204" pitchFamily="34" charset="0"/>
              </a:rPr>
              <a:t>  8 </a:t>
            </a:r>
            <a:r>
              <a:rPr lang="en-US" sz="2500" dirty="0">
                <a:latin typeface="Arial" panose="020B0604020202020204" pitchFamily="34" charset="0"/>
                <a:cs typeface="Arial" panose="020B0604020202020204" pitchFamily="34" charset="0"/>
              </a:rPr>
              <a:t>= 4</a:t>
            </a:r>
            <a:r>
              <a:rPr lang="en-US" sz="2500" i="1" dirty="0">
                <a:latin typeface="Arial" panose="020B0604020202020204" pitchFamily="34" charset="0"/>
                <a:cs typeface="Arial" panose="020B0604020202020204" pitchFamily="34" charset="0"/>
              </a:rPr>
              <a:t>y</a:t>
            </a:r>
            <a:r>
              <a:rPr lang="en-US" sz="2500" dirty="0">
                <a:latin typeface="Arial" panose="020B0604020202020204" pitchFamily="34" charset="0"/>
                <a:cs typeface="Arial" panose="020B0604020202020204" pitchFamily="34" charset="0"/>
              </a:rPr>
              <a:t> + </a:t>
            </a:r>
            <a:r>
              <a:rPr lang="en-US" sz="2500" i="1" dirty="0" smtClean="0">
                <a:latin typeface="Arial" panose="020B0604020202020204" pitchFamily="34" charset="0"/>
                <a:cs typeface="Arial" panose="020B0604020202020204" pitchFamily="34" charset="0"/>
              </a:rPr>
              <a:t>x</a:t>
            </a:r>
            <a:br>
              <a:rPr lang="en-US" sz="2500" i="1" dirty="0" smtClean="0">
                <a:latin typeface="Arial" panose="020B0604020202020204" pitchFamily="34" charset="0"/>
                <a:cs typeface="Arial" panose="020B0604020202020204" pitchFamily="34" charset="0"/>
              </a:rPr>
            </a:br>
            <a:r>
              <a:rPr lang="en-US" sz="2500" i="1" dirty="0" smtClean="0">
                <a:latin typeface="Arial" panose="020B0604020202020204" pitchFamily="34" charset="0"/>
                <a:cs typeface="Arial" panose="020B0604020202020204" pitchFamily="34" charset="0"/>
              </a:rPr>
              <a:t>y</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2</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         8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4</a:t>
            </a:r>
            <a:r>
              <a:rPr lang="en-US" sz="2500" i="1" dirty="0" smtClean="0">
                <a:latin typeface="Arial" panose="020B0604020202020204" pitchFamily="34" charset="0"/>
                <a:cs typeface="Arial" panose="020B0604020202020204" pitchFamily="34" charset="0"/>
              </a:rPr>
              <a:t>y</a:t>
            </a:r>
            <a:r>
              <a:rPr lang="en-US" sz="2500" dirty="0" smtClean="0">
                <a:latin typeface="Arial" panose="020B0604020202020204" pitchFamily="34" charset="0"/>
                <a:cs typeface="Arial" panose="020B0604020202020204" pitchFamily="34" charset="0"/>
              </a:rPr>
              <a:t> + </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y =  2x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2</a:t>
            </a:r>
            <a:endParaRPr lang="en-US" sz="2500" dirty="0">
              <a:latin typeface="Arial" panose="020B0604020202020204" pitchFamily="34" charset="0"/>
              <a:cs typeface="Arial" panose="020B0604020202020204" pitchFamily="34" charset="0"/>
            </a:endParaRPr>
          </a:p>
        </p:txBody>
      </p:sp>
      <p:sp>
        <p:nvSpPr>
          <p:cNvPr id="6" name="Title 1"/>
          <p:cNvSpPr>
            <a:spLocks noGrp="1"/>
          </p:cNvSpPr>
          <p:nvPr>
            <p:ph type="title"/>
          </p:nvPr>
        </p:nvSpPr>
        <p:spPr/>
        <p:txBody>
          <a:bodyPr>
            <a:noAutofit/>
          </a:bodyPr>
          <a:lstStyle/>
          <a:p>
            <a:r>
              <a:rPr lang="en-GB" sz="2700" dirty="0" smtClean="0"/>
              <a:t>15.1 – Solving Simultaneous Equations Graphically</a:t>
            </a:r>
            <a:endParaRPr lang="en-GB" sz="2700" b="1" dirty="0" smtClean="0"/>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43840" y="1196752"/>
            <a:ext cx="548640" cy="54864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457182" y="1794577"/>
            <a:ext cx="3396754" cy="3290607"/>
          </a:xfrm>
          <a:prstGeom prst="rect">
            <a:avLst/>
          </a:prstGeom>
        </p:spPr>
      </p:pic>
    </p:spTree>
    <p:extLst>
      <p:ext uri="{BB962C8B-B14F-4D97-AF65-F5344CB8AC3E}">
        <p14:creationId xmlns:p14="http://schemas.microsoft.com/office/powerpoint/2010/main" val="3908115715"/>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473</a:t>
            </a:r>
            <a:endParaRPr lang="en-GB" sz="1400" b="1" dirty="0">
              <a:latin typeface="Calibri" panose="020F0502020204030204" pitchFamily="34" charset="0"/>
            </a:endParaRPr>
          </a:p>
        </p:txBody>
      </p:sp>
      <p:sp>
        <p:nvSpPr>
          <p:cNvPr id="3" name="Rectangle 2"/>
          <p:cNvSpPr/>
          <p:nvPr/>
        </p:nvSpPr>
        <p:spPr>
          <a:xfrm>
            <a:off x="271681" y="1196752"/>
            <a:ext cx="5236423" cy="5361468"/>
          </a:xfrm>
          <a:prstGeom prst="rect">
            <a:avLst/>
          </a:prstGeom>
        </p:spPr>
        <p:txBody>
          <a:bodyPr wrap="square">
            <a:spAutoFit/>
          </a:bodyPr>
          <a:lstStyle/>
          <a:p>
            <a:pPr marL="342900" lvl="1" indent="-342900">
              <a:buClr>
                <a:srgbClr val="C00000"/>
              </a:buClr>
              <a:buFont typeface="+mj-lt"/>
              <a:buAutoNum type="arabicPeriod" startAt="4"/>
              <a:tabLst>
                <a:tab pos="1039813" algn="l"/>
                <a:tab pos="2687638" algn="l"/>
              </a:tabLst>
            </a:pPr>
            <a:r>
              <a:rPr lang="en-US" sz="2140" dirty="0" smtClean="0">
                <a:latin typeface="Arial" panose="020B0604020202020204" pitchFamily="34" charset="0"/>
                <a:cs typeface="Arial" panose="020B0604020202020204" pitchFamily="34" charset="0"/>
              </a:rPr>
              <a:t>Solve </a:t>
            </a:r>
            <a:r>
              <a:rPr lang="en-US" sz="2140" dirty="0">
                <a:latin typeface="Arial" panose="020B0604020202020204" pitchFamily="34" charset="0"/>
                <a:cs typeface="Arial" panose="020B0604020202020204" pitchFamily="34" charset="0"/>
              </a:rPr>
              <a:t>the pairs of simultaneous equations by drawing the graphs,</a:t>
            </a:r>
          </a:p>
          <a:p>
            <a:pPr marL="685800" lvl="1" indent="-342900">
              <a:buClr>
                <a:srgbClr val="C00000"/>
              </a:buClr>
              <a:buFont typeface="+mj-lt"/>
              <a:buAutoNum type="alphaLcPeriod"/>
              <a:tabLst>
                <a:tab pos="1039813" algn="l"/>
                <a:tab pos="2687638" algn="l"/>
              </a:tabLst>
            </a:pPr>
            <a:r>
              <a:rPr lang="en-US" sz="2140" i="1" dirty="0" smtClean="0">
                <a:latin typeface="Arial" panose="020B0604020202020204" pitchFamily="34" charset="0"/>
                <a:cs typeface="Arial" panose="020B0604020202020204" pitchFamily="34" charset="0"/>
              </a:rPr>
              <a:t>y</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a:t>
            </a:r>
            <a:r>
              <a:rPr lang="en-US" sz="2140" dirty="0" smtClean="0">
                <a:latin typeface="Arial" panose="020B0604020202020204" pitchFamily="34" charset="0"/>
                <a:cs typeface="Arial" panose="020B0604020202020204" pitchFamily="34" charset="0"/>
              </a:rPr>
              <a:t>2</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+ 4 </a:t>
            </a:r>
            <a:r>
              <a:rPr lang="en-US" sz="2140" dirty="0" smtClean="0">
                <a:latin typeface="Arial" panose="020B0604020202020204" pitchFamily="34" charset="0"/>
                <a:cs typeface="Arial" panose="020B0604020202020204" pitchFamily="34" charset="0"/>
              </a:rPr>
              <a:t>	</a:t>
            </a:r>
            <a:r>
              <a:rPr lang="en-US" sz="2140" i="1" dirty="0" smtClean="0">
                <a:latin typeface="Arial" panose="020B0604020202020204" pitchFamily="34" charset="0"/>
                <a:cs typeface="Arial" panose="020B0604020202020204" pitchFamily="34" charset="0"/>
              </a:rPr>
              <a:t>y</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a:t>
            </a:r>
            <a:r>
              <a:rPr lang="en-US" sz="2140" dirty="0" smtClean="0">
                <a:latin typeface="Arial" panose="020B0604020202020204" pitchFamily="34" charset="0"/>
                <a:cs typeface="Arial" panose="020B0604020202020204" pitchFamily="34" charset="0"/>
              </a:rPr>
              <a:t>2</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+ 8</a:t>
            </a:r>
          </a:p>
          <a:p>
            <a:pPr marL="685800" lvl="1" indent="-342900">
              <a:buClr>
                <a:srgbClr val="C00000"/>
              </a:buClr>
              <a:buFont typeface="+mj-lt"/>
              <a:buAutoNum type="alphaLcPeriod"/>
              <a:tabLst>
                <a:tab pos="1039813" algn="l"/>
                <a:tab pos="2687638" algn="l"/>
              </a:tabLst>
            </a:pPr>
            <a:r>
              <a:rPr lang="en-US" sz="2140" dirty="0" smtClean="0">
                <a:latin typeface="Arial" panose="020B0604020202020204" pitchFamily="34" charset="0"/>
                <a:cs typeface="Arial" panose="020B0604020202020204" pitchFamily="34" charset="0"/>
              </a:rPr>
              <a:t>2</a:t>
            </a:r>
            <a:r>
              <a:rPr lang="en-US" sz="2140" i="1" dirty="0" smtClean="0">
                <a:latin typeface="Arial" panose="020B0604020202020204" pitchFamily="34" charset="0"/>
                <a:cs typeface="Arial" panose="020B0604020202020204" pitchFamily="34" charset="0"/>
              </a:rPr>
              <a:t>y</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a:t>
            </a:r>
            <a:r>
              <a:rPr lang="en-US" sz="2140" dirty="0" smtClean="0">
                <a:latin typeface="Arial" panose="020B0604020202020204" pitchFamily="34" charset="0"/>
                <a:cs typeface="Arial" panose="020B0604020202020204" pitchFamily="34" charset="0"/>
              </a:rPr>
              <a:t>7</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- 3 </a:t>
            </a:r>
            <a:r>
              <a:rPr lang="en-US" sz="2140" dirty="0" smtClean="0">
                <a:latin typeface="Arial" panose="020B0604020202020204" pitchFamily="34" charset="0"/>
                <a:cs typeface="Arial" panose="020B0604020202020204" pitchFamily="34" charset="0"/>
              </a:rPr>
              <a:t>	</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a:t>
            </a:r>
            <a:r>
              <a:rPr lang="en-US" sz="2140" dirty="0" smtClean="0">
                <a:latin typeface="Arial" panose="020B0604020202020204" pitchFamily="34" charset="0"/>
                <a:cs typeface="Arial" panose="020B0604020202020204" pitchFamily="34" charset="0"/>
              </a:rPr>
              <a:t>2</a:t>
            </a:r>
            <a:r>
              <a:rPr lang="en-US" sz="2140" i="1" dirty="0" smtClean="0">
                <a:latin typeface="Arial" panose="020B0604020202020204" pitchFamily="34" charset="0"/>
                <a:cs typeface="Arial" panose="020B0604020202020204" pitchFamily="34" charset="0"/>
              </a:rPr>
              <a:t>y</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a:t>
            </a:r>
            <a:r>
              <a:rPr lang="en-US" sz="2140" dirty="0" smtClean="0">
                <a:latin typeface="Arial" panose="020B0604020202020204" pitchFamily="34" charset="0"/>
                <a:cs typeface="Arial" panose="020B0604020202020204" pitchFamily="34" charset="0"/>
              </a:rPr>
              <a:t>21</a:t>
            </a:r>
            <a:endParaRPr lang="en-US" sz="2140" dirty="0">
              <a:latin typeface="Arial" panose="020B0604020202020204" pitchFamily="34" charset="0"/>
              <a:cs typeface="Arial" panose="020B0604020202020204" pitchFamily="34" charset="0"/>
            </a:endParaRPr>
          </a:p>
          <a:p>
            <a:pPr marL="685800" lvl="1" indent="-342900">
              <a:buClr>
                <a:srgbClr val="C00000"/>
              </a:buClr>
              <a:buFont typeface="+mj-lt"/>
              <a:buAutoNum type="alphaLcPeriod"/>
              <a:tabLst>
                <a:tab pos="1039813" algn="l"/>
                <a:tab pos="2687638" algn="l"/>
              </a:tabLst>
            </a:pPr>
            <a:r>
              <a:rPr lang="en-US" sz="2140" dirty="0" smtClean="0">
                <a:latin typeface="Arial" panose="020B0604020202020204" pitchFamily="34" charset="0"/>
                <a:cs typeface="Arial" panose="020B0604020202020204" pitchFamily="34" charset="0"/>
              </a:rPr>
              <a:t>0 </a:t>
            </a:r>
            <a:r>
              <a:rPr lang="en-US" sz="2140" dirty="0">
                <a:latin typeface="Arial" panose="020B0604020202020204" pitchFamily="34" charset="0"/>
                <a:cs typeface="Arial" panose="020B0604020202020204" pitchFamily="34" charset="0"/>
              </a:rPr>
              <a:t>= </a:t>
            </a:r>
            <a:r>
              <a:rPr lang="en-US" sz="2140" i="1" dirty="0" smtClean="0">
                <a:latin typeface="Arial" panose="020B0604020202020204" pitchFamily="34" charset="0"/>
                <a:cs typeface="Arial" panose="020B0604020202020204" pitchFamily="34" charset="0"/>
              </a:rPr>
              <a:t>y</a:t>
            </a:r>
            <a:r>
              <a:rPr lang="en-US" sz="2140" dirty="0" smtClean="0">
                <a:latin typeface="Arial" panose="020B0604020202020204" pitchFamily="34" charset="0"/>
                <a:cs typeface="Arial" panose="020B0604020202020204" pitchFamily="34" charset="0"/>
              </a:rPr>
              <a:t> + 2</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- 5 	</a:t>
            </a:r>
            <a:r>
              <a:rPr lang="en-US" sz="2140" i="1" dirty="0" smtClean="0">
                <a:latin typeface="Arial" panose="020B0604020202020204" pitchFamily="34" charset="0"/>
                <a:cs typeface="Arial" panose="020B0604020202020204" pitchFamily="34" charset="0"/>
              </a:rPr>
              <a:t>y</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a:t>
            </a:r>
            <a:r>
              <a:rPr lang="en-US" sz="2140" dirty="0" smtClean="0">
                <a:latin typeface="Arial" panose="020B0604020202020204" pitchFamily="34" charset="0"/>
                <a:cs typeface="Arial" panose="020B0604020202020204" pitchFamily="34" charset="0"/>
              </a:rPr>
              <a:t>2</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+ 9 </a:t>
            </a:r>
          </a:p>
          <a:p>
            <a:pPr marL="685800" lvl="1" indent="-342900">
              <a:buClr>
                <a:srgbClr val="C00000"/>
              </a:buClr>
              <a:buFont typeface="+mj-lt"/>
              <a:buAutoNum type="alphaLcPeriod"/>
              <a:tabLst>
                <a:tab pos="1039813" algn="l"/>
                <a:tab pos="2687638" algn="l"/>
              </a:tabLst>
            </a:pPr>
            <a:r>
              <a:rPr lang="en-US" sz="2140" dirty="0" smtClean="0">
                <a:latin typeface="Arial" panose="020B0604020202020204" pitchFamily="34" charset="0"/>
                <a:cs typeface="Arial" panose="020B0604020202020204" pitchFamily="34" charset="0"/>
              </a:rPr>
              <a:t>2</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a:t>
            </a:r>
            <a:r>
              <a:rPr lang="en-US" sz="2140" dirty="0" smtClean="0">
                <a:latin typeface="Arial" panose="020B0604020202020204" pitchFamily="34" charset="0"/>
                <a:cs typeface="Arial" panose="020B0604020202020204" pitchFamily="34" charset="0"/>
              </a:rPr>
              <a:t>3</a:t>
            </a:r>
            <a:r>
              <a:rPr lang="en-US" sz="2140" i="1" dirty="0" smtClean="0">
                <a:latin typeface="Arial" panose="020B0604020202020204" pitchFamily="34" charset="0"/>
                <a:cs typeface="Arial" panose="020B0604020202020204" pitchFamily="34" charset="0"/>
              </a:rPr>
              <a:t>y</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-13 </a:t>
            </a:r>
            <a:r>
              <a:rPr lang="en-US" sz="2140" dirty="0" smtClean="0">
                <a:latin typeface="Arial" panose="020B0604020202020204" pitchFamily="34" charset="0"/>
                <a:cs typeface="Arial" panose="020B0604020202020204" pitchFamily="34" charset="0"/>
              </a:rPr>
              <a:t>	</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a:t>
            </a:r>
            <a:r>
              <a:rPr lang="en-US" sz="2140" i="1" dirty="0">
                <a:latin typeface="Arial" panose="020B0604020202020204" pitchFamily="34" charset="0"/>
                <a:cs typeface="Arial" panose="020B0604020202020204" pitchFamily="34" charset="0"/>
              </a:rPr>
              <a:t>y</a:t>
            </a:r>
            <a:r>
              <a:rPr lang="en-US" sz="2140" dirty="0">
                <a:latin typeface="Arial" panose="020B0604020202020204" pitchFamily="34" charset="0"/>
                <a:cs typeface="Arial" panose="020B0604020202020204" pitchFamily="34" charset="0"/>
              </a:rPr>
              <a:t> = </a:t>
            </a:r>
            <a:r>
              <a:rPr lang="en-US" sz="2140" dirty="0" smtClean="0">
                <a:latin typeface="Arial" panose="020B0604020202020204" pitchFamily="34" charset="0"/>
                <a:cs typeface="Arial" panose="020B0604020202020204" pitchFamily="34" charset="0"/>
              </a:rPr>
              <a:t>-5</a:t>
            </a:r>
            <a:endParaRPr lang="en-US" sz="2140" dirty="0">
              <a:latin typeface="Arial" panose="020B0604020202020204" pitchFamily="34" charset="0"/>
              <a:cs typeface="Arial" panose="020B0604020202020204" pitchFamily="34" charset="0"/>
            </a:endParaRPr>
          </a:p>
          <a:p>
            <a:pPr marL="685800" lvl="1" indent="-342900">
              <a:buClr>
                <a:srgbClr val="C00000"/>
              </a:buClr>
              <a:buFont typeface="+mj-lt"/>
              <a:buAutoNum type="alphaLcPeriod"/>
              <a:tabLst>
                <a:tab pos="1039813" algn="l"/>
                <a:tab pos="2687638" algn="l"/>
              </a:tabLst>
            </a:pPr>
            <a:r>
              <a:rPr lang="en-US" sz="2140" dirty="0" smtClean="0">
                <a:latin typeface="Arial" panose="020B0604020202020204" pitchFamily="34" charset="0"/>
                <a:cs typeface="Arial" panose="020B0604020202020204" pitchFamily="34" charset="0"/>
              </a:rPr>
              <a:t>Show </a:t>
            </a:r>
            <a:r>
              <a:rPr lang="en-US" sz="2140" dirty="0">
                <a:latin typeface="Arial" panose="020B0604020202020204" pitchFamily="34" charset="0"/>
                <a:cs typeface="Arial" panose="020B0604020202020204" pitchFamily="34" charset="0"/>
              </a:rPr>
              <a:t>that solving the equations algebraically gives the same solutions to the equations in part </a:t>
            </a:r>
            <a:r>
              <a:rPr lang="en-US" sz="2140" b="1" dirty="0">
                <a:latin typeface="Arial" panose="020B0604020202020204" pitchFamily="34" charset="0"/>
                <a:cs typeface="Arial" panose="020B0604020202020204" pitchFamily="34" charset="0"/>
              </a:rPr>
              <a:t>d</a:t>
            </a:r>
            <a:r>
              <a:rPr lang="en-US" sz="2140" dirty="0">
                <a:latin typeface="Arial" panose="020B0604020202020204" pitchFamily="34" charset="0"/>
                <a:cs typeface="Arial" panose="020B0604020202020204" pitchFamily="34" charset="0"/>
              </a:rPr>
              <a:t>.</a:t>
            </a:r>
          </a:p>
          <a:p>
            <a:pPr marL="457200" indent="-457200">
              <a:buClr>
                <a:srgbClr val="C00000"/>
              </a:buClr>
              <a:buFont typeface="+mj-lt"/>
              <a:buAutoNum type="arabicPeriod" startAt="5"/>
              <a:tabLst>
                <a:tab pos="1039813" algn="l"/>
                <a:tab pos="2687638" algn="l"/>
              </a:tabLst>
            </a:pPr>
            <a:r>
              <a:rPr lang="en-US" sz="2140" dirty="0" smtClean="0">
                <a:latin typeface="Arial" panose="020B0604020202020204" pitchFamily="34" charset="0"/>
                <a:cs typeface="Arial" panose="020B0604020202020204" pitchFamily="34" charset="0"/>
              </a:rPr>
              <a:t>Sara </a:t>
            </a:r>
            <a:r>
              <a:rPr lang="en-US" sz="2140" dirty="0">
                <a:latin typeface="Arial" panose="020B0604020202020204" pitchFamily="34" charset="0"/>
                <a:cs typeface="Arial" panose="020B0604020202020204" pitchFamily="34" charset="0"/>
              </a:rPr>
              <a:t>buys 4 bananas and 2 apples for £</a:t>
            </a:r>
            <a:r>
              <a:rPr lang="en-US" sz="2140" dirty="0" smtClean="0">
                <a:latin typeface="Arial" panose="020B0604020202020204" pitchFamily="34" charset="0"/>
                <a:cs typeface="Arial" panose="020B0604020202020204" pitchFamily="34" charset="0"/>
              </a:rPr>
              <a:t>2.58. In </a:t>
            </a:r>
            <a:r>
              <a:rPr lang="en-US" sz="2140" dirty="0">
                <a:latin typeface="Arial" panose="020B0604020202020204" pitchFamily="34" charset="0"/>
                <a:cs typeface="Arial" panose="020B0604020202020204" pitchFamily="34" charset="0"/>
              </a:rPr>
              <a:t>the same shop, Alex buys 3 bananas and 3 apples for £</a:t>
            </a:r>
            <a:r>
              <a:rPr lang="en-US" sz="2140" dirty="0" smtClean="0">
                <a:latin typeface="Arial" panose="020B0604020202020204" pitchFamily="34" charset="0"/>
                <a:cs typeface="Arial" panose="020B0604020202020204" pitchFamily="34" charset="0"/>
              </a:rPr>
              <a:t>2.49. Write </a:t>
            </a:r>
            <a:r>
              <a:rPr lang="en-US" sz="2140" dirty="0">
                <a:latin typeface="Arial" panose="020B0604020202020204" pitchFamily="34" charset="0"/>
                <a:cs typeface="Arial" panose="020B0604020202020204" pitchFamily="34" charset="0"/>
              </a:rPr>
              <a:t>a pair of simultaneous equations and solve them graphically to find the cost </a:t>
            </a:r>
            <a:r>
              <a:rPr lang="en-US" sz="2140" dirty="0" smtClean="0">
                <a:latin typeface="Arial" panose="020B0604020202020204" pitchFamily="34" charset="0"/>
                <a:cs typeface="Arial" panose="020B0604020202020204" pitchFamily="34" charset="0"/>
              </a:rPr>
              <a:t>of</a:t>
            </a:r>
          </a:p>
          <a:p>
            <a:pPr marL="914400" lvl="1" indent="-457200">
              <a:buClr>
                <a:srgbClr val="C00000"/>
              </a:buClr>
              <a:buFont typeface="+mj-lt"/>
              <a:buAutoNum type="alphaLcPeriod"/>
              <a:tabLst>
                <a:tab pos="1039813" algn="l"/>
                <a:tab pos="2687638" algn="l"/>
              </a:tabLst>
            </a:pPr>
            <a:r>
              <a:rPr lang="en-US" sz="2140" dirty="0" smtClean="0">
                <a:latin typeface="Arial" panose="020B0604020202020204" pitchFamily="34" charset="0"/>
                <a:cs typeface="Arial" panose="020B0604020202020204" pitchFamily="34" charset="0"/>
              </a:rPr>
              <a:t>one </a:t>
            </a:r>
            <a:r>
              <a:rPr lang="en-US" sz="2140" dirty="0">
                <a:latin typeface="Arial" panose="020B0604020202020204" pitchFamily="34" charset="0"/>
                <a:cs typeface="Arial" panose="020B0604020202020204" pitchFamily="34" charset="0"/>
              </a:rPr>
              <a:t>apple </a:t>
            </a:r>
            <a:r>
              <a:rPr lang="en-US" sz="2140" dirty="0" smtClean="0">
                <a:latin typeface="Arial" panose="020B0604020202020204" pitchFamily="34" charset="0"/>
                <a:cs typeface="Arial" panose="020B0604020202020204" pitchFamily="34" charset="0"/>
              </a:rPr>
              <a:t>	</a:t>
            </a:r>
            <a:r>
              <a:rPr lang="en-US" sz="2140" dirty="0" smtClean="0">
                <a:solidFill>
                  <a:srgbClr val="C00000"/>
                </a:solidFill>
                <a:latin typeface="Arial" panose="020B0604020202020204" pitchFamily="34" charset="0"/>
                <a:cs typeface="Arial" panose="020B0604020202020204" pitchFamily="34" charset="0"/>
              </a:rPr>
              <a:t>b.</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one banana.</a:t>
            </a:r>
          </a:p>
        </p:txBody>
      </p:sp>
      <p:sp>
        <p:nvSpPr>
          <p:cNvPr id="6" name="Title 1"/>
          <p:cNvSpPr>
            <a:spLocks noGrp="1"/>
          </p:cNvSpPr>
          <p:nvPr>
            <p:ph type="title"/>
          </p:nvPr>
        </p:nvSpPr>
        <p:spPr/>
        <p:txBody>
          <a:bodyPr>
            <a:noAutofit/>
          </a:bodyPr>
          <a:lstStyle/>
          <a:p>
            <a:r>
              <a:rPr lang="en-GB" sz="2700" dirty="0" smtClean="0"/>
              <a:t>15.1 – Solving Simultaneous Equations Graphically</a:t>
            </a:r>
            <a:endParaRPr lang="en-GB" sz="2700" b="1" dirty="0" smtClean="0"/>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72400" y="1268760"/>
            <a:ext cx="548640" cy="548640"/>
          </a:xfrm>
          <a:prstGeom prst="rect">
            <a:avLst/>
          </a:prstGeom>
        </p:spPr>
      </p:pic>
    </p:spTree>
    <p:extLst>
      <p:ext uri="{BB962C8B-B14F-4D97-AF65-F5344CB8AC3E}">
        <p14:creationId xmlns:p14="http://schemas.microsoft.com/office/powerpoint/2010/main" val="2853693907"/>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473</a:t>
            </a:r>
            <a:endParaRPr lang="en-GB" sz="1400" b="1" dirty="0">
              <a:latin typeface="Calibri" panose="020F0502020204030204" pitchFamily="34" charset="0"/>
            </a:endParaRPr>
          </a:p>
        </p:txBody>
      </p:sp>
      <p:sp>
        <p:nvSpPr>
          <p:cNvPr id="3" name="Rectangle 2"/>
          <p:cNvSpPr/>
          <p:nvPr/>
        </p:nvSpPr>
        <p:spPr>
          <a:xfrm>
            <a:off x="271681" y="1196752"/>
            <a:ext cx="5236423" cy="5690789"/>
          </a:xfrm>
          <a:prstGeom prst="rect">
            <a:avLst/>
          </a:prstGeom>
        </p:spPr>
        <p:txBody>
          <a:bodyPr wrap="square">
            <a:spAutoFit/>
          </a:bodyPr>
          <a:lstStyle/>
          <a:p>
            <a:pPr lvl="1" indent="-457200">
              <a:buClr>
                <a:srgbClr val="C00000"/>
              </a:buClr>
              <a:buFont typeface="+mj-lt"/>
              <a:buAutoNum type="arabicPeriod" startAt="5"/>
              <a:tabLst>
                <a:tab pos="1039813" algn="l"/>
                <a:tab pos="2687638" algn="l"/>
              </a:tabLst>
            </a:pPr>
            <a:r>
              <a:rPr lang="en-US" sz="2140" b="1" dirty="0">
                <a:solidFill>
                  <a:srgbClr val="C00000"/>
                </a:solidFill>
                <a:latin typeface="Arial" panose="020B0604020202020204" pitchFamily="34" charset="0"/>
                <a:cs typeface="Arial" panose="020B0604020202020204" pitchFamily="34" charset="0"/>
              </a:rPr>
              <a:t>Real / Reasoning </a:t>
            </a:r>
            <a:r>
              <a:rPr lang="en-US" sz="2140" dirty="0">
                <a:latin typeface="Arial" panose="020B0604020202020204" pitchFamily="34" charset="0"/>
                <a:cs typeface="Arial" panose="020B0604020202020204" pitchFamily="34" charset="0"/>
              </a:rPr>
              <a:t>Two broadband providers offer the following prices</a:t>
            </a:r>
            <a:r>
              <a:rPr lang="en-US" sz="2140" dirty="0" smtClean="0">
                <a:latin typeface="Arial" panose="020B0604020202020204" pitchFamily="34" charset="0"/>
                <a:cs typeface="Arial" panose="020B0604020202020204" pitchFamily="34" charset="0"/>
              </a:rPr>
              <a:t>:</a:t>
            </a:r>
            <a:br>
              <a:rPr lang="en-US" sz="2140" dirty="0" smtClean="0">
                <a:latin typeface="Arial" panose="020B0604020202020204" pitchFamily="34" charset="0"/>
                <a:cs typeface="Arial" panose="020B0604020202020204" pitchFamily="34" charset="0"/>
              </a:rPr>
            </a:br>
            <a:r>
              <a:rPr lang="en-US" sz="2140" dirty="0" smtClean="0">
                <a:latin typeface="Arial" panose="020B0604020202020204" pitchFamily="34" charset="0"/>
                <a:cs typeface="Arial" panose="020B0604020202020204" pitchFamily="34" charset="0"/>
              </a:rPr>
              <a:t/>
            </a:r>
            <a:br>
              <a:rPr lang="en-US" sz="2140" dirty="0" smtClean="0">
                <a:latin typeface="Arial" panose="020B0604020202020204" pitchFamily="34" charset="0"/>
                <a:cs typeface="Arial" panose="020B0604020202020204" pitchFamily="34" charset="0"/>
              </a:rPr>
            </a:br>
            <a:r>
              <a:rPr lang="en-US" sz="2140" dirty="0" smtClean="0">
                <a:latin typeface="Arial" panose="020B0604020202020204" pitchFamily="34" charset="0"/>
                <a:cs typeface="Arial" panose="020B0604020202020204" pitchFamily="34" charset="0"/>
              </a:rPr>
              <a:t/>
            </a:r>
            <a:br>
              <a:rPr lang="en-US" sz="2140" dirty="0" smtClean="0">
                <a:latin typeface="Arial" panose="020B0604020202020204" pitchFamily="34" charset="0"/>
                <a:cs typeface="Arial" panose="020B0604020202020204" pitchFamily="34" charset="0"/>
              </a:rPr>
            </a:br>
            <a:r>
              <a:rPr lang="en-US" sz="2140" dirty="0" smtClean="0">
                <a:latin typeface="Arial" panose="020B0604020202020204" pitchFamily="34" charset="0"/>
                <a:cs typeface="Arial" panose="020B0604020202020204" pitchFamily="34" charset="0"/>
              </a:rPr>
              <a:t/>
            </a:r>
            <a:br>
              <a:rPr lang="en-US" sz="2140" dirty="0" smtClean="0">
                <a:latin typeface="Arial" panose="020B0604020202020204" pitchFamily="34" charset="0"/>
                <a:cs typeface="Arial" panose="020B0604020202020204" pitchFamily="34" charset="0"/>
              </a:rPr>
            </a:br>
            <a:r>
              <a:rPr lang="en-US" sz="2140" dirty="0" smtClean="0">
                <a:latin typeface="Arial" panose="020B0604020202020204" pitchFamily="34" charset="0"/>
                <a:cs typeface="Arial" panose="020B0604020202020204" pitchFamily="34" charset="0"/>
              </a:rPr>
              <a:t/>
            </a:r>
            <a:br>
              <a:rPr lang="en-US" sz="2140" dirty="0" smtClean="0">
                <a:latin typeface="Arial" panose="020B0604020202020204" pitchFamily="34" charset="0"/>
                <a:cs typeface="Arial" panose="020B0604020202020204" pitchFamily="34" charset="0"/>
              </a:rPr>
            </a:br>
            <a:endParaRPr lang="en-US" sz="12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1039813" algn="l"/>
                <a:tab pos="2687638" algn="l"/>
              </a:tabLst>
            </a:pPr>
            <a:r>
              <a:rPr lang="en-US" sz="2140" dirty="0" smtClean="0">
                <a:latin typeface="Arial" panose="020B0604020202020204" pitchFamily="34" charset="0"/>
                <a:cs typeface="Arial" panose="020B0604020202020204" pitchFamily="34" charset="0"/>
              </a:rPr>
              <a:t>For </a:t>
            </a:r>
            <a:r>
              <a:rPr lang="en-US" sz="2140" dirty="0">
                <a:latin typeface="Arial" panose="020B0604020202020204" pitchFamily="34" charset="0"/>
                <a:cs typeface="Arial" panose="020B0604020202020204" pitchFamily="34" charset="0"/>
              </a:rPr>
              <a:t>each company form an equation to calculate the monthly cost, with </a:t>
            </a:r>
            <a:r>
              <a:rPr lang="en-US" sz="2140" i="1" dirty="0">
                <a:latin typeface="Arial" panose="020B0604020202020204" pitchFamily="34" charset="0"/>
                <a:cs typeface="Arial" panose="020B0604020202020204" pitchFamily="34" charset="0"/>
              </a:rPr>
              <a:t>y</a:t>
            </a:r>
            <a:r>
              <a:rPr lang="en-US" sz="2140" dirty="0">
                <a:latin typeface="Arial" panose="020B0604020202020204" pitchFamily="34" charset="0"/>
                <a:cs typeface="Arial" panose="020B0604020202020204" pitchFamily="34" charset="0"/>
              </a:rPr>
              <a:t> = total monthly cost and </a:t>
            </a:r>
            <a:r>
              <a:rPr lang="en-US" sz="2140" i="1" dirty="0">
                <a:latin typeface="Arial" panose="020B0604020202020204" pitchFamily="34" charset="0"/>
                <a:cs typeface="Arial" panose="020B0604020202020204" pitchFamily="34" charset="0"/>
              </a:rPr>
              <a:t>x</a:t>
            </a:r>
            <a:r>
              <a:rPr lang="en-US" sz="2140" dirty="0">
                <a:latin typeface="Arial" panose="020B0604020202020204" pitchFamily="34" charset="0"/>
                <a:cs typeface="Arial" panose="020B0604020202020204" pitchFamily="34" charset="0"/>
              </a:rPr>
              <a:t> = GBs of data used, </a:t>
            </a:r>
            <a:endParaRPr lang="en-US" sz="214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1039813" algn="l"/>
                <a:tab pos="2687638" algn="l"/>
              </a:tabLst>
            </a:pPr>
            <a:r>
              <a:rPr lang="en-US" sz="2140" dirty="0" smtClean="0">
                <a:latin typeface="Arial" panose="020B0604020202020204" pitchFamily="34" charset="0"/>
                <a:cs typeface="Arial" panose="020B0604020202020204" pitchFamily="34" charset="0"/>
              </a:rPr>
              <a:t>Use </a:t>
            </a:r>
            <a:r>
              <a:rPr lang="en-US" sz="2140" dirty="0">
                <a:latin typeface="Arial" panose="020B0604020202020204" pitchFamily="34" charset="0"/>
                <a:cs typeface="Arial" panose="020B0604020202020204" pitchFamily="34" charset="0"/>
              </a:rPr>
              <a:t>a graphical method to work out how many GBs of data are used if the cost for both companies is the same.</a:t>
            </a:r>
          </a:p>
          <a:p>
            <a:pPr marL="0" lvl="2">
              <a:buClr>
                <a:srgbClr val="C00000"/>
              </a:buClr>
              <a:tabLst>
                <a:tab pos="1039813" algn="l"/>
                <a:tab pos="2687638" algn="l"/>
              </a:tabLst>
            </a:pPr>
            <a:r>
              <a:rPr lang="en-US" sz="2140" b="1" dirty="0">
                <a:solidFill>
                  <a:srgbClr val="C00000"/>
                </a:solidFill>
                <a:latin typeface="Arial" panose="020B0604020202020204" pitchFamily="34" charset="0"/>
                <a:cs typeface="Arial" panose="020B0604020202020204" pitchFamily="34" charset="0"/>
              </a:rPr>
              <a:t>Discussion </a:t>
            </a:r>
            <a:r>
              <a:rPr lang="en-US" sz="2140" dirty="0">
                <a:latin typeface="Arial" panose="020B0604020202020204" pitchFamily="34" charset="0"/>
                <a:cs typeface="Arial" panose="020B0604020202020204" pitchFamily="34" charset="0"/>
              </a:rPr>
              <a:t>When is Stream Speed cheaper than </a:t>
            </a:r>
            <a:r>
              <a:rPr lang="en-US" sz="2140" dirty="0" err="1" smtClean="0">
                <a:latin typeface="Arial" panose="020B0604020202020204" pitchFamily="34" charset="0"/>
                <a:cs typeface="Arial" panose="020B0604020202020204" pitchFamily="34" charset="0"/>
              </a:rPr>
              <a:t>ONIine</a:t>
            </a:r>
            <a:r>
              <a:rPr lang="en-US" sz="2140" dirty="0">
                <a:latin typeface="Arial" panose="020B0604020202020204" pitchFamily="34" charset="0"/>
                <a:cs typeface="Arial" panose="020B0604020202020204" pitchFamily="34" charset="0"/>
              </a:rPr>
              <a:t>?</a:t>
            </a:r>
          </a:p>
        </p:txBody>
      </p:sp>
      <p:sp>
        <p:nvSpPr>
          <p:cNvPr id="6" name="Title 1"/>
          <p:cNvSpPr>
            <a:spLocks noGrp="1"/>
          </p:cNvSpPr>
          <p:nvPr>
            <p:ph type="title"/>
          </p:nvPr>
        </p:nvSpPr>
        <p:spPr/>
        <p:txBody>
          <a:bodyPr>
            <a:noAutofit/>
          </a:bodyPr>
          <a:lstStyle/>
          <a:p>
            <a:r>
              <a:rPr lang="en-GB" sz="2700" dirty="0" smtClean="0"/>
              <a:t>15.1 – Solving Simultaneous Equations Graphically</a:t>
            </a:r>
            <a:endParaRPr lang="en-GB" sz="2700" b="1" dirty="0" smtClean="0"/>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72400" y="1268760"/>
            <a:ext cx="548640" cy="548640"/>
          </a:xfrm>
          <a:prstGeom prst="rect">
            <a:avLst/>
          </a:prstGeom>
        </p:spPr>
      </p:pic>
      <p:sp>
        <p:nvSpPr>
          <p:cNvPr id="2" name="Rectangle 1"/>
          <p:cNvSpPr/>
          <p:nvPr/>
        </p:nvSpPr>
        <p:spPr>
          <a:xfrm>
            <a:off x="323528" y="1988840"/>
            <a:ext cx="2520280" cy="1296144"/>
          </a:xfrm>
          <a:prstGeom prst="rect">
            <a:avLst/>
          </a:prstGeom>
          <a:solidFill>
            <a:srgbClr val="FFFFB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Arial" panose="020B0604020202020204" pitchFamily="34" charset="0"/>
                <a:cs typeface="Arial" panose="020B0604020202020204" pitchFamily="34" charset="0"/>
              </a:rPr>
              <a:t>ONIine</a:t>
            </a:r>
            <a:endParaRPr lang="en-US" sz="2000" b="1" dirty="0">
              <a:solidFill>
                <a:schemeClr val="tx1"/>
              </a:solidFill>
              <a:latin typeface="Arial" panose="020B0604020202020204" pitchFamily="34" charset="0"/>
              <a:cs typeface="Arial" panose="020B0604020202020204" pitchFamily="34" charset="0"/>
            </a:endParaRPr>
          </a:p>
          <a:p>
            <a:pPr algn="ctr"/>
            <a:r>
              <a:rPr lang="en-US" sz="2000" dirty="0">
                <a:solidFill>
                  <a:schemeClr val="tx1"/>
                </a:solidFill>
                <a:latin typeface="Arial" panose="020B0604020202020204" pitchFamily="34" charset="0"/>
                <a:cs typeface="Arial" panose="020B0604020202020204" pitchFamily="34" charset="0"/>
              </a:rPr>
              <a:t>No monthly cost	</a:t>
            </a:r>
          </a:p>
          <a:p>
            <a:pPr algn="ctr"/>
            <a:r>
              <a:rPr lang="en-US" sz="2000" dirty="0">
                <a:solidFill>
                  <a:schemeClr val="tx1"/>
                </a:solidFill>
                <a:latin typeface="Arial" panose="020B0604020202020204" pitchFamily="34" charset="0"/>
                <a:cs typeface="Arial" panose="020B0604020202020204" pitchFamily="34" charset="0"/>
              </a:rPr>
              <a:t>£2 per GB of data</a:t>
            </a:r>
            <a:r>
              <a:rPr lang="en-US" sz="2000" dirty="0" smtClean="0">
                <a:solidFill>
                  <a:schemeClr val="tx1"/>
                </a:solidFill>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a:off x="2987824" y="1988840"/>
            <a:ext cx="2520280" cy="1296144"/>
          </a:xfrm>
          <a:prstGeom prst="rect">
            <a:avLst/>
          </a:prstGeom>
          <a:solidFill>
            <a:srgbClr val="CEEAB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Arial" panose="020B0604020202020204" pitchFamily="34" charset="0"/>
                <a:cs typeface="Arial" panose="020B0604020202020204" pitchFamily="34" charset="0"/>
              </a:rPr>
              <a:t>Stream </a:t>
            </a:r>
            <a:r>
              <a:rPr lang="en-US" sz="2400" b="1" dirty="0">
                <a:solidFill>
                  <a:schemeClr val="tx1"/>
                </a:solidFill>
                <a:latin typeface="Arial" panose="020B0604020202020204" pitchFamily="34" charset="0"/>
                <a:cs typeface="Arial" panose="020B0604020202020204" pitchFamily="34" charset="0"/>
              </a:rPr>
              <a:t>Speed</a:t>
            </a:r>
          </a:p>
          <a:p>
            <a:pPr algn="ctr"/>
            <a:r>
              <a:rPr lang="en-US" dirty="0" smtClean="0">
                <a:solidFill>
                  <a:schemeClr val="tx1"/>
                </a:solidFill>
                <a:latin typeface="Arial" panose="020B0604020202020204" pitchFamily="34" charset="0"/>
                <a:cs typeface="Arial" panose="020B0604020202020204" pitchFamily="34" charset="0"/>
              </a:rPr>
              <a:t>Monthly </a:t>
            </a:r>
            <a:r>
              <a:rPr lang="en-US" dirty="0">
                <a:solidFill>
                  <a:schemeClr val="tx1"/>
                </a:solidFill>
                <a:latin typeface="Arial" panose="020B0604020202020204" pitchFamily="34" charset="0"/>
                <a:cs typeface="Arial" panose="020B0604020202020204" pitchFamily="34" charset="0"/>
              </a:rPr>
              <a:t>tariff £20</a:t>
            </a:r>
          </a:p>
          <a:p>
            <a:pPr algn="ctr"/>
            <a:r>
              <a:rPr lang="en-US" dirty="0" smtClean="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1.50 per GB of data</a:t>
            </a:r>
          </a:p>
        </p:txBody>
      </p:sp>
    </p:spTree>
    <p:extLst>
      <p:ext uri="{BB962C8B-B14F-4D97-AF65-F5344CB8AC3E}">
        <p14:creationId xmlns:p14="http://schemas.microsoft.com/office/powerpoint/2010/main" val="1607377895"/>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474</a:t>
            </a:r>
            <a:endParaRPr lang="en-GB" sz="1400" b="1" dirty="0">
              <a:latin typeface="Calibri" panose="020F0502020204030204" pitchFamily="34" charset="0"/>
            </a:endParaRPr>
          </a:p>
        </p:txBody>
      </p:sp>
      <p:sp>
        <p:nvSpPr>
          <p:cNvPr id="6" name="Title 1"/>
          <p:cNvSpPr>
            <a:spLocks noGrp="1"/>
          </p:cNvSpPr>
          <p:nvPr>
            <p:ph type="title"/>
          </p:nvPr>
        </p:nvSpPr>
        <p:spPr/>
        <p:txBody>
          <a:bodyPr>
            <a:noAutofit/>
          </a:bodyPr>
          <a:lstStyle/>
          <a:p>
            <a:r>
              <a:rPr lang="en-GB" sz="2700" dirty="0" smtClean="0"/>
              <a:t>15.1 – Solving Simultaneous Equations Graphically</a:t>
            </a:r>
            <a:endParaRPr lang="en-GB" sz="2700" b="1" dirty="0" smtClean="0"/>
          </a:p>
        </p:txBody>
      </p:sp>
      <p:grpSp>
        <p:nvGrpSpPr>
          <p:cNvPr id="8" name="Group 7"/>
          <p:cNvGrpSpPr/>
          <p:nvPr/>
        </p:nvGrpSpPr>
        <p:grpSpPr>
          <a:xfrm>
            <a:off x="179512" y="1124744"/>
            <a:ext cx="8712968" cy="5540847"/>
            <a:chOff x="3483872" y="1017022"/>
            <a:chExt cx="5264592" cy="5540847"/>
          </a:xfrm>
        </p:grpSpPr>
        <p:sp>
          <p:nvSpPr>
            <p:cNvPr id="9" name="Round Diagonal Corner Rectangle 8"/>
            <p:cNvSpPr/>
            <p:nvPr/>
          </p:nvSpPr>
          <p:spPr>
            <a:xfrm>
              <a:off x="3491880" y="1017022"/>
              <a:ext cx="5256584" cy="5444871"/>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17023"/>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1</a:t>
              </a:r>
              <a:endParaRPr lang="en-US" sz="20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58865" y="1618055"/>
              <a:ext cx="5146090" cy="4939814"/>
            </a:xfrm>
            <a:prstGeom prst="rect">
              <a:avLst/>
            </a:prstGeom>
          </p:spPr>
          <p:txBody>
            <a:bodyPr wrap="square">
              <a:spAutoFit/>
            </a:bodyPr>
            <a:lstStyle/>
            <a:p>
              <a:pPr>
                <a:spcAft>
                  <a:spcPts val="0"/>
                </a:spcAft>
                <a:tabLst>
                  <a:tab pos="4972050" algn="r"/>
                </a:tabLst>
              </a:pPr>
              <a:r>
                <a:rPr lang="en-US" sz="2500" dirty="0"/>
                <a:t>Solve the simultaneous equations graphically. </a:t>
              </a:r>
              <a:r>
                <a:rPr lang="en-US" sz="2500" dirty="0" smtClean="0"/>
                <a:t/>
              </a:r>
              <a:br>
                <a:rPr lang="en-US" sz="2500" dirty="0" smtClean="0"/>
              </a:br>
              <a:r>
                <a:rPr lang="en-US" sz="2500" i="1" dirty="0" smtClean="0"/>
                <a:t>y</a:t>
              </a:r>
              <a:r>
                <a:rPr lang="en-US" sz="2500" dirty="0" smtClean="0"/>
                <a:t> </a:t>
              </a:r>
              <a:r>
                <a:rPr lang="en-US" sz="2500" dirty="0"/>
                <a:t>= </a:t>
              </a:r>
              <a:r>
                <a:rPr lang="en-US" sz="2500" i="1" dirty="0" smtClean="0"/>
                <a:t>x</a:t>
              </a:r>
              <a:r>
                <a:rPr lang="en-US" sz="2500" baseline="30000" dirty="0" smtClean="0"/>
                <a:t>2 </a:t>
              </a:r>
              <a:r>
                <a:rPr lang="en-US" sz="2500" dirty="0" smtClean="0"/>
                <a:t>+ </a:t>
              </a:r>
              <a:r>
                <a:rPr lang="en-US" sz="2500" i="1" dirty="0" smtClean="0"/>
                <a:t>x</a:t>
              </a:r>
              <a:r>
                <a:rPr lang="en-US" sz="2500" dirty="0" smtClean="0"/>
                <a:t> - 4       </a:t>
              </a:r>
              <a:r>
                <a:rPr lang="en-US" sz="2500" i="1" dirty="0" smtClean="0"/>
                <a:t>y</a:t>
              </a:r>
              <a:r>
                <a:rPr lang="en-US" sz="2500" dirty="0" smtClean="0"/>
                <a:t> </a:t>
              </a:r>
              <a:r>
                <a:rPr lang="en-US" sz="2500" dirty="0"/>
                <a:t>- </a:t>
              </a:r>
              <a:r>
                <a:rPr lang="en-US" sz="2500" dirty="0" smtClean="0"/>
                <a:t>2x </a:t>
              </a:r>
              <a:r>
                <a:rPr lang="en-US" sz="2500" dirty="0"/>
                <a:t>+ 2 = 0 </a:t>
              </a:r>
              <a:r>
                <a:rPr lang="en-US" sz="2500" dirty="0" smtClean="0"/>
                <a:t>     </a:t>
              </a:r>
            </a:p>
            <a:p>
              <a:pPr>
                <a:spcAft>
                  <a:spcPts val="0"/>
                </a:spcAft>
                <a:tabLst>
                  <a:tab pos="4972050" algn="r"/>
                </a:tabLst>
              </a:pPr>
              <a:r>
                <a:rPr lang="en-US" sz="2500" i="1" dirty="0" smtClean="0"/>
                <a:t>y</a:t>
              </a:r>
              <a:r>
                <a:rPr lang="en-US" sz="2500" dirty="0" smtClean="0"/>
                <a:t> </a:t>
              </a:r>
              <a:r>
                <a:rPr lang="en-US" sz="2500" dirty="0"/>
                <a:t>= </a:t>
              </a:r>
              <a:r>
                <a:rPr lang="en-US" sz="2500" i="1" dirty="0"/>
                <a:t>x</a:t>
              </a:r>
              <a:r>
                <a:rPr lang="en-US" sz="2500" baseline="30000" dirty="0"/>
                <a:t>2</a:t>
              </a:r>
              <a:r>
                <a:rPr lang="en-US" sz="2500" dirty="0"/>
                <a:t> + </a:t>
              </a:r>
              <a:r>
                <a:rPr lang="en-US" sz="2500" i="1" dirty="0" smtClean="0"/>
                <a:t>x</a:t>
              </a:r>
              <a:r>
                <a:rPr lang="en-US" sz="2500" dirty="0" smtClean="0"/>
                <a:t> - </a:t>
              </a:r>
              <a:r>
                <a:rPr lang="en-US" sz="2500" dirty="0"/>
                <a:t>4</a:t>
              </a:r>
              <a:r>
                <a:rPr lang="en-US" sz="2500" dirty="0" smtClean="0"/>
                <a:t/>
              </a:r>
              <a:br>
                <a:rPr lang="en-US" sz="2500" dirty="0" smtClean="0"/>
              </a:br>
              <a:r>
                <a:rPr lang="en-US" sz="2500" dirty="0" smtClean="0"/>
                <a:t/>
              </a:r>
              <a:br>
                <a:rPr lang="en-US" sz="2500" dirty="0" smtClean="0"/>
              </a:br>
              <a:r>
                <a:rPr lang="en-US" sz="2500" dirty="0" smtClean="0"/>
                <a:t/>
              </a:r>
              <a:br>
                <a:rPr lang="en-US" sz="2500" dirty="0" smtClean="0"/>
              </a:br>
              <a:endParaRPr lang="en-US" sz="2500" dirty="0"/>
            </a:p>
            <a:p>
              <a:pPr>
                <a:spcAft>
                  <a:spcPts val="0"/>
                </a:spcAft>
                <a:tabLst>
                  <a:tab pos="4972050" algn="r"/>
                </a:tabLst>
              </a:pPr>
              <a:r>
                <a:rPr lang="en-US" sz="2500" i="1" dirty="0">
                  <a:latin typeface="Comic Sans MS" panose="030F0702030302020204" pitchFamily="66" charset="0"/>
                </a:rPr>
                <a:t>y</a:t>
              </a:r>
              <a:r>
                <a:rPr lang="en-US" sz="2500" dirty="0">
                  <a:latin typeface="Comic Sans MS" panose="030F0702030302020204" pitchFamily="66" charset="0"/>
                </a:rPr>
                <a:t> </a:t>
              </a:r>
              <a:r>
                <a:rPr lang="en-US" sz="2500" dirty="0" smtClean="0">
                  <a:latin typeface="Comic Sans MS" panose="030F0702030302020204" pitchFamily="66" charset="0"/>
                </a:rPr>
                <a:t>- </a:t>
              </a:r>
              <a:r>
                <a:rPr lang="en-US" sz="2500" dirty="0">
                  <a:latin typeface="Comic Sans MS" panose="030F0702030302020204" pitchFamily="66" charset="0"/>
                </a:rPr>
                <a:t>2</a:t>
              </a:r>
              <a:r>
                <a:rPr lang="en-US" sz="2500" i="1" dirty="0">
                  <a:latin typeface="Comic Sans MS" panose="030F0702030302020204" pitchFamily="66" charset="0"/>
                </a:rPr>
                <a:t>x</a:t>
              </a:r>
              <a:r>
                <a:rPr lang="en-US" sz="2500" dirty="0">
                  <a:latin typeface="Comic Sans MS" panose="030F0702030302020204" pitchFamily="66" charset="0"/>
                </a:rPr>
                <a:t> </a:t>
              </a:r>
              <a:r>
                <a:rPr lang="en-US" sz="2500" dirty="0" smtClean="0">
                  <a:latin typeface="Comic Sans MS" panose="030F0702030302020204" pitchFamily="66" charset="0"/>
                </a:rPr>
                <a:t>+ 2 = 0</a:t>
              </a:r>
              <a:endParaRPr lang="en-US" sz="2500" dirty="0">
                <a:latin typeface="Comic Sans MS" panose="030F0702030302020204" pitchFamily="66" charset="0"/>
              </a:endParaRPr>
            </a:p>
            <a:p>
              <a:pPr>
                <a:spcAft>
                  <a:spcPts val="0"/>
                </a:spcAft>
                <a:tabLst>
                  <a:tab pos="4972050" algn="r"/>
                </a:tabLst>
              </a:pPr>
              <a:r>
                <a:rPr lang="en-US" sz="2500" i="1" dirty="0" smtClean="0">
                  <a:latin typeface="Comic Sans MS" panose="030F0702030302020204" pitchFamily="66" charset="0"/>
                </a:rPr>
                <a:t>y</a:t>
              </a:r>
              <a:r>
                <a:rPr lang="en-US" sz="2500" dirty="0" smtClean="0">
                  <a:latin typeface="Comic Sans MS" panose="030F0702030302020204" pitchFamily="66" charset="0"/>
                </a:rPr>
                <a:t> = 2</a:t>
              </a:r>
              <a:r>
                <a:rPr lang="en-US" sz="2500" i="1" dirty="0" smtClean="0">
                  <a:latin typeface="Comic Sans MS" panose="030F0702030302020204" pitchFamily="66" charset="0"/>
                </a:rPr>
                <a:t>x</a:t>
              </a:r>
              <a:r>
                <a:rPr lang="en-US" sz="2500" dirty="0">
                  <a:latin typeface="Comic Sans MS" panose="030F0702030302020204" pitchFamily="66" charset="0"/>
                </a:rPr>
                <a:t> – 2</a:t>
              </a:r>
              <a:br>
                <a:rPr lang="en-US" sz="2500" dirty="0">
                  <a:latin typeface="Comic Sans MS" panose="030F0702030302020204" pitchFamily="66" charset="0"/>
                </a:rPr>
              </a:br>
              <a:r>
                <a:rPr lang="en-US" sz="4000" dirty="0">
                  <a:latin typeface="Comic Sans MS" panose="030F0702030302020204" pitchFamily="66" charset="0"/>
                </a:rPr>
                <a:t/>
              </a:r>
              <a:br>
                <a:rPr lang="en-US" sz="4000" dirty="0">
                  <a:latin typeface="Comic Sans MS" panose="030F0702030302020204" pitchFamily="66" charset="0"/>
                </a:rPr>
              </a:br>
              <a:r>
                <a:rPr lang="en-US" sz="2500" dirty="0" smtClean="0">
                  <a:latin typeface="Comic Sans MS" panose="030F0702030302020204" pitchFamily="66" charset="0"/>
                </a:rPr>
                <a:t>The </a:t>
              </a:r>
              <a:r>
                <a:rPr lang="en-US" sz="2500" dirty="0">
                  <a:latin typeface="Comic Sans MS" panose="030F0702030302020204" pitchFamily="66" charset="0"/>
                </a:rPr>
                <a:t>solutions are </a:t>
              </a:r>
              <a:endParaRPr lang="en-US" sz="2500" dirty="0" smtClean="0">
                <a:latin typeface="Comic Sans MS" panose="030F0702030302020204" pitchFamily="66" charset="0"/>
              </a:endParaRPr>
            </a:p>
            <a:p>
              <a:pPr>
                <a:spcAft>
                  <a:spcPts val="0"/>
                </a:spcAft>
                <a:tabLst>
                  <a:tab pos="4972050" algn="r"/>
                </a:tabLst>
              </a:pPr>
              <a:r>
                <a:rPr lang="en-US" sz="2500" i="1" dirty="0" smtClean="0">
                  <a:latin typeface="Comic Sans MS" panose="030F0702030302020204" pitchFamily="66" charset="0"/>
                </a:rPr>
                <a:t>x</a:t>
              </a:r>
              <a:r>
                <a:rPr lang="en-US" sz="2500" dirty="0" smtClean="0">
                  <a:latin typeface="Comic Sans MS" panose="030F0702030302020204" pitchFamily="66" charset="0"/>
                </a:rPr>
                <a:t> </a:t>
              </a:r>
              <a:r>
                <a:rPr lang="en-US" sz="2500" dirty="0">
                  <a:latin typeface="Comic Sans MS" panose="030F0702030302020204" pitchFamily="66" charset="0"/>
                </a:rPr>
                <a:t>= 2</a:t>
              </a:r>
              <a:r>
                <a:rPr lang="en-US" sz="2500" dirty="0" smtClean="0">
                  <a:latin typeface="Comic Sans MS" panose="030F0702030302020204" pitchFamily="66" charset="0"/>
                </a:rPr>
                <a:t>, </a:t>
              </a:r>
              <a:r>
                <a:rPr lang="en-US" sz="2500" i="1" dirty="0" smtClean="0">
                  <a:latin typeface="Comic Sans MS" panose="030F0702030302020204" pitchFamily="66" charset="0"/>
                </a:rPr>
                <a:t>y</a:t>
              </a:r>
              <a:r>
                <a:rPr lang="en-US" sz="2500" dirty="0" smtClean="0">
                  <a:latin typeface="Comic Sans MS" panose="030F0702030302020204" pitchFamily="66" charset="0"/>
                </a:rPr>
                <a:t> </a:t>
              </a:r>
              <a:r>
                <a:rPr lang="en-US" sz="2500" dirty="0">
                  <a:latin typeface="Comic Sans MS" panose="030F0702030302020204" pitchFamily="66" charset="0"/>
                </a:rPr>
                <a:t>= </a:t>
              </a:r>
              <a:r>
                <a:rPr lang="en-US" sz="2500" dirty="0" smtClean="0">
                  <a:latin typeface="Comic Sans MS" panose="030F0702030302020204" pitchFamily="66" charset="0"/>
                </a:rPr>
                <a:t>2 </a:t>
              </a:r>
              <a:br>
                <a:rPr lang="en-US" sz="2500" dirty="0" smtClean="0">
                  <a:latin typeface="Comic Sans MS" panose="030F0702030302020204" pitchFamily="66" charset="0"/>
                </a:rPr>
              </a:br>
              <a:r>
                <a:rPr lang="en-US" sz="2500" dirty="0" smtClean="0">
                  <a:latin typeface="Comic Sans MS" panose="030F0702030302020204" pitchFamily="66" charset="0"/>
                </a:rPr>
                <a:t>and </a:t>
              </a:r>
              <a:r>
                <a:rPr lang="en-US" sz="2500" i="1" dirty="0" smtClean="0">
                  <a:latin typeface="Comic Sans MS" panose="030F0702030302020204" pitchFamily="66" charset="0"/>
                </a:rPr>
                <a:t>x</a:t>
              </a:r>
              <a:r>
                <a:rPr lang="en-US" sz="2500" dirty="0" smtClean="0">
                  <a:latin typeface="Comic Sans MS" panose="030F0702030302020204" pitchFamily="66" charset="0"/>
                </a:rPr>
                <a:t> </a:t>
              </a:r>
              <a:r>
                <a:rPr lang="en-US" sz="2500" dirty="0">
                  <a:latin typeface="Comic Sans MS" panose="030F0702030302020204" pitchFamily="66" charset="0"/>
                </a:rPr>
                <a:t>= </a:t>
              </a:r>
              <a:r>
                <a:rPr lang="en-US" sz="2500" dirty="0" smtClean="0">
                  <a:latin typeface="Comic Sans MS" panose="030F0702030302020204" pitchFamily="66" charset="0"/>
                </a:rPr>
                <a:t>-1, </a:t>
              </a:r>
              <a:r>
                <a:rPr lang="en-US" sz="2500" i="1" dirty="0" smtClean="0">
                  <a:latin typeface="Comic Sans MS" panose="030F0702030302020204" pitchFamily="66" charset="0"/>
                </a:rPr>
                <a:t>y</a:t>
              </a:r>
              <a:r>
                <a:rPr lang="en-US" sz="2500" dirty="0" smtClean="0">
                  <a:latin typeface="Comic Sans MS" panose="030F0702030302020204" pitchFamily="66" charset="0"/>
                </a:rPr>
                <a:t> </a:t>
              </a:r>
              <a:r>
                <a:rPr lang="en-US" sz="2500" dirty="0">
                  <a:latin typeface="Comic Sans MS" panose="030F0702030302020204" pitchFamily="66" charset="0"/>
                </a:rPr>
                <a:t>= -4</a:t>
              </a:r>
            </a:p>
          </p:txBody>
        </p:sp>
      </p:grpSp>
      <p:sp>
        <p:nvSpPr>
          <p:cNvPr id="13" name="Rectangle 12"/>
          <p:cNvSpPr/>
          <p:nvPr/>
        </p:nvSpPr>
        <p:spPr>
          <a:xfrm flipH="1">
            <a:off x="4788024" y="2204864"/>
            <a:ext cx="3992381" cy="64633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solidFill>
                  <a:schemeClr val="tx1"/>
                </a:solidFill>
                <a:latin typeface="Arial" panose="020B0604020202020204" pitchFamily="34" charset="0"/>
                <a:cs typeface="Arial" panose="020B0604020202020204" pitchFamily="34" charset="0"/>
              </a:rPr>
              <a:t>Construct a table of values, calculate the points and plot the graph.</a:t>
            </a:r>
          </a:p>
        </p:txBody>
      </p:sp>
      <p:sp>
        <p:nvSpPr>
          <p:cNvPr id="14" name="Rectangle 13"/>
          <p:cNvSpPr/>
          <p:nvPr/>
        </p:nvSpPr>
        <p:spPr>
          <a:xfrm flipH="1">
            <a:off x="3044472" y="3933056"/>
            <a:ext cx="2510932" cy="101566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a:solidFill>
                  <a:schemeClr val="tx1"/>
                </a:solidFill>
                <a:latin typeface="Arial" panose="020B0604020202020204" pitchFamily="34" charset="0"/>
                <a:cs typeface="Arial" panose="020B0604020202020204" pitchFamily="34" charset="0"/>
              </a:rPr>
              <a:t>Rearrange the equation to make </a:t>
            </a:r>
            <a:r>
              <a:rPr lang="en-US" sz="2000" i="1" dirty="0">
                <a:solidFill>
                  <a:schemeClr val="tx1"/>
                </a:solidFill>
                <a:latin typeface="Arial" panose="020B0604020202020204" pitchFamily="34" charset="0"/>
                <a:cs typeface="Arial" panose="020B0604020202020204" pitchFamily="34" charset="0"/>
              </a:rPr>
              <a:t>y</a:t>
            </a:r>
            <a:r>
              <a:rPr lang="en-US" sz="2000" dirty="0">
                <a:solidFill>
                  <a:schemeClr val="tx1"/>
                </a:solidFill>
                <a:latin typeface="Arial" panose="020B0604020202020204" pitchFamily="34" charset="0"/>
                <a:cs typeface="Arial" panose="020B0604020202020204" pitchFamily="34" charset="0"/>
              </a:rPr>
              <a:t> the subject</a:t>
            </a:r>
            <a:r>
              <a:rPr lang="en-US" sz="2000" dirty="0" smtClean="0">
                <a:solidFill>
                  <a:schemeClr val="tx1"/>
                </a:solidFill>
                <a:latin typeface="Arial" panose="020B0604020202020204" pitchFamily="34" charset="0"/>
                <a:cs typeface="Arial" panose="020B0604020202020204" pitchFamily="34" charset="0"/>
              </a:rPr>
              <a:t>.</a:t>
            </a:r>
            <a:endParaRPr lang="en-US" sz="2000" i="1" dirty="0">
              <a:solidFill>
                <a:schemeClr val="tx1"/>
              </a:solidFill>
              <a:latin typeface="Arial" panose="020B0604020202020204" pitchFamily="34" charset="0"/>
              <a:cs typeface="Arial" panose="020B0604020202020204" pitchFamily="34" charset="0"/>
            </a:endParaRPr>
          </a:p>
        </p:txBody>
      </p:sp>
      <p:cxnSp>
        <p:nvCxnSpPr>
          <p:cNvPr id="15" name="Straight Arrow Connector 14"/>
          <p:cNvCxnSpPr>
            <a:stCxn id="14" idx="3"/>
          </p:cNvCxnSpPr>
          <p:nvPr/>
        </p:nvCxnSpPr>
        <p:spPr>
          <a:xfrm flipH="1">
            <a:off x="2051720" y="4440888"/>
            <a:ext cx="992752" cy="509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 idx="3"/>
          </p:cNvCxnSpPr>
          <p:nvPr/>
        </p:nvCxnSpPr>
        <p:spPr>
          <a:xfrm flipH="1">
            <a:off x="4211960" y="2528030"/>
            <a:ext cx="576064" cy="5405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29434" y="3581548"/>
            <a:ext cx="3191038" cy="2860931"/>
          </a:xfrm>
          <a:prstGeom prst="rect">
            <a:avLst/>
          </a:prstGeom>
        </p:spPr>
      </p:pic>
      <p:sp>
        <p:nvSpPr>
          <p:cNvPr id="23" name="Rectangle 22"/>
          <p:cNvSpPr/>
          <p:nvPr/>
        </p:nvSpPr>
        <p:spPr>
          <a:xfrm flipH="1">
            <a:off x="3044472" y="5116482"/>
            <a:ext cx="2510932" cy="133685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a:solidFill>
                  <a:schemeClr val="tx1"/>
                </a:solidFill>
                <a:latin typeface="Arial" panose="020B0604020202020204" pitchFamily="34" charset="0"/>
                <a:cs typeface="Arial" panose="020B0604020202020204" pitchFamily="34" charset="0"/>
              </a:rPr>
              <a:t>Plot the linear graph on the same grid using the </a:t>
            </a: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-intercept </a:t>
            </a:r>
            <a:r>
              <a:rPr lang="en-US" sz="2000" dirty="0">
                <a:solidFill>
                  <a:schemeClr val="tx1"/>
                </a:solidFill>
                <a:latin typeface="Arial" panose="020B0604020202020204" pitchFamily="34" charset="0"/>
                <a:cs typeface="Arial" panose="020B0604020202020204" pitchFamily="34" charset="0"/>
              </a:rPr>
              <a:t>and gradient.</a:t>
            </a:r>
            <a:endParaRPr lang="en-US" sz="2000" i="1" dirty="0">
              <a:solidFill>
                <a:schemeClr val="tx1"/>
              </a:solidFill>
              <a:latin typeface="Arial" panose="020B0604020202020204" pitchFamily="34" charset="0"/>
              <a:cs typeface="Arial" panose="020B0604020202020204" pitchFamily="34" charset="0"/>
            </a:endParaRPr>
          </a:p>
        </p:txBody>
      </p:sp>
      <p:cxnSp>
        <p:nvCxnSpPr>
          <p:cNvPr id="24" name="Straight Arrow Connector 23"/>
          <p:cNvCxnSpPr>
            <a:stCxn id="23" idx="1"/>
          </p:cNvCxnSpPr>
          <p:nvPr/>
        </p:nvCxnSpPr>
        <p:spPr>
          <a:xfrm flipV="1">
            <a:off x="5555404" y="5517232"/>
            <a:ext cx="672780" cy="2676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extLst>
              <p:ext uri="{D42A27DB-BD31-4B8C-83A1-F6EECF244321}">
                <p14:modId xmlns:p14="http://schemas.microsoft.com/office/powerpoint/2010/main" val="55830796"/>
              </p:ext>
            </p:extLst>
          </p:nvPr>
        </p:nvGraphicFramePr>
        <p:xfrm>
          <a:off x="309086" y="3068568"/>
          <a:ext cx="5631065" cy="792480"/>
        </p:xfrm>
        <a:graphic>
          <a:graphicData uri="http://schemas.openxmlformats.org/drawingml/2006/table">
            <a:tbl>
              <a:tblPr firstRow="1" bandRow="1">
                <a:tableStyleId>{5940675A-B579-460E-94D1-54222C63F5DA}</a:tableStyleId>
              </a:tblPr>
              <a:tblGrid>
                <a:gridCol w="511915"/>
                <a:gridCol w="511915"/>
                <a:gridCol w="511915"/>
                <a:gridCol w="511915"/>
                <a:gridCol w="511915"/>
                <a:gridCol w="511915"/>
                <a:gridCol w="511915"/>
                <a:gridCol w="511915"/>
                <a:gridCol w="511915"/>
                <a:gridCol w="511915"/>
                <a:gridCol w="511915"/>
              </a:tblGrid>
              <a:tr h="396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40">
                <a:tc>
                  <a:txBody>
                    <a:bodyPr/>
                    <a:lstStyle/>
                    <a:p>
                      <a:r>
                        <a:rPr lang="en-US" sz="1800" b="1" dirty="0" smtClean="0">
                          <a:latin typeface="Arial" panose="020B0604020202020204" pitchFamily="34" charset="0"/>
                          <a:cs typeface="Arial" panose="020B0604020202020204" pitchFamily="34" charset="0"/>
                        </a:rPr>
                        <a:t>y</a:t>
                      </a:r>
                      <a:endParaRPr lang="en-US" sz="18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16</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8</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8</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16</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31487665"/>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2" name="Rectangle 1"/>
          <p:cNvSpPr/>
          <p:nvPr/>
        </p:nvSpPr>
        <p:spPr>
          <a:xfrm>
            <a:off x="179512" y="1124744"/>
            <a:ext cx="8712968" cy="5493812"/>
          </a:xfrm>
          <a:prstGeom prst="rect">
            <a:avLst/>
          </a:prstGeom>
        </p:spPr>
        <p:txBody>
          <a:bodyPr wrap="square" numCol="1" spcCol="182880">
            <a:spAutoFit/>
          </a:bodyPr>
          <a:lstStyle/>
          <a:p>
            <a:pPr>
              <a:buClr>
                <a:srgbClr val="0070C0"/>
              </a:buClr>
              <a:tabLst>
                <a:tab pos="804863" algn="l"/>
                <a:tab pos="8521700" algn="r"/>
              </a:tabLst>
            </a:pPr>
            <a:r>
              <a:rPr lang="en-US" sz="2700" b="1" dirty="0" smtClean="0">
                <a:solidFill>
                  <a:srgbClr val="FF0000"/>
                </a:solidFill>
                <a:latin typeface="Arial" panose="020B0604020202020204" pitchFamily="34" charset="0"/>
                <a:cs typeface="Arial" panose="020B0604020202020204" pitchFamily="34" charset="0"/>
              </a:rPr>
              <a:t>15 </a:t>
            </a:r>
            <a:r>
              <a:rPr lang="en-US" sz="2700" b="1" dirty="0">
                <a:solidFill>
                  <a:srgbClr val="FF0000"/>
                </a:solidFill>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Equations and graphs </a:t>
            </a:r>
            <a:r>
              <a:rPr lang="en-US" sz="2700" dirty="0" smtClean="0">
                <a:latin typeface="Arial" panose="020B0604020202020204" pitchFamily="34" charset="0"/>
                <a:cs typeface="Arial" panose="020B0604020202020204" pitchFamily="34" charset="0"/>
              </a:rPr>
              <a:t>	471</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	Prior </a:t>
            </a:r>
            <a:r>
              <a:rPr lang="en-US" sz="2700" dirty="0">
                <a:latin typeface="Arial" panose="020B0604020202020204" pitchFamily="34" charset="0"/>
                <a:cs typeface="Arial" panose="020B0604020202020204" pitchFamily="34" charset="0"/>
              </a:rPr>
              <a:t>knowledge check </a:t>
            </a:r>
            <a:r>
              <a:rPr lang="en-US" sz="2700" dirty="0" smtClean="0">
                <a:latin typeface="Arial" panose="020B0604020202020204" pitchFamily="34" charset="0"/>
                <a:cs typeface="Arial" panose="020B0604020202020204" pitchFamily="34" charset="0"/>
              </a:rPr>
              <a:t>	471</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15.1	Solving </a:t>
            </a:r>
            <a:r>
              <a:rPr lang="en-US" sz="2700" dirty="0">
                <a:latin typeface="Arial" panose="020B0604020202020204" pitchFamily="34" charset="0"/>
                <a:cs typeface="Arial" panose="020B0604020202020204" pitchFamily="34" charset="0"/>
              </a:rPr>
              <a:t>simultaneous equations graphically </a:t>
            </a:r>
            <a:r>
              <a:rPr lang="en-US" sz="2700" dirty="0" smtClean="0">
                <a:latin typeface="Arial" panose="020B0604020202020204" pitchFamily="34" charset="0"/>
                <a:cs typeface="Arial" panose="020B0604020202020204" pitchFamily="34" charset="0"/>
              </a:rPr>
              <a:t>	472</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15.2	Representing </a:t>
            </a:r>
            <a:r>
              <a:rPr lang="en-US" sz="2700" dirty="0">
                <a:latin typeface="Arial" panose="020B0604020202020204" pitchFamily="34" charset="0"/>
                <a:cs typeface="Arial" panose="020B0604020202020204" pitchFamily="34" charset="0"/>
              </a:rPr>
              <a:t>inequalities graphically </a:t>
            </a:r>
            <a:r>
              <a:rPr lang="en-US" sz="2700" dirty="0" smtClean="0">
                <a:latin typeface="Arial" panose="020B0604020202020204" pitchFamily="34" charset="0"/>
                <a:cs typeface="Arial" panose="020B0604020202020204" pitchFamily="34" charset="0"/>
              </a:rPr>
              <a:t>	475 </a:t>
            </a: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15.3	Graphs </a:t>
            </a:r>
            <a:r>
              <a:rPr lang="en-US" sz="2700" dirty="0">
                <a:latin typeface="Arial" panose="020B0604020202020204" pitchFamily="34" charset="0"/>
                <a:cs typeface="Arial" panose="020B0604020202020204" pitchFamily="34" charset="0"/>
              </a:rPr>
              <a:t>of quadratic functions </a:t>
            </a:r>
            <a:r>
              <a:rPr lang="en-US" sz="2700" dirty="0" smtClean="0">
                <a:latin typeface="Arial" panose="020B0604020202020204" pitchFamily="34" charset="0"/>
                <a:cs typeface="Arial" panose="020B0604020202020204" pitchFamily="34" charset="0"/>
              </a:rPr>
              <a:t>	478</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15.4	Solving </a:t>
            </a:r>
            <a:r>
              <a:rPr lang="en-US" sz="2700" dirty="0">
                <a:latin typeface="Arial" panose="020B0604020202020204" pitchFamily="34" charset="0"/>
                <a:cs typeface="Arial" panose="020B0604020202020204" pitchFamily="34" charset="0"/>
              </a:rPr>
              <a:t>quadratic equations graphically </a:t>
            </a:r>
            <a:r>
              <a:rPr lang="en-US" sz="2700" dirty="0" smtClean="0">
                <a:latin typeface="Arial" panose="020B0604020202020204" pitchFamily="34" charset="0"/>
                <a:cs typeface="Arial" panose="020B0604020202020204" pitchFamily="34" charset="0"/>
              </a:rPr>
              <a:t>	482</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15.5	Graphs </a:t>
            </a:r>
            <a:r>
              <a:rPr lang="en-US" sz="2700" dirty="0">
                <a:latin typeface="Arial" panose="020B0604020202020204" pitchFamily="34" charset="0"/>
                <a:cs typeface="Arial" panose="020B0604020202020204" pitchFamily="34" charset="0"/>
              </a:rPr>
              <a:t>of cubic functions </a:t>
            </a:r>
            <a:r>
              <a:rPr lang="en-US" sz="2700" dirty="0" smtClean="0">
                <a:latin typeface="Arial" panose="020B0604020202020204" pitchFamily="34" charset="0"/>
                <a:cs typeface="Arial" panose="020B0604020202020204" pitchFamily="34" charset="0"/>
              </a:rPr>
              <a:t>	485</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	Problem-solving 	490</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	Checkup 	491</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	Strengthen 	492</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	Extend 	496</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	Knowledge </a:t>
            </a:r>
            <a:r>
              <a:rPr lang="en-US" sz="2700" dirty="0">
                <a:latin typeface="Arial" panose="020B0604020202020204" pitchFamily="34" charset="0"/>
                <a:cs typeface="Arial" panose="020B0604020202020204" pitchFamily="34" charset="0"/>
              </a:rPr>
              <a:t>check </a:t>
            </a:r>
            <a:r>
              <a:rPr lang="en-US" sz="2700" dirty="0" smtClean="0">
                <a:latin typeface="Arial" panose="020B0604020202020204" pitchFamily="34" charset="0"/>
                <a:cs typeface="Arial" panose="020B0604020202020204" pitchFamily="34" charset="0"/>
              </a:rPr>
              <a:t>	498</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	Unit </a:t>
            </a:r>
            <a:r>
              <a:rPr lang="en-US" sz="2700" dirty="0">
                <a:latin typeface="Arial" panose="020B0604020202020204" pitchFamily="34" charset="0"/>
                <a:cs typeface="Arial" panose="020B0604020202020204" pitchFamily="34" charset="0"/>
              </a:rPr>
              <a:t>test </a:t>
            </a:r>
            <a:r>
              <a:rPr lang="en-US" sz="2700" dirty="0" smtClean="0">
                <a:latin typeface="Arial" panose="020B0604020202020204" pitchFamily="34" charset="0"/>
                <a:cs typeface="Arial" panose="020B0604020202020204" pitchFamily="34" charset="0"/>
              </a:rPr>
              <a:t>	499</a:t>
            </a:r>
            <a:endParaRPr lang="en-US" sz="2700" dirty="0">
              <a:latin typeface="Arial" panose="020B0604020202020204" pitchFamily="34" charset="0"/>
              <a:cs typeface="Arial" panose="020B0604020202020204" pitchFamily="34" charset="0"/>
            </a:endParaRPr>
          </a:p>
        </p:txBody>
      </p:sp>
      <p:sp>
        <p:nvSpPr>
          <p:cNvPr id="6" name="Round Same Side Corner Rectangle 5">
            <a:hlinkClick r:id="rId3" action="ppaction://hlinkpres?slideindex=1&amp;slidetitle="/>
          </p:cNvPr>
          <p:cNvSpPr/>
          <p:nvPr/>
        </p:nvSpPr>
        <p:spPr>
          <a:xfrm>
            <a:off x="6876256"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iv</a:t>
            </a:r>
            <a:endParaRPr lang="en-GB" sz="1400" b="1" dirty="0">
              <a:latin typeface="Calibri" panose="020F0502020204030204" pitchFamily="34" charset="0"/>
            </a:endParaRPr>
          </a:p>
        </p:txBody>
      </p:sp>
    </p:spTree>
    <p:extLst>
      <p:ext uri="{BB962C8B-B14F-4D97-AF65-F5344CB8AC3E}">
        <p14:creationId xmlns:p14="http://schemas.microsoft.com/office/powerpoint/2010/main" val="2748104566"/>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474</a:t>
            </a:r>
            <a:endParaRPr lang="en-GB" sz="1400" b="1" dirty="0">
              <a:latin typeface="Calibri" panose="020F0502020204030204" pitchFamily="34" charset="0"/>
            </a:endParaRPr>
          </a:p>
        </p:txBody>
      </p:sp>
      <p:sp>
        <p:nvSpPr>
          <p:cNvPr id="3" name="Rectangle 2"/>
          <p:cNvSpPr/>
          <p:nvPr/>
        </p:nvSpPr>
        <p:spPr>
          <a:xfrm>
            <a:off x="271681" y="1196752"/>
            <a:ext cx="5236423" cy="5401479"/>
          </a:xfrm>
          <a:prstGeom prst="rect">
            <a:avLst/>
          </a:prstGeom>
        </p:spPr>
        <p:txBody>
          <a:bodyPr wrap="square">
            <a:spAutoFit/>
          </a:bodyPr>
          <a:lstStyle/>
          <a:p>
            <a:pPr lvl="1" indent="-457200">
              <a:buClr>
                <a:srgbClr val="C00000"/>
              </a:buClr>
              <a:buFont typeface="+mj-lt"/>
              <a:buAutoNum type="arabicPeriod" startAt="7"/>
              <a:tabLst>
                <a:tab pos="1039813" algn="l"/>
                <a:tab pos="2687638" algn="l"/>
              </a:tabLst>
            </a:pPr>
            <a:r>
              <a:rPr lang="en-US" sz="2300" dirty="0" smtClean="0">
                <a:latin typeface="Arial" panose="020B0604020202020204" pitchFamily="34" charset="0"/>
                <a:cs typeface="Arial" panose="020B0604020202020204" pitchFamily="34" charset="0"/>
              </a:rPr>
              <a:t>Use </a:t>
            </a:r>
            <a:r>
              <a:rPr lang="en-US" sz="2300" dirty="0">
                <a:latin typeface="Arial" panose="020B0604020202020204" pitchFamily="34" charset="0"/>
                <a:cs typeface="Arial" panose="020B0604020202020204" pitchFamily="34" charset="0"/>
              </a:rPr>
              <a:t>a graphical method to find an approximate solution to the pair of simultaneous equations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i="1" dirty="0" smtClean="0">
                <a:latin typeface="Arial" panose="020B0604020202020204" pitchFamily="34" charset="0"/>
                <a:cs typeface="Arial" panose="020B0604020202020204" pitchFamily="34" charset="0"/>
              </a:rPr>
              <a:t>x</a:t>
            </a:r>
            <a:r>
              <a:rPr lang="en-US" sz="2300" baseline="30000" dirty="0" smtClean="0">
                <a:latin typeface="Arial" panose="020B0604020202020204" pitchFamily="34" charset="0"/>
                <a:cs typeface="Arial" panose="020B0604020202020204" pitchFamily="34" charset="0"/>
              </a:rPr>
              <a:t>2 </a:t>
            </a:r>
            <a:r>
              <a:rPr lang="en-US" sz="2300" dirty="0" smtClean="0">
                <a:latin typeface="Arial" panose="020B0604020202020204" pitchFamily="34" charset="0"/>
                <a:cs typeface="Arial" panose="020B0604020202020204" pitchFamily="34" charset="0"/>
              </a:rPr>
              <a:t>= 2 </a:t>
            </a:r>
            <a:br>
              <a:rPr lang="en-US" sz="2300" dirty="0" smtClean="0">
                <a:latin typeface="Arial" panose="020B0604020202020204" pitchFamily="34" charset="0"/>
                <a:cs typeface="Arial" panose="020B0604020202020204" pitchFamily="34" charset="0"/>
              </a:rPr>
            </a:b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+1 = </a:t>
            </a:r>
            <a:r>
              <a:rPr lang="en-US" sz="2300" i="1" dirty="0" smtClean="0">
                <a:latin typeface="Arial" panose="020B0604020202020204" pitchFamily="34" charset="0"/>
                <a:cs typeface="Arial" panose="020B0604020202020204" pitchFamily="34" charset="0"/>
              </a:rPr>
              <a:t>x</a:t>
            </a:r>
            <a:endParaRPr lang="en-US" sz="2300" i="1" dirty="0">
              <a:latin typeface="Arial" panose="020B0604020202020204" pitchFamily="34" charset="0"/>
              <a:cs typeface="Arial" panose="020B0604020202020204" pitchFamily="34" charset="0"/>
            </a:endParaRPr>
          </a:p>
          <a:p>
            <a:pPr lvl="1" indent="-457200">
              <a:buClr>
                <a:srgbClr val="C00000"/>
              </a:buClr>
              <a:buFont typeface="+mj-lt"/>
              <a:buAutoNum type="arabicPeriod" startAt="7"/>
              <a:tabLst>
                <a:tab pos="1039813" algn="l"/>
                <a:tab pos="2687638" algn="l"/>
              </a:tabLst>
            </a:pPr>
            <a:r>
              <a:rPr lang="en-US" sz="2300" b="1" dirty="0" smtClean="0">
                <a:solidFill>
                  <a:srgbClr val="C00000"/>
                </a:solidFill>
                <a:latin typeface="Arial" panose="020B0604020202020204" pitchFamily="34" charset="0"/>
                <a:cs typeface="Arial" panose="020B0604020202020204" pitchFamily="34" charset="0"/>
              </a:rPr>
              <a:t>Reasoning</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Solve </a:t>
            </a:r>
            <a:r>
              <a:rPr lang="en-US" sz="2300" dirty="0">
                <a:latin typeface="Arial" panose="020B0604020202020204" pitchFamily="34" charset="0"/>
                <a:cs typeface="Arial" panose="020B0604020202020204" pitchFamily="34" charset="0"/>
              </a:rPr>
              <a:t>this pair of simultaneous equations </a:t>
            </a:r>
            <a:endParaRPr lang="en-US" sz="23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1039813" algn="l"/>
                <a:tab pos="2687638" algn="l"/>
              </a:tabLst>
            </a:pPr>
            <a:r>
              <a:rPr lang="en-US" sz="2300" dirty="0" smtClean="0">
                <a:latin typeface="Arial" panose="020B0604020202020204" pitchFamily="34" charset="0"/>
                <a:cs typeface="Arial" panose="020B0604020202020204" pitchFamily="34" charset="0"/>
              </a:rPr>
              <a:t>Graphically</a:t>
            </a:r>
          </a:p>
          <a:p>
            <a:pPr lvl="2" indent="-457200">
              <a:buClr>
                <a:srgbClr val="C00000"/>
              </a:buClr>
              <a:buFont typeface="+mj-lt"/>
              <a:buAutoNum type="alphaLcPeriod"/>
              <a:tabLst>
                <a:tab pos="1039813" algn="l"/>
                <a:tab pos="2687638" algn="l"/>
              </a:tabLst>
            </a:pPr>
            <a:r>
              <a:rPr lang="en-US" sz="2300" dirty="0" smtClean="0">
                <a:latin typeface="Arial" panose="020B0604020202020204" pitchFamily="34" charset="0"/>
                <a:cs typeface="Arial" panose="020B0604020202020204" pitchFamily="34" charset="0"/>
              </a:rPr>
              <a:t>algebraically </a:t>
            </a:r>
            <a:r>
              <a:rPr lang="en-US" sz="2300" dirty="0">
                <a:latin typeface="Arial" panose="020B0604020202020204" pitchFamily="34" charset="0"/>
                <a:cs typeface="Arial" panose="020B0604020202020204" pitchFamily="34" charset="0"/>
              </a:rPr>
              <a:t>to 2 decimal </a:t>
            </a:r>
            <a:r>
              <a:rPr lang="en-US" sz="2300" dirty="0" smtClean="0">
                <a:latin typeface="Arial" panose="020B0604020202020204" pitchFamily="34" charset="0"/>
                <a:cs typeface="Arial" panose="020B0604020202020204" pitchFamily="34" charset="0"/>
              </a:rPr>
              <a:t>places.</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3</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2</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5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i="1" dirty="0" smtClean="0">
                <a:latin typeface="Arial" panose="020B0604020202020204" pitchFamily="34" charset="0"/>
                <a:cs typeface="Arial" panose="020B0604020202020204" pitchFamily="34" charset="0"/>
              </a:rPr>
              <a:t>x</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i="1" dirty="0">
                <a:latin typeface="Arial" panose="020B0604020202020204" pitchFamily="34" charset="0"/>
                <a:cs typeface="Arial" panose="020B0604020202020204" pitchFamily="34" charset="0"/>
              </a:rPr>
              <a:t>y</a:t>
            </a:r>
            <a:r>
              <a:rPr lang="en-US" sz="2300" dirty="0">
                <a:latin typeface="Arial" panose="020B0604020202020204" pitchFamily="34" charset="0"/>
                <a:cs typeface="Arial" panose="020B0604020202020204" pitchFamily="34" charset="0"/>
              </a:rPr>
              <a:t> = 7</a:t>
            </a:r>
          </a:p>
          <a:p>
            <a:pPr marL="0" lvl="1">
              <a:buClr>
                <a:srgbClr val="C00000"/>
              </a:buClr>
              <a:tabLst>
                <a:tab pos="1039813" algn="l"/>
                <a:tab pos="2687638" algn="l"/>
              </a:tabLst>
            </a:pPr>
            <a:r>
              <a:rPr lang="en-US" sz="2300" b="1" dirty="0">
                <a:solidFill>
                  <a:srgbClr val="C00000"/>
                </a:solidFill>
                <a:latin typeface="Arial" panose="020B0604020202020204" pitchFamily="34" charset="0"/>
                <a:cs typeface="Arial" panose="020B0604020202020204" pitchFamily="34" charset="0"/>
              </a:rPr>
              <a:t>Discussion </a:t>
            </a:r>
            <a:r>
              <a:rPr lang="en-US" sz="2300" dirty="0">
                <a:latin typeface="Arial" panose="020B0604020202020204" pitchFamily="34" charset="0"/>
                <a:cs typeface="Arial" panose="020B0604020202020204" pitchFamily="34" charset="0"/>
              </a:rPr>
              <a:t>Which method gives the more accurate solution? Explain.</a:t>
            </a:r>
          </a:p>
        </p:txBody>
      </p:sp>
      <p:sp>
        <p:nvSpPr>
          <p:cNvPr id="6" name="Title 1"/>
          <p:cNvSpPr>
            <a:spLocks noGrp="1"/>
          </p:cNvSpPr>
          <p:nvPr>
            <p:ph type="title"/>
          </p:nvPr>
        </p:nvSpPr>
        <p:spPr/>
        <p:txBody>
          <a:bodyPr>
            <a:noAutofit/>
          </a:bodyPr>
          <a:lstStyle/>
          <a:p>
            <a:r>
              <a:rPr lang="en-GB" sz="2700" dirty="0" smtClean="0"/>
              <a:t>15.1 – Solving Simultaneous Equations Graphically</a:t>
            </a:r>
            <a:endParaRPr lang="en-GB" sz="2700" b="1" dirty="0" smtClean="0"/>
          </a:p>
        </p:txBody>
      </p:sp>
      <p:sp>
        <p:nvSpPr>
          <p:cNvPr id="8" name="Rectangle 7"/>
          <p:cNvSpPr/>
          <p:nvPr/>
        </p:nvSpPr>
        <p:spPr>
          <a:xfrm flipH="1">
            <a:off x="2483768" y="2371963"/>
            <a:ext cx="3024336" cy="9694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900" b="1" dirty="0" smtClean="0">
                <a:solidFill>
                  <a:srgbClr val="C00000"/>
                </a:solidFill>
                <a:latin typeface="Arial" panose="020B0604020202020204" pitchFamily="34" charset="0"/>
                <a:cs typeface="Arial" panose="020B0604020202020204" pitchFamily="34" charset="0"/>
              </a:rPr>
              <a:t>Q7 Hint -</a:t>
            </a:r>
            <a:r>
              <a:rPr lang="en-US" sz="1900" dirty="0" smtClean="0">
                <a:solidFill>
                  <a:schemeClr val="tx1"/>
                </a:solidFill>
                <a:latin typeface="Arial" panose="020B0604020202020204" pitchFamily="34" charset="0"/>
                <a:cs typeface="Arial" panose="020B0604020202020204" pitchFamily="34" charset="0"/>
              </a:rPr>
              <a:t> Start </a:t>
            </a:r>
            <a:r>
              <a:rPr lang="en-US" sz="1900" dirty="0">
                <a:solidFill>
                  <a:schemeClr val="tx1"/>
                </a:solidFill>
                <a:latin typeface="Arial" panose="020B0604020202020204" pitchFamily="34" charset="0"/>
                <a:cs typeface="Arial" panose="020B0604020202020204" pitchFamily="34" charset="0"/>
              </a:rPr>
              <a:t>by rearranging the equations, then plot the graphs.</a:t>
            </a:r>
            <a:endParaRPr lang="en-US" sz="1900" i="1" dirty="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755686923"/>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474</a:t>
            </a:r>
            <a:endParaRPr lang="en-GB" sz="1400" b="1" dirty="0">
              <a:latin typeface="Calibri" panose="020F0502020204030204" pitchFamily="34" charset="0"/>
            </a:endParaRPr>
          </a:p>
        </p:txBody>
      </p:sp>
      <p:sp>
        <p:nvSpPr>
          <p:cNvPr id="3" name="Rectangle 2"/>
          <p:cNvSpPr/>
          <p:nvPr/>
        </p:nvSpPr>
        <p:spPr>
          <a:xfrm>
            <a:off x="271681" y="1196752"/>
            <a:ext cx="5236423" cy="5455340"/>
          </a:xfrm>
          <a:prstGeom prst="rect">
            <a:avLst/>
          </a:prstGeom>
        </p:spPr>
        <p:txBody>
          <a:bodyPr wrap="square">
            <a:spAutoFit/>
          </a:bodyPr>
          <a:lstStyle/>
          <a:p>
            <a:pPr lvl="1" indent="-457200">
              <a:buClr>
                <a:srgbClr val="C00000"/>
              </a:buClr>
              <a:buFont typeface="+mj-lt"/>
              <a:buAutoNum type="arabicPeriod" startAt="9"/>
              <a:tabLst>
                <a:tab pos="800100" algn="l"/>
                <a:tab pos="2687638" algn="l"/>
              </a:tabLst>
            </a:pPr>
            <a:r>
              <a:rPr lang="en-US" sz="2050" dirty="0" smtClean="0">
                <a:solidFill>
                  <a:srgbClr val="C00000"/>
                </a:solidFill>
                <a:latin typeface="Arial" panose="020B0604020202020204" pitchFamily="34" charset="0"/>
                <a:cs typeface="Arial" panose="020B0604020202020204" pitchFamily="34" charset="0"/>
              </a:rPr>
              <a:t>a.</a:t>
            </a:r>
            <a:r>
              <a:rPr lang="en-US" sz="2050" dirty="0" smtClean="0">
                <a:latin typeface="Arial" panose="020B0604020202020204" pitchFamily="34" charset="0"/>
                <a:cs typeface="Arial" panose="020B0604020202020204" pitchFamily="34" charset="0"/>
              </a:rPr>
              <a:t> 	On </a:t>
            </a:r>
            <a:r>
              <a:rPr lang="en-US" sz="2050" dirty="0">
                <a:latin typeface="Arial" panose="020B0604020202020204" pitchFamily="34" charset="0"/>
                <a:cs typeface="Arial" panose="020B0604020202020204" pitchFamily="34" charset="0"/>
              </a:rPr>
              <a:t>a suitable grid draw the </a:t>
            </a:r>
            <a:r>
              <a:rPr lang="en-US" sz="2050" dirty="0" smtClean="0">
                <a:latin typeface="Arial" panose="020B0604020202020204" pitchFamily="34" charset="0"/>
                <a:cs typeface="Arial" panose="020B0604020202020204" pitchFamily="34" charset="0"/>
              </a:rPr>
              <a:t>	graph </a:t>
            </a:r>
            <a:r>
              <a:rPr lang="en-US" sz="2050" dirty="0">
                <a:latin typeface="Arial" panose="020B0604020202020204" pitchFamily="34" charset="0"/>
                <a:cs typeface="Arial" panose="020B0604020202020204" pitchFamily="34" charset="0"/>
              </a:rPr>
              <a:t>of </a:t>
            </a:r>
            <a:r>
              <a:rPr lang="en-US" sz="2050" i="1" dirty="0">
                <a:latin typeface="Arial" panose="020B0604020202020204" pitchFamily="34" charset="0"/>
                <a:cs typeface="Arial" panose="020B0604020202020204" pitchFamily="34" charset="0"/>
              </a:rPr>
              <a:t>x</a:t>
            </a:r>
            <a:r>
              <a:rPr lang="en-US" sz="2050" baseline="30000" dirty="0">
                <a:latin typeface="Arial" panose="020B0604020202020204" pitchFamily="34" charset="0"/>
                <a:cs typeface="Arial" panose="020B0604020202020204" pitchFamily="34" charset="0"/>
              </a:rPr>
              <a:t>2</a:t>
            </a:r>
            <a:r>
              <a:rPr lang="en-US" sz="2050" dirty="0">
                <a:latin typeface="Arial" panose="020B0604020202020204" pitchFamily="34" charset="0"/>
                <a:cs typeface="Arial" panose="020B0604020202020204" pitchFamily="34" charset="0"/>
              </a:rPr>
              <a:t> + </a:t>
            </a:r>
            <a:r>
              <a:rPr lang="en-US" sz="2050" i="1" dirty="0">
                <a:latin typeface="Arial" panose="020B0604020202020204" pitchFamily="34" charset="0"/>
                <a:cs typeface="Arial" panose="020B0604020202020204" pitchFamily="34" charset="0"/>
              </a:rPr>
              <a:t>y</a:t>
            </a:r>
            <a:r>
              <a:rPr lang="en-US" sz="2050" baseline="30000" dirty="0">
                <a:latin typeface="Arial" panose="020B0604020202020204" pitchFamily="34" charset="0"/>
                <a:cs typeface="Arial" panose="020B0604020202020204" pitchFamily="34" charset="0"/>
              </a:rPr>
              <a:t>2</a:t>
            </a:r>
            <a:r>
              <a:rPr lang="en-US" sz="2050" dirty="0">
                <a:latin typeface="Arial" panose="020B0604020202020204" pitchFamily="34" charset="0"/>
                <a:cs typeface="Arial" panose="020B0604020202020204" pitchFamily="34" charset="0"/>
              </a:rPr>
              <a:t> = 25 </a:t>
            </a:r>
            <a:endParaRPr lang="en-US" sz="2050" dirty="0" smtClean="0">
              <a:latin typeface="Arial" panose="020B0604020202020204" pitchFamily="34" charset="0"/>
              <a:cs typeface="Arial" panose="020B0604020202020204" pitchFamily="34" charset="0"/>
            </a:endParaRPr>
          </a:p>
          <a:p>
            <a:pPr marL="800100" lvl="2" indent="-342900">
              <a:buClr>
                <a:srgbClr val="C00000"/>
              </a:buClr>
              <a:buFont typeface="+mj-lt"/>
              <a:buAutoNum type="alphaLcPeriod" startAt="2"/>
              <a:tabLst>
                <a:tab pos="2687638" algn="l"/>
              </a:tabLst>
            </a:pPr>
            <a:r>
              <a:rPr lang="en-US" sz="2050" dirty="0" smtClean="0">
                <a:latin typeface="Arial" panose="020B0604020202020204" pitchFamily="34" charset="0"/>
                <a:cs typeface="Arial" panose="020B0604020202020204" pitchFamily="34" charset="0"/>
              </a:rPr>
              <a:t>On </a:t>
            </a:r>
            <a:r>
              <a:rPr lang="en-US" sz="2050" dirty="0">
                <a:latin typeface="Arial" panose="020B0604020202020204" pitchFamily="34" charset="0"/>
                <a:cs typeface="Arial" panose="020B0604020202020204" pitchFamily="34" charset="0"/>
              </a:rPr>
              <a:t>the same grid draw the graph of </a:t>
            </a:r>
            <a:r>
              <a:rPr lang="en-US" sz="2050" i="1" dirty="0">
                <a:latin typeface="Arial" panose="020B0604020202020204" pitchFamily="34" charset="0"/>
                <a:cs typeface="Arial" panose="020B0604020202020204" pitchFamily="34" charset="0"/>
              </a:rPr>
              <a:t>y</a:t>
            </a:r>
            <a:r>
              <a:rPr lang="en-US" sz="2050" dirty="0">
                <a:latin typeface="Arial" panose="020B0604020202020204" pitchFamily="34" charset="0"/>
                <a:cs typeface="Arial" panose="020B0604020202020204" pitchFamily="34" charset="0"/>
              </a:rPr>
              <a:t> = </a:t>
            </a:r>
            <a:r>
              <a:rPr lang="en-US" sz="2050" i="1" dirty="0">
                <a:latin typeface="Arial" panose="020B0604020202020204" pitchFamily="34" charset="0"/>
                <a:cs typeface="Arial" panose="020B0604020202020204" pitchFamily="34" charset="0"/>
              </a:rPr>
              <a:t>x</a:t>
            </a:r>
            <a:r>
              <a:rPr lang="en-US" sz="2050" dirty="0">
                <a:latin typeface="Arial" panose="020B0604020202020204" pitchFamily="34" charset="0"/>
                <a:cs typeface="Arial" panose="020B0604020202020204" pitchFamily="34" charset="0"/>
              </a:rPr>
              <a:t> + </a:t>
            </a:r>
            <a:r>
              <a:rPr lang="en-US" sz="2050" dirty="0" smtClean="0">
                <a:latin typeface="Arial" panose="020B0604020202020204" pitchFamily="34" charset="0"/>
                <a:cs typeface="Arial" panose="020B0604020202020204" pitchFamily="34" charset="0"/>
              </a:rPr>
              <a:t>1</a:t>
            </a:r>
          </a:p>
          <a:p>
            <a:pPr marL="800100" lvl="2" indent="-342900">
              <a:buClr>
                <a:srgbClr val="C00000"/>
              </a:buClr>
              <a:buFont typeface="+mj-lt"/>
              <a:buAutoNum type="alphaLcPeriod" startAt="2"/>
              <a:tabLst>
                <a:tab pos="2687638" algn="l"/>
              </a:tabLst>
            </a:pPr>
            <a:r>
              <a:rPr lang="en-US" sz="2050" dirty="0" smtClean="0">
                <a:latin typeface="Arial" panose="020B0604020202020204" pitchFamily="34" charset="0"/>
                <a:cs typeface="Arial" panose="020B0604020202020204" pitchFamily="34" charset="0"/>
              </a:rPr>
              <a:t>What </a:t>
            </a:r>
            <a:r>
              <a:rPr lang="en-US" sz="2050" dirty="0">
                <a:latin typeface="Arial" panose="020B0604020202020204" pitchFamily="34" charset="0"/>
                <a:cs typeface="Arial" panose="020B0604020202020204" pitchFamily="34" charset="0"/>
              </a:rPr>
              <a:t>are the </a:t>
            </a:r>
            <a:r>
              <a:rPr lang="en-US" sz="2050" dirty="0" smtClean="0">
                <a:latin typeface="Arial" panose="020B0604020202020204" pitchFamily="34" charset="0"/>
                <a:cs typeface="Arial" panose="020B0604020202020204" pitchFamily="34" charset="0"/>
              </a:rPr>
              <a:t>coordinates </a:t>
            </a:r>
            <a:r>
              <a:rPr lang="en-US" sz="2050" dirty="0">
                <a:latin typeface="Arial" panose="020B0604020202020204" pitchFamily="34" charset="0"/>
                <a:cs typeface="Arial" panose="020B0604020202020204" pitchFamily="34" charset="0"/>
              </a:rPr>
              <a:t>of the points at which the graphs intersect?</a:t>
            </a:r>
          </a:p>
          <a:p>
            <a:pPr lvl="1" indent="-457200">
              <a:buClr>
                <a:srgbClr val="C00000"/>
              </a:buClr>
              <a:buFont typeface="+mj-lt"/>
              <a:buAutoNum type="arabicPeriod" startAt="9"/>
              <a:tabLst>
                <a:tab pos="800100" algn="l"/>
                <a:tab pos="2687638" algn="l"/>
              </a:tabLst>
            </a:pPr>
            <a:r>
              <a:rPr lang="en-US" sz="2050" dirty="0" smtClean="0">
                <a:latin typeface="Arial" panose="020B0604020202020204" pitchFamily="34" charset="0"/>
                <a:cs typeface="Arial" panose="020B0604020202020204" pitchFamily="34" charset="0"/>
              </a:rPr>
              <a:t>Use </a:t>
            </a:r>
            <a:r>
              <a:rPr lang="en-US" sz="2050" dirty="0">
                <a:latin typeface="Arial" panose="020B0604020202020204" pitchFamily="34" charset="0"/>
                <a:cs typeface="Arial" panose="020B0604020202020204" pitchFamily="34" charset="0"/>
              </a:rPr>
              <a:t>a graphical method to find an estimate for the solution to the simultaneous equations </a:t>
            </a:r>
            <a:r>
              <a:rPr lang="en-US" sz="2050" i="1" dirty="0">
                <a:latin typeface="Arial" panose="020B0604020202020204" pitchFamily="34" charset="0"/>
                <a:cs typeface="Arial" panose="020B0604020202020204" pitchFamily="34" charset="0"/>
              </a:rPr>
              <a:t>x</a:t>
            </a:r>
            <a:r>
              <a:rPr lang="en-US" sz="2050" baseline="30000" dirty="0">
                <a:latin typeface="Arial" panose="020B0604020202020204" pitchFamily="34" charset="0"/>
                <a:cs typeface="Arial" panose="020B0604020202020204" pitchFamily="34" charset="0"/>
              </a:rPr>
              <a:t>2</a:t>
            </a:r>
            <a:r>
              <a:rPr lang="en-US" sz="2050" dirty="0">
                <a:latin typeface="Arial" panose="020B0604020202020204" pitchFamily="34" charset="0"/>
                <a:cs typeface="Arial" panose="020B0604020202020204" pitchFamily="34" charset="0"/>
              </a:rPr>
              <a:t> + </a:t>
            </a:r>
            <a:r>
              <a:rPr lang="en-US" sz="2050" i="1" dirty="0">
                <a:latin typeface="Arial" panose="020B0604020202020204" pitchFamily="34" charset="0"/>
                <a:cs typeface="Arial" panose="020B0604020202020204" pitchFamily="34" charset="0"/>
              </a:rPr>
              <a:t>y</a:t>
            </a:r>
            <a:r>
              <a:rPr lang="en-US" sz="2050" baseline="30000" dirty="0">
                <a:latin typeface="Arial" panose="020B0604020202020204" pitchFamily="34" charset="0"/>
                <a:cs typeface="Arial" panose="020B0604020202020204" pitchFamily="34" charset="0"/>
              </a:rPr>
              <a:t>2</a:t>
            </a:r>
            <a:r>
              <a:rPr lang="en-US" sz="2050" dirty="0">
                <a:latin typeface="Arial" panose="020B0604020202020204" pitchFamily="34" charset="0"/>
                <a:cs typeface="Arial" panose="020B0604020202020204" pitchFamily="34" charset="0"/>
              </a:rPr>
              <a:t> = 9 </a:t>
            </a:r>
            <a:r>
              <a:rPr lang="en-US" sz="2050" i="1" dirty="0" smtClean="0">
                <a:latin typeface="Arial" panose="020B0604020202020204" pitchFamily="34" charset="0"/>
                <a:cs typeface="Arial" panose="020B0604020202020204" pitchFamily="34" charset="0"/>
              </a:rPr>
              <a:t>x</a:t>
            </a:r>
            <a:r>
              <a:rPr lang="en-US" sz="2050" dirty="0" smtClean="0">
                <a:latin typeface="Arial" panose="020B0604020202020204" pitchFamily="34" charset="0"/>
                <a:cs typeface="Arial" panose="020B0604020202020204" pitchFamily="34" charset="0"/>
              </a:rPr>
              <a:t> + </a:t>
            </a:r>
            <a:r>
              <a:rPr lang="en-US" sz="2050" i="1" dirty="0" smtClean="0">
                <a:latin typeface="Arial" panose="020B0604020202020204" pitchFamily="34" charset="0"/>
                <a:cs typeface="Arial" panose="020B0604020202020204" pitchFamily="34" charset="0"/>
              </a:rPr>
              <a:t>y</a:t>
            </a:r>
            <a:r>
              <a:rPr lang="en-US" sz="2050" dirty="0" smtClean="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rPr>
              <a:t>= 1</a:t>
            </a:r>
          </a:p>
          <a:p>
            <a:pPr marL="0" lvl="1">
              <a:buClr>
                <a:srgbClr val="C00000"/>
              </a:buClr>
              <a:tabLst>
                <a:tab pos="800100" algn="l"/>
                <a:tab pos="2687638" algn="l"/>
              </a:tabLst>
            </a:pPr>
            <a:r>
              <a:rPr lang="en-US" sz="2050" b="1" dirty="0">
                <a:solidFill>
                  <a:srgbClr val="C00000"/>
                </a:solidFill>
                <a:latin typeface="Arial" panose="020B0604020202020204" pitchFamily="34" charset="0"/>
                <a:cs typeface="Arial" panose="020B0604020202020204" pitchFamily="34" charset="0"/>
              </a:rPr>
              <a:t>Discussion </a:t>
            </a:r>
            <a:r>
              <a:rPr lang="en-US" sz="2050" dirty="0">
                <a:latin typeface="Arial" panose="020B0604020202020204" pitchFamily="34" charset="0"/>
                <a:cs typeface="Arial" panose="020B0604020202020204" pitchFamily="34" charset="0"/>
              </a:rPr>
              <a:t>How could you check your solution?</a:t>
            </a:r>
          </a:p>
          <a:p>
            <a:pPr lvl="1" indent="-457200">
              <a:buClr>
                <a:srgbClr val="C00000"/>
              </a:buClr>
              <a:buFont typeface="+mj-lt"/>
              <a:buAutoNum type="arabicPeriod" startAt="11"/>
              <a:tabLst>
                <a:tab pos="800100" algn="l"/>
                <a:tab pos="2687638" algn="l"/>
              </a:tabLst>
            </a:pPr>
            <a:r>
              <a:rPr lang="en-US" sz="2050" b="1" dirty="0" smtClean="0">
                <a:solidFill>
                  <a:srgbClr val="C00000"/>
                </a:solidFill>
                <a:latin typeface="Arial" panose="020B0604020202020204" pitchFamily="34" charset="0"/>
                <a:cs typeface="Arial" panose="020B0604020202020204" pitchFamily="34" charset="0"/>
              </a:rPr>
              <a:t>Reflect </a:t>
            </a:r>
            <a:r>
              <a:rPr lang="en-US" sz="2050" dirty="0" smtClean="0">
                <a:latin typeface="Arial" panose="020B0604020202020204" pitchFamily="34" charset="0"/>
                <a:cs typeface="Arial" panose="020B0604020202020204" pitchFamily="34" charset="0"/>
              </a:rPr>
              <a:t>In </a:t>
            </a:r>
            <a:r>
              <a:rPr lang="en-US" sz="2050" dirty="0">
                <a:latin typeface="Arial" panose="020B0604020202020204" pitchFamily="34" charset="0"/>
                <a:cs typeface="Arial" panose="020B0604020202020204" pitchFamily="34" charset="0"/>
              </a:rPr>
              <a:t>Unit 9 you solved simultaneous equations using algebra. In this lesson, you solved simultaneous equations using graphs. Which method do you prefer? Why?</a:t>
            </a:r>
          </a:p>
        </p:txBody>
      </p:sp>
      <p:sp>
        <p:nvSpPr>
          <p:cNvPr id="6" name="Title 1"/>
          <p:cNvSpPr>
            <a:spLocks noGrp="1"/>
          </p:cNvSpPr>
          <p:nvPr>
            <p:ph type="title"/>
          </p:nvPr>
        </p:nvSpPr>
        <p:spPr/>
        <p:txBody>
          <a:bodyPr>
            <a:noAutofit/>
          </a:bodyPr>
          <a:lstStyle/>
          <a:p>
            <a:r>
              <a:rPr lang="en-GB" sz="2700" dirty="0" smtClean="0"/>
              <a:t>15.1 – Solving Simultaneous Equations Graphically</a:t>
            </a:r>
            <a:endParaRPr lang="en-GB" sz="27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1303490837"/>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100" dirty="0" smtClean="0"/>
              <a:t>15.2 – </a:t>
            </a:r>
            <a:r>
              <a:rPr lang="en-GB" sz="3100" dirty="0"/>
              <a:t>Representing </a:t>
            </a:r>
            <a:r>
              <a:rPr lang="en-GB" sz="3100" dirty="0" smtClean="0"/>
              <a:t>Inequalities Graphically</a:t>
            </a:r>
            <a:endParaRPr lang="en-GB" sz="31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475</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79624558"/>
              </p:ext>
            </p:extLst>
          </p:nvPr>
        </p:nvGraphicFramePr>
        <p:xfrm>
          <a:off x="251518" y="1268760"/>
          <a:ext cx="8568952" cy="4656195"/>
        </p:xfrm>
        <a:graphic>
          <a:graphicData uri="http://schemas.openxmlformats.org/drawingml/2006/table">
            <a:tbl>
              <a:tblPr firstRow="1" bandRow="1">
                <a:effectLst/>
                <a:tableStyleId>{5940675A-B579-460E-94D1-54222C63F5DA}</a:tableStyleId>
              </a:tblPr>
              <a:tblGrid>
                <a:gridCol w="2142238"/>
                <a:gridCol w="1242140"/>
                <a:gridCol w="5184574"/>
              </a:tblGrid>
              <a:tr h="541395">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Did You Know?</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978885">
                <a:tc gridSpan="2">
                  <a:txBody>
                    <a:bodyPr/>
                    <a:lstStyle/>
                    <a:p>
                      <a:pPr marL="342900" indent="-3429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Represent inequalities on graphs. Interpret graphs of inequalities.</a:t>
                      </a:r>
                      <a:endParaRPr lang="en-US" sz="28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800" dirty="0" smtClean="0">
                          <a:latin typeface="Arial" panose="020B0604020202020204" pitchFamily="34" charset="0"/>
                          <a:cs typeface="Arial" panose="020B0604020202020204" pitchFamily="34" charset="0"/>
                        </a:rPr>
                        <a:t>In the novel Animal Farm by George Orwell, the Pigs declare: 'All animals are equal, but some animals are more equal than others'. Can they be right?</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47464">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574493">
                <a:tc gridSpan="3">
                  <a:txBody>
                    <a:bodyPr/>
                    <a:lstStyle/>
                    <a:p>
                      <a:pPr marL="342900" indent="-3429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Which integer values of x satisfy each inequality?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x &lt; 12       - 3 &gt; x        3x ≥ 12        21 ≤ 2x – 1</a:t>
                      </a:r>
                      <a:endParaRPr lang="en-US" sz="2800" baseline="300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Higher </a:t>
            </a:r>
            <a:r>
              <a:rPr lang="en-US" sz="2460" dirty="0" smtClean="0">
                <a:solidFill>
                  <a:schemeClr val="tx1"/>
                </a:solidFill>
                <a:latin typeface="Arial" panose="020B0604020202020204" pitchFamily="34" charset="0"/>
                <a:cs typeface="Arial" panose="020B0604020202020204" pitchFamily="34" charset="0"/>
              </a:rPr>
              <a:t>15.2</a:t>
            </a:r>
            <a:endParaRPr lang="en-US" sz="246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637788"/>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475</a:t>
            </a:r>
            <a:endParaRPr lang="en-GB" sz="1400" b="1" dirty="0">
              <a:latin typeface="Calibri" panose="020F0502020204030204" pitchFamily="34" charset="0"/>
            </a:endParaRPr>
          </a:p>
        </p:txBody>
      </p:sp>
      <p:sp>
        <p:nvSpPr>
          <p:cNvPr id="3" name="Rectangle 2"/>
          <p:cNvSpPr/>
          <p:nvPr/>
        </p:nvSpPr>
        <p:spPr>
          <a:xfrm>
            <a:off x="271681" y="1196752"/>
            <a:ext cx="8548791" cy="777136"/>
          </a:xfrm>
          <a:prstGeom prst="rect">
            <a:avLst/>
          </a:prstGeom>
        </p:spPr>
        <p:txBody>
          <a:bodyPr wrap="square">
            <a:spAutoFit/>
          </a:bodyPr>
          <a:lstStyle/>
          <a:p>
            <a:pPr lvl="1" indent="-457200">
              <a:buClr>
                <a:srgbClr val="C00000"/>
              </a:buClr>
              <a:buFont typeface="+mj-lt"/>
              <a:buAutoNum type="arabicPeriod"/>
              <a:tabLst>
                <a:tab pos="800100" algn="l"/>
                <a:tab pos="2687638" algn="l"/>
              </a:tabLst>
            </a:pPr>
            <a:r>
              <a:rPr lang="en-US" sz="2050" dirty="0" smtClean="0">
                <a:latin typeface="Arial" panose="020B0604020202020204" pitchFamily="34" charset="0"/>
                <a:cs typeface="Arial" panose="020B0604020202020204" pitchFamily="34" charset="0"/>
              </a:rPr>
              <a:t>Solve </a:t>
            </a:r>
            <a:r>
              <a:rPr lang="en-US" sz="2050" dirty="0">
                <a:latin typeface="Arial" panose="020B0604020202020204" pitchFamily="34" charset="0"/>
                <a:cs typeface="Arial" panose="020B0604020202020204" pitchFamily="34" charset="0"/>
              </a:rPr>
              <a:t>the inequalities and represent the solutions using set notation, </a:t>
            </a:r>
            <a:endParaRPr lang="en-US" sz="205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00100" algn="l"/>
                <a:tab pos="2687638" algn="l"/>
              </a:tabLst>
            </a:pPr>
            <a:r>
              <a:rPr lang="en-US" sz="2050" dirty="0" smtClean="0">
                <a:latin typeface="Arial" panose="020B0604020202020204" pitchFamily="34" charset="0"/>
                <a:cs typeface="Arial" panose="020B0604020202020204" pitchFamily="34" charset="0"/>
              </a:rPr>
              <a:t>2</a:t>
            </a:r>
            <a:r>
              <a:rPr lang="en-US" sz="2050" i="1" dirty="0" smtClean="0">
                <a:latin typeface="Arial" panose="020B0604020202020204" pitchFamily="34" charset="0"/>
                <a:cs typeface="Arial" panose="020B0604020202020204" pitchFamily="34" charset="0"/>
              </a:rPr>
              <a:t>x</a:t>
            </a:r>
            <a:r>
              <a:rPr lang="en-US" sz="205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050" dirty="0" smtClean="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rPr>
              <a:t>12 </a:t>
            </a:r>
            <a:r>
              <a:rPr lang="en-US" sz="2050" dirty="0" smtClean="0">
                <a:latin typeface="Arial" panose="020B0604020202020204" pitchFamily="34" charset="0"/>
                <a:cs typeface="Arial" panose="020B0604020202020204" pitchFamily="34" charset="0"/>
              </a:rPr>
              <a:t>   </a:t>
            </a:r>
            <a:r>
              <a:rPr lang="en-US" sz="2050" dirty="0" smtClean="0">
                <a:solidFill>
                  <a:srgbClr val="C00000"/>
                </a:solidFill>
                <a:latin typeface="Arial" panose="020B0604020202020204" pitchFamily="34" charset="0"/>
                <a:cs typeface="Arial" panose="020B0604020202020204" pitchFamily="34" charset="0"/>
              </a:rPr>
              <a:t>b.</a:t>
            </a:r>
            <a:r>
              <a:rPr lang="en-US" sz="2050" dirty="0" smtClean="0">
                <a:latin typeface="Arial" panose="020B0604020202020204" pitchFamily="34" charset="0"/>
                <a:cs typeface="Arial" panose="020B0604020202020204" pitchFamily="34" charset="0"/>
              </a:rPr>
              <a:t> 3</a:t>
            </a:r>
            <a:r>
              <a:rPr lang="en-US" sz="2050" i="1" dirty="0" smtClean="0">
                <a:latin typeface="Arial" panose="020B0604020202020204" pitchFamily="34" charset="0"/>
                <a:cs typeface="Arial" panose="020B0604020202020204" pitchFamily="34" charset="0"/>
              </a:rPr>
              <a:t>x</a:t>
            </a:r>
            <a:r>
              <a:rPr lang="en-US" sz="2050" dirty="0" smtClean="0">
                <a:latin typeface="Arial" panose="020B0604020202020204" pitchFamily="34" charset="0"/>
                <a:cs typeface="Arial" panose="020B0604020202020204" pitchFamily="34" charset="0"/>
              </a:rPr>
              <a:t> - </a:t>
            </a:r>
            <a:r>
              <a:rPr lang="en-US" sz="2050" dirty="0">
                <a:latin typeface="Arial" panose="020B0604020202020204" pitchFamily="34" charset="0"/>
                <a:cs typeface="Arial" panose="020B0604020202020204" pitchFamily="34" charset="0"/>
              </a:rPr>
              <a:t>5 </a:t>
            </a:r>
            <a:r>
              <a:rPr lang="en-US" sz="2050" dirty="0" smtClean="0">
                <a:latin typeface="Arial" panose="020B0604020202020204" pitchFamily="34" charset="0"/>
                <a:cs typeface="Arial" panose="020B0604020202020204" pitchFamily="34" charset="0"/>
              </a:rPr>
              <a:t>&gt; 11     </a:t>
            </a:r>
            <a:r>
              <a:rPr lang="en-US" sz="2050" dirty="0" smtClean="0">
                <a:solidFill>
                  <a:srgbClr val="C00000"/>
                </a:solidFill>
                <a:latin typeface="Arial" panose="020B0604020202020204" pitchFamily="34" charset="0"/>
                <a:cs typeface="Arial" panose="020B0604020202020204" pitchFamily="34" charset="0"/>
              </a:rPr>
              <a:t>c.</a:t>
            </a:r>
            <a:r>
              <a:rPr lang="en-US" sz="2050" dirty="0" smtClean="0">
                <a:latin typeface="Arial" panose="020B0604020202020204" pitchFamily="34" charset="0"/>
                <a:cs typeface="Arial" panose="020B0604020202020204" pitchFamily="34" charset="0"/>
              </a:rPr>
              <a:t>  3(</a:t>
            </a:r>
            <a:r>
              <a:rPr lang="en-US" sz="2050" i="1" dirty="0" smtClean="0">
                <a:latin typeface="Arial" panose="020B0604020202020204" pitchFamily="34" charset="0"/>
                <a:cs typeface="Arial" panose="020B0604020202020204" pitchFamily="34" charset="0"/>
              </a:rPr>
              <a:t>x</a:t>
            </a:r>
            <a:r>
              <a:rPr lang="en-US" sz="2050" dirty="0" smtClean="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rPr>
              <a:t>- 5) </a:t>
            </a:r>
            <a:r>
              <a:rPr lang="en-US" sz="2400" dirty="0">
                <a:latin typeface="Arial" panose="020B0604020202020204" pitchFamily="34" charset="0"/>
                <a:cs typeface="Arial" panose="020B0604020202020204" pitchFamily="34" charset="0"/>
              </a:rPr>
              <a:t>≤</a:t>
            </a:r>
            <a:r>
              <a:rPr lang="en-US" sz="2050" dirty="0" smtClean="0">
                <a:latin typeface="Arial" panose="020B0604020202020204" pitchFamily="34" charset="0"/>
                <a:cs typeface="Arial" panose="020B0604020202020204" pitchFamily="34" charset="0"/>
              </a:rPr>
              <a:t> </a:t>
            </a:r>
            <a:r>
              <a:rPr lang="en-US" sz="2050" i="1" dirty="0">
                <a:latin typeface="Arial" panose="020B0604020202020204" pitchFamily="34" charset="0"/>
                <a:cs typeface="Arial" panose="020B0604020202020204" pitchFamily="34" charset="0"/>
              </a:rPr>
              <a:t>x</a:t>
            </a:r>
            <a:r>
              <a:rPr lang="en-US" sz="2050" dirty="0">
                <a:latin typeface="Arial" panose="020B0604020202020204" pitchFamily="34" charset="0"/>
                <a:cs typeface="Arial" panose="020B0604020202020204" pitchFamily="34" charset="0"/>
              </a:rPr>
              <a:t> - 7</a:t>
            </a:r>
          </a:p>
        </p:txBody>
      </p:sp>
      <p:grpSp>
        <p:nvGrpSpPr>
          <p:cNvPr id="8" name="Group 7"/>
          <p:cNvGrpSpPr/>
          <p:nvPr/>
        </p:nvGrpSpPr>
        <p:grpSpPr>
          <a:xfrm>
            <a:off x="251520" y="1988840"/>
            <a:ext cx="8568952" cy="4564672"/>
            <a:chOff x="150164" y="6494199"/>
            <a:chExt cx="8568952" cy="4564672"/>
          </a:xfrm>
        </p:grpSpPr>
        <p:sp>
          <p:nvSpPr>
            <p:cNvPr id="9" name="Rectangle 8"/>
            <p:cNvSpPr/>
            <p:nvPr/>
          </p:nvSpPr>
          <p:spPr>
            <a:xfrm flipH="1">
              <a:off x="150164" y="6673055"/>
              <a:ext cx="8568952" cy="4385816"/>
            </a:xfrm>
            <a:prstGeom prst="rect">
              <a:avLst/>
            </a:prstGeom>
            <a:solidFill>
              <a:srgbClr val="EBF4F9"/>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100" dirty="0">
                  <a:solidFill>
                    <a:schemeClr val="tx1"/>
                  </a:solidFill>
                  <a:latin typeface="Arial" panose="020B0604020202020204" pitchFamily="34" charset="0"/>
                  <a:cs typeface="Arial" panose="020B0604020202020204" pitchFamily="34" charset="0"/>
                </a:rPr>
                <a:t>The points that satisfy an inequality such as y ≤</a:t>
              </a:r>
              <a:r>
                <a:rPr lang="en-US" sz="2100" dirty="0" smtClean="0">
                  <a:solidFill>
                    <a:schemeClr val="tx1"/>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3 can be represented on a graph</a:t>
              </a:r>
              <a:r>
                <a:rPr lang="en-US" sz="2100" dirty="0" smtClean="0">
                  <a:solidFill>
                    <a:schemeClr val="tx1"/>
                  </a:solidFill>
                  <a:latin typeface="Arial" panose="020B0604020202020204" pitchFamily="34" charset="0"/>
                  <a:cs typeface="Arial" panose="020B0604020202020204" pitchFamily="34" charset="0"/>
                </a:rPr>
                <a:t>.</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endParaRPr lang="en-US" sz="1200" dirty="0">
                <a:solidFill>
                  <a:schemeClr val="tx1"/>
                </a:solidFill>
                <a:latin typeface="Arial" panose="020B0604020202020204" pitchFamily="34" charset="0"/>
                <a:cs typeface="Arial" panose="020B0604020202020204" pitchFamily="34" charset="0"/>
              </a:endParaRPr>
            </a:p>
          </p:txBody>
        </p:sp>
        <p:sp>
          <p:nvSpPr>
            <p:cNvPr id="10" name="Pentagon 9"/>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2</a:t>
              </a:r>
              <a:endParaRPr lang="en-US" b="1" dirty="0">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43984" y="2811396"/>
            <a:ext cx="6704480" cy="3641940"/>
          </a:xfrm>
          <a:prstGeom prst="rect">
            <a:avLst/>
          </a:prstGeom>
        </p:spPr>
      </p:pic>
      <p:sp>
        <p:nvSpPr>
          <p:cNvPr id="11" name="Flowchart: Delay 10"/>
          <p:cNvSpPr/>
          <p:nvPr/>
        </p:nvSpPr>
        <p:spPr>
          <a:xfrm flipH="1">
            <a:off x="8604447" y="1196752"/>
            <a:ext cx="288032" cy="970944"/>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100" dirty="0" smtClean="0">
                <a:latin typeface="Arial" panose="020B0604020202020204" pitchFamily="34" charset="0"/>
                <a:cs typeface="Arial" panose="020B0604020202020204" pitchFamily="34" charset="0"/>
              </a:rPr>
              <a:t>Warm Up</a:t>
            </a:r>
            <a:endParaRPr lang="en-US" sz="1100" dirty="0">
              <a:latin typeface="Arial" panose="020B0604020202020204" pitchFamily="34" charset="0"/>
              <a:cs typeface="Arial" panose="020B0604020202020204" pitchFamily="34" charset="0"/>
            </a:endParaRPr>
          </a:p>
        </p:txBody>
      </p:sp>
      <p:sp>
        <p:nvSpPr>
          <p:cNvPr id="12" name="Title 1"/>
          <p:cNvSpPr>
            <a:spLocks noGrp="1"/>
          </p:cNvSpPr>
          <p:nvPr>
            <p:ph type="title"/>
          </p:nvPr>
        </p:nvSpPr>
        <p:spPr>
          <a:xfrm>
            <a:off x="35496" y="44624"/>
            <a:ext cx="7560840" cy="648072"/>
          </a:xfrm>
        </p:spPr>
        <p:txBody>
          <a:bodyPr>
            <a:noAutofit/>
          </a:bodyPr>
          <a:lstStyle/>
          <a:p>
            <a:r>
              <a:rPr lang="en-GB" sz="3100" dirty="0" smtClean="0"/>
              <a:t>15.2 – </a:t>
            </a:r>
            <a:r>
              <a:rPr lang="en-GB" sz="3100" dirty="0"/>
              <a:t>Representing </a:t>
            </a:r>
            <a:r>
              <a:rPr lang="en-GB" sz="3100" dirty="0" smtClean="0"/>
              <a:t>Inequalities Graphically</a:t>
            </a:r>
            <a:endParaRPr lang="en-GB" sz="3100" b="1" dirty="0" smtClean="0"/>
          </a:p>
        </p:txBody>
      </p:sp>
    </p:spTree>
    <p:extLst>
      <p:ext uri="{BB962C8B-B14F-4D97-AF65-F5344CB8AC3E}">
        <p14:creationId xmlns:p14="http://schemas.microsoft.com/office/powerpoint/2010/main" val="2887051845"/>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475</a:t>
            </a:r>
            <a:endParaRPr lang="en-GB" sz="1400" b="1" dirty="0">
              <a:latin typeface="Calibri" panose="020F0502020204030204" pitchFamily="34" charset="0"/>
            </a:endParaRPr>
          </a:p>
        </p:txBody>
      </p:sp>
      <p:sp>
        <p:nvSpPr>
          <p:cNvPr id="3" name="Rectangle 2"/>
          <p:cNvSpPr/>
          <p:nvPr/>
        </p:nvSpPr>
        <p:spPr>
          <a:xfrm>
            <a:off x="271681" y="1196752"/>
            <a:ext cx="8498283" cy="5632311"/>
          </a:xfrm>
          <a:prstGeom prst="rect">
            <a:avLst/>
          </a:prstGeom>
        </p:spPr>
        <p:txBody>
          <a:bodyPr wrap="square">
            <a:spAutoFit/>
          </a:bodyPr>
          <a:lstStyle/>
          <a:p>
            <a:pPr lvl="1" indent="-457200">
              <a:buClr>
                <a:srgbClr val="C00000"/>
              </a:buClr>
              <a:buFont typeface="+mj-lt"/>
              <a:buAutoNum type="arabicPeriod" startAt="2"/>
              <a:tabLst>
                <a:tab pos="800100" algn="l"/>
                <a:tab pos="2687638"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Write down </a:t>
            </a: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inequalities </a:t>
            </a:r>
            <a:r>
              <a:rPr lang="en-US" sz="2400" dirty="0" smtClean="0">
                <a:latin typeface="Arial" panose="020B0604020202020204" pitchFamily="34" charset="0"/>
                <a:cs typeface="Arial" panose="020B0604020202020204" pitchFamily="34" charset="0"/>
              </a:rPr>
              <a:t>represented </a:t>
            </a:r>
            <a:r>
              <a:rPr lang="en-US" sz="2400" dirty="0">
                <a:latin typeface="Arial" panose="020B0604020202020204" pitchFamily="34" charset="0"/>
                <a:cs typeface="Arial" panose="020B0604020202020204" pitchFamily="34" charset="0"/>
              </a:rPr>
              <a:t>by the </a:t>
            </a:r>
            <a:r>
              <a:rPr lang="en-US" sz="2400" dirty="0" smtClean="0">
                <a:latin typeface="Arial" panose="020B0604020202020204" pitchFamily="34" charset="0"/>
                <a:cs typeface="Arial" panose="020B0604020202020204" pitchFamily="34" charset="0"/>
              </a:rPr>
              <a:t>	shaded regions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lvl="1" indent="-457200">
              <a:buClr>
                <a:srgbClr val="C00000"/>
              </a:buClr>
              <a:buFont typeface="+mj-lt"/>
              <a:buAutoNum type="arabicPeriod" startAt="2"/>
              <a:tabLst>
                <a:tab pos="800100" algn="l"/>
                <a:tab pos="2687638" algn="l"/>
              </a:tabLst>
            </a:pP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startAt="2"/>
              <a:tabLst>
                <a:tab pos="800100" algn="l"/>
                <a:tab pos="2687638" algn="l"/>
              </a:tabLst>
            </a:pPr>
            <a:r>
              <a:rPr lang="en-US" sz="2400" dirty="0" smtClean="0">
                <a:latin typeface="Arial" panose="020B0604020202020204" pitchFamily="34" charset="0"/>
                <a:cs typeface="Arial" panose="020B0604020202020204" pitchFamily="34" charset="0"/>
              </a:rPr>
              <a:t>On </a:t>
            </a:r>
            <a:r>
              <a:rPr lang="en-US" sz="2400" dirty="0">
                <a:latin typeface="Arial" panose="020B0604020202020204" pitchFamily="34" charset="0"/>
                <a:cs typeface="Arial" panose="020B0604020202020204" pitchFamily="34" charset="0"/>
              </a:rPr>
              <a:t>a suitable coordinate grid,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shade the </a:t>
            </a:r>
            <a:r>
              <a:rPr lang="en-US" sz="2400" dirty="0">
                <a:latin typeface="Arial" panose="020B0604020202020204" pitchFamily="34" charset="0"/>
                <a:cs typeface="Arial" panose="020B0604020202020204" pitchFamily="34" charset="0"/>
              </a:rPr>
              <a:t>region of points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whose </a:t>
            </a:r>
            <a:r>
              <a:rPr lang="en-US" sz="2400" dirty="0">
                <a:latin typeface="Arial" panose="020B0604020202020204" pitchFamily="34" charset="0"/>
                <a:cs typeface="Arial" panose="020B0604020202020204" pitchFamily="34" charset="0"/>
              </a:rPr>
              <a:t>coordinates satisfy </a:t>
            </a:r>
            <a:endParaRPr lang="en-US" sz="2400" dirty="0" smtClean="0">
              <a:latin typeface="Arial" panose="020B0604020202020204" pitchFamily="34" charset="0"/>
              <a:cs typeface="Arial" panose="020B0604020202020204" pitchFamily="34" charset="0"/>
            </a:endParaRPr>
          </a:p>
          <a:p>
            <a:pPr marL="1314450" lvl="3" indent="-400050">
              <a:buClr>
                <a:srgbClr val="C00000"/>
              </a:buClr>
              <a:buFont typeface="+mj-lt"/>
              <a:buAutoNum type="romanLcPeriod"/>
              <a:tabLst>
                <a:tab pos="2687638" algn="l"/>
              </a:tabLst>
            </a:pP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-2 </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ii.</a:t>
            </a: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&gt; </a:t>
            </a:r>
            <a:r>
              <a:rPr lang="en-US" sz="2400" dirty="0" smtClean="0">
                <a:latin typeface="Arial" panose="020B0604020202020204" pitchFamily="34" charset="0"/>
                <a:cs typeface="Arial" panose="020B0604020202020204" pitchFamily="34" charset="0"/>
              </a:rPr>
              <a:t>0      </a:t>
            </a:r>
            <a:r>
              <a:rPr lang="en-US" sz="2400" dirty="0" smtClean="0">
                <a:solidFill>
                  <a:srgbClr val="C00000"/>
                </a:solidFill>
                <a:latin typeface="Arial" panose="020B0604020202020204" pitchFamily="34" charset="0"/>
                <a:cs typeface="Arial" panose="020B0604020202020204" pitchFamily="34" charset="0"/>
              </a:rPr>
              <a:t>iii.</a:t>
            </a:r>
            <a:r>
              <a:rPr lang="en-US" sz="2400" dirty="0" smtClean="0">
                <a:latin typeface="Arial" panose="020B0604020202020204" pitchFamily="34" charset="0"/>
                <a:cs typeface="Arial" panose="020B0604020202020204" pitchFamily="34" charset="0"/>
              </a:rPr>
              <a:t>  4 </a:t>
            </a:r>
            <a:r>
              <a:rPr lang="en-US" sz="2400" dirty="0">
                <a:latin typeface="Arial" panose="020B0604020202020204" pitchFamily="34" charset="0"/>
                <a:cs typeface="Arial" panose="020B0604020202020204" pitchFamily="34" charset="0"/>
              </a:rPr>
              <a:t>&gt;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 iv.</a:t>
            </a: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 2 &lt;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&lt; 1</a:t>
            </a:r>
          </a:p>
          <a:p>
            <a:pPr marL="1257300" lvl="3" indent="-342900">
              <a:buClr>
                <a:srgbClr val="C00000"/>
              </a:buClr>
              <a:buFont typeface="+mj-lt"/>
              <a:buAutoNum type="romanLcPeriod" startAt="5"/>
              <a:tabLst>
                <a:tab pos="2687638" algn="l"/>
              </a:tabLst>
            </a:pPr>
            <a:r>
              <a:rPr lang="en-US" sz="2400" dirty="0" smtClean="0">
                <a:latin typeface="Arial" panose="020B0604020202020204" pitchFamily="34" charset="0"/>
                <a:cs typeface="Arial" panose="020B0604020202020204" pitchFamily="34" charset="0"/>
              </a:rPr>
              <a:t>2 ≤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&lt; 3.5    </a:t>
            </a:r>
            <a:r>
              <a:rPr lang="en-US" sz="2400" dirty="0" smtClean="0">
                <a:solidFill>
                  <a:srgbClr val="C00000"/>
                </a:solidFill>
                <a:latin typeface="Arial" panose="020B0604020202020204" pitchFamily="34" charset="0"/>
                <a:cs typeface="Arial" panose="020B0604020202020204" pitchFamily="34" charset="0"/>
              </a:rPr>
              <a:t>vi.</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5.5 </a:t>
            </a:r>
            <a:r>
              <a:rPr lang="en-US" sz="2400" dirty="0" smtClean="0">
                <a:latin typeface="Arial" panose="020B0604020202020204" pitchFamily="34" charset="0"/>
                <a:cs typeface="Arial" panose="020B0604020202020204" pitchFamily="34" charset="0"/>
              </a:rPr>
              <a:t>≤ x ≤ -3      </a:t>
            </a:r>
            <a:r>
              <a:rPr lang="en-US" sz="2400" dirty="0" smtClean="0">
                <a:solidFill>
                  <a:srgbClr val="C00000"/>
                </a:solidFill>
                <a:latin typeface="Arial" panose="020B0604020202020204" pitchFamily="34" charset="0"/>
                <a:cs typeface="Arial" panose="020B0604020202020204" pitchFamily="34" charset="0"/>
              </a:rPr>
              <a:t>vii.</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4 </a:t>
            </a: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&lt; -</a:t>
            </a:r>
            <a:r>
              <a:rPr lang="en-US" sz="2400" dirty="0" smtClean="0">
                <a:latin typeface="Arial" panose="020B0604020202020204" pitchFamily="34" charset="0"/>
                <a:cs typeface="Arial" panose="020B0604020202020204" pitchFamily="34" charset="0"/>
              </a:rPr>
              <a:t>3.5</a:t>
            </a:r>
            <a:endParaRPr lang="en-US"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3840" y="1196752"/>
            <a:ext cx="548640" cy="54864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6234" y="2158083"/>
            <a:ext cx="8483730" cy="2397819"/>
          </a:xfrm>
          <a:prstGeom prst="rect">
            <a:avLst/>
          </a:prstGeom>
        </p:spPr>
      </p:pic>
      <p:sp>
        <p:nvSpPr>
          <p:cNvPr id="9" name="Rectangle 8"/>
          <p:cNvSpPr/>
          <p:nvPr/>
        </p:nvSpPr>
        <p:spPr>
          <a:xfrm flipH="1">
            <a:off x="5580111" y="4830251"/>
            <a:ext cx="3188315"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Q2b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- 4 &gt; </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is the same as </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&lt; 4.</a:t>
            </a:r>
          </a:p>
        </p:txBody>
      </p:sp>
      <p:sp>
        <p:nvSpPr>
          <p:cNvPr id="10" name="Title 1"/>
          <p:cNvSpPr>
            <a:spLocks noGrp="1"/>
          </p:cNvSpPr>
          <p:nvPr>
            <p:ph type="title"/>
          </p:nvPr>
        </p:nvSpPr>
        <p:spPr>
          <a:xfrm>
            <a:off x="35496" y="44624"/>
            <a:ext cx="7560840" cy="648072"/>
          </a:xfrm>
        </p:spPr>
        <p:txBody>
          <a:bodyPr>
            <a:noAutofit/>
          </a:bodyPr>
          <a:lstStyle/>
          <a:p>
            <a:r>
              <a:rPr lang="en-GB" sz="3100" dirty="0" smtClean="0"/>
              <a:t>15.2 – </a:t>
            </a:r>
            <a:r>
              <a:rPr lang="en-GB" sz="3100" dirty="0"/>
              <a:t>Representing </a:t>
            </a:r>
            <a:r>
              <a:rPr lang="en-GB" sz="3100" dirty="0" smtClean="0"/>
              <a:t>Inequalities Graphically</a:t>
            </a:r>
            <a:endParaRPr lang="en-GB" sz="3100" b="1" dirty="0" smtClean="0"/>
          </a:p>
        </p:txBody>
      </p:sp>
    </p:spTree>
    <p:extLst>
      <p:ext uri="{BB962C8B-B14F-4D97-AF65-F5344CB8AC3E}">
        <p14:creationId xmlns:p14="http://schemas.microsoft.com/office/powerpoint/2010/main" val="3522460956"/>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476</a:t>
            </a:r>
            <a:endParaRPr lang="en-GB" sz="1400" b="1" dirty="0">
              <a:latin typeface="Calibri" panose="020F0502020204030204" pitchFamily="34" charset="0"/>
            </a:endParaRPr>
          </a:p>
        </p:txBody>
      </p:sp>
      <p:sp>
        <p:nvSpPr>
          <p:cNvPr id="3" name="Rectangle 2"/>
          <p:cNvSpPr/>
          <p:nvPr/>
        </p:nvSpPr>
        <p:spPr>
          <a:xfrm>
            <a:off x="271681" y="1196752"/>
            <a:ext cx="5236423" cy="2893100"/>
          </a:xfrm>
          <a:prstGeom prst="rect">
            <a:avLst/>
          </a:prstGeom>
        </p:spPr>
        <p:txBody>
          <a:bodyPr wrap="square">
            <a:spAutoFit/>
          </a:bodyPr>
          <a:lstStyle/>
          <a:p>
            <a:pPr marL="342900" lvl="1" indent="-342900">
              <a:buClr>
                <a:srgbClr val="C00000"/>
              </a:buClr>
              <a:buFont typeface="+mj-lt"/>
              <a:buAutoNum type="arabicPeriod" startAt="3"/>
              <a:tabLst>
                <a:tab pos="800100" algn="l"/>
                <a:tab pos="2687638" algn="l"/>
              </a:tabLst>
            </a:pPr>
            <a:r>
              <a:rPr lang="en-US" sz="2600" dirty="0" smtClean="0">
                <a:solidFill>
                  <a:srgbClr val="C00000"/>
                </a:solidFill>
                <a:latin typeface="Arial" panose="020B0604020202020204" pitchFamily="34" charset="0"/>
                <a:cs typeface="Arial" panose="020B0604020202020204" pitchFamily="34" charset="0"/>
              </a:rPr>
              <a:t>a.</a:t>
            </a:r>
            <a:r>
              <a:rPr lang="en-US" sz="2600" dirty="0" smtClean="0">
                <a:latin typeface="Arial" panose="020B0604020202020204" pitchFamily="34" charset="0"/>
                <a:cs typeface="Arial" panose="020B0604020202020204" pitchFamily="34" charset="0"/>
              </a:rPr>
              <a:t>	Draw </a:t>
            </a:r>
            <a:r>
              <a:rPr lang="en-US" sz="2600" dirty="0">
                <a:latin typeface="Arial" panose="020B0604020202020204" pitchFamily="34" charset="0"/>
                <a:cs typeface="Arial" panose="020B0604020202020204" pitchFamily="34" charset="0"/>
              </a:rPr>
              <a:t>a coordinate grid </a:t>
            </a:r>
            <a:r>
              <a:rPr lang="en-US" sz="2600" dirty="0" smtClean="0">
                <a:latin typeface="Arial" panose="020B0604020202020204" pitchFamily="34" charset="0"/>
                <a:cs typeface="Arial" panose="020B0604020202020204" pitchFamily="34" charset="0"/>
              </a:rPr>
              <a:t>with -	5 to </a:t>
            </a:r>
            <a:r>
              <a:rPr lang="en-US" sz="2600" dirty="0">
                <a:latin typeface="Arial" panose="020B0604020202020204" pitchFamily="34" charset="0"/>
                <a:cs typeface="Arial" panose="020B0604020202020204" pitchFamily="34" charset="0"/>
              </a:rPr>
              <a:t>5 </a:t>
            </a:r>
            <a:r>
              <a:rPr lang="en-US" sz="2600" dirty="0" smtClean="0">
                <a:latin typeface="Arial" panose="020B0604020202020204" pitchFamily="34" charset="0"/>
                <a:cs typeface="Arial" panose="020B0604020202020204" pitchFamily="34" charset="0"/>
              </a:rPr>
              <a:t>on </a:t>
            </a:r>
            <a:r>
              <a:rPr lang="en-US" sz="2600" dirty="0">
                <a:latin typeface="Arial" panose="020B0604020202020204" pitchFamily="34" charset="0"/>
                <a:cs typeface="Arial" panose="020B0604020202020204" pitchFamily="34" charset="0"/>
              </a:rPr>
              <a:t>both axes, </a:t>
            </a:r>
            <a:endParaRPr lang="en-US" sz="2600" dirty="0" smtClean="0">
              <a:latin typeface="Arial" panose="020B0604020202020204" pitchFamily="34" charset="0"/>
              <a:cs typeface="Arial" panose="020B0604020202020204" pitchFamily="34" charset="0"/>
            </a:endParaRPr>
          </a:p>
          <a:p>
            <a:pPr marL="800100" lvl="2" indent="-457200">
              <a:buClr>
                <a:srgbClr val="C00000"/>
              </a:buClr>
              <a:buFont typeface="+mj-lt"/>
              <a:buAutoNum type="alphaLcPeriod" startAt="2"/>
              <a:tabLst>
                <a:tab pos="2687638" algn="l"/>
              </a:tabLst>
            </a:pPr>
            <a:r>
              <a:rPr lang="en-US" sz="2600" dirty="0" smtClean="0">
                <a:latin typeface="Arial" panose="020B0604020202020204" pitchFamily="34" charset="0"/>
                <a:cs typeface="Arial" panose="020B0604020202020204" pitchFamily="34" charset="0"/>
              </a:rPr>
              <a:t>Draw </a:t>
            </a:r>
            <a:r>
              <a:rPr lang="en-US" sz="2600" dirty="0">
                <a:latin typeface="Arial" panose="020B0604020202020204" pitchFamily="34" charset="0"/>
                <a:cs typeface="Arial" panose="020B0604020202020204" pitchFamily="34" charset="0"/>
              </a:rPr>
              <a:t>the graph of </a:t>
            </a:r>
            <a:r>
              <a:rPr lang="en-US" sz="2600" i="1" dirty="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 = </a:t>
            </a:r>
            <a:r>
              <a:rPr lang="en-US" sz="2600" dirty="0" smtClean="0">
                <a:latin typeface="Arial" panose="020B0604020202020204" pitchFamily="34" charset="0"/>
                <a:cs typeface="Arial" panose="020B0604020202020204" pitchFamily="34" charset="0"/>
              </a:rPr>
              <a:t>2</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+ 1 </a:t>
            </a:r>
            <a:endParaRPr lang="en-US" sz="2600" dirty="0" smtClean="0">
              <a:latin typeface="Arial" panose="020B0604020202020204" pitchFamily="34" charset="0"/>
              <a:cs typeface="Arial" panose="020B0604020202020204" pitchFamily="34" charset="0"/>
            </a:endParaRPr>
          </a:p>
          <a:p>
            <a:pPr marL="800100" lvl="2" indent="-457200">
              <a:buClr>
                <a:srgbClr val="C00000"/>
              </a:buClr>
              <a:buFont typeface="+mj-lt"/>
              <a:buAutoNum type="alphaLcPeriod" startAt="2"/>
              <a:tabLst>
                <a:tab pos="2687638" algn="l"/>
              </a:tabLst>
            </a:pPr>
            <a:r>
              <a:rPr lang="en-US" sz="2600" dirty="0" smtClean="0">
                <a:latin typeface="Arial" panose="020B0604020202020204" pitchFamily="34" charset="0"/>
                <a:cs typeface="Arial" panose="020B0604020202020204" pitchFamily="34" charset="0"/>
              </a:rPr>
              <a:t>Does </a:t>
            </a:r>
            <a:r>
              <a:rPr lang="en-US" sz="2600" dirty="0">
                <a:latin typeface="Arial" panose="020B0604020202020204" pitchFamily="34" charset="0"/>
                <a:cs typeface="Arial" panose="020B0604020202020204" pitchFamily="34" charset="0"/>
              </a:rPr>
              <a:t>the point (2</a:t>
            </a:r>
            <a:r>
              <a:rPr lang="en-US" sz="2600" dirty="0" smtClean="0">
                <a:latin typeface="Arial" panose="020B0604020202020204" pitchFamily="34" charset="0"/>
                <a:cs typeface="Arial" panose="020B0604020202020204" pitchFamily="34" charset="0"/>
              </a:rPr>
              <a:t>, 3</a:t>
            </a:r>
            <a:r>
              <a:rPr lang="en-US" sz="2600" dirty="0">
                <a:latin typeface="Arial" panose="020B0604020202020204" pitchFamily="34" charset="0"/>
                <a:cs typeface="Arial" panose="020B0604020202020204" pitchFamily="34" charset="0"/>
              </a:rPr>
              <a:t>) satisfy the inequality </a:t>
            </a:r>
            <a:r>
              <a:rPr lang="en-US" sz="2600" i="1" dirty="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 &lt; </a:t>
            </a:r>
            <a:r>
              <a:rPr lang="en-US" sz="2600" dirty="0" smtClean="0">
                <a:latin typeface="Arial" panose="020B0604020202020204" pitchFamily="34" charset="0"/>
                <a:cs typeface="Arial" panose="020B0604020202020204" pitchFamily="34" charset="0"/>
              </a:rPr>
              <a:t>2</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+ 1? </a:t>
            </a:r>
            <a:endParaRPr lang="en-US" sz="2600" dirty="0" smtClean="0">
              <a:latin typeface="Arial" panose="020B0604020202020204" pitchFamily="34" charset="0"/>
              <a:cs typeface="Arial" panose="020B0604020202020204" pitchFamily="34" charset="0"/>
            </a:endParaRPr>
          </a:p>
          <a:p>
            <a:pPr marL="800100" lvl="2" indent="-457200">
              <a:buClr>
                <a:srgbClr val="C00000"/>
              </a:buClr>
              <a:buFont typeface="+mj-lt"/>
              <a:buAutoNum type="alphaLcPeriod" startAt="2"/>
              <a:tabLst>
                <a:tab pos="2687638" algn="l"/>
              </a:tabLst>
            </a:pPr>
            <a:r>
              <a:rPr lang="en-US" sz="2600" dirty="0" smtClean="0">
                <a:latin typeface="Arial" panose="020B0604020202020204" pitchFamily="34" charset="0"/>
                <a:cs typeface="Arial" panose="020B0604020202020204" pitchFamily="34" charset="0"/>
              </a:rPr>
              <a:t>Shade </a:t>
            </a:r>
            <a:r>
              <a:rPr lang="en-US" sz="2600" dirty="0">
                <a:latin typeface="Arial" panose="020B0604020202020204" pitchFamily="34" charset="0"/>
                <a:cs typeface="Arial" panose="020B0604020202020204" pitchFamily="34" charset="0"/>
              </a:rPr>
              <a:t>the region of points that satisfy </a:t>
            </a:r>
            <a:r>
              <a:rPr lang="en-US" sz="2600" i="1" dirty="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 &lt; </a:t>
            </a:r>
            <a:r>
              <a:rPr lang="en-US" sz="2600" dirty="0" smtClean="0">
                <a:latin typeface="Arial" panose="020B0604020202020204" pitchFamily="34" charset="0"/>
                <a:cs typeface="Arial" panose="020B0604020202020204" pitchFamily="34" charset="0"/>
              </a:rPr>
              <a:t>2</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+ 1</a:t>
            </a:r>
          </a:p>
        </p:txBody>
      </p:sp>
      <p:sp>
        <p:nvSpPr>
          <p:cNvPr id="8" name="Title 1"/>
          <p:cNvSpPr>
            <a:spLocks noGrp="1"/>
          </p:cNvSpPr>
          <p:nvPr>
            <p:ph type="title"/>
          </p:nvPr>
        </p:nvSpPr>
        <p:spPr>
          <a:xfrm>
            <a:off x="35496" y="44624"/>
            <a:ext cx="7560840" cy="648072"/>
          </a:xfrm>
        </p:spPr>
        <p:txBody>
          <a:bodyPr>
            <a:noAutofit/>
          </a:bodyPr>
          <a:lstStyle/>
          <a:p>
            <a:r>
              <a:rPr lang="en-GB" sz="3100" dirty="0" smtClean="0"/>
              <a:t>15.2 – </a:t>
            </a:r>
            <a:r>
              <a:rPr lang="en-GB" sz="3100" dirty="0"/>
              <a:t>Representing </a:t>
            </a:r>
            <a:r>
              <a:rPr lang="en-GB" sz="3100" dirty="0" smtClean="0"/>
              <a:t>Inequalities Graphically</a:t>
            </a:r>
            <a:endParaRPr lang="en-GB" sz="3100" b="1" dirty="0" smtClean="0"/>
          </a:p>
        </p:txBody>
      </p:sp>
      <p:sp>
        <p:nvSpPr>
          <p:cNvPr id="9" name="Rectangle 8"/>
          <p:cNvSpPr/>
          <p:nvPr/>
        </p:nvSpPr>
        <p:spPr>
          <a:xfrm flipH="1">
            <a:off x="223753" y="5417348"/>
            <a:ext cx="5204539"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Q3b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If (2, 3) satisfies the inequality, then all points in that region will also satisfy the inequality.</a:t>
            </a:r>
          </a:p>
        </p:txBody>
      </p:sp>
      <p:sp>
        <p:nvSpPr>
          <p:cNvPr id="10" name="Rectangle 9"/>
          <p:cNvSpPr/>
          <p:nvPr/>
        </p:nvSpPr>
        <p:spPr>
          <a:xfrm flipH="1">
            <a:off x="231557" y="4437112"/>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Q3a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the point (2,3),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2400" dirty="0" smtClean="0">
                <a:solidFill>
                  <a:schemeClr val="tx1"/>
                </a:solidFill>
                <a:latin typeface="Arial" panose="020B0604020202020204" pitchFamily="34" charset="0"/>
                <a:cs typeface="Arial" panose="020B0604020202020204" pitchFamily="34" charset="0"/>
              </a:rPr>
              <a:t>and 2</a:t>
            </a:r>
            <a:r>
              <a:rPr lang="en-US" sz="2400" i="1" dirty="0" smtClean="0">
                <a:solidFill>
                  <a:schemeClr val="tx1"/>
                </a:solidFill>
                <a:latin typeface="Arial" panose="020B0604020202020204" pitchFamily="34" charset="0"/>
                <a:cs typeface="Arial" panose="020B0604020202020204" pitchFamily="34" charset="0"/>
              </a:rPr>
              <a:t>x</a:t>
            </a:r>
            <a:r>
              <a:rPr lang="en-US" sz="2400" dirty="0" smtClean="0">
                <a:solidFill>
                  <a:schemeClr val="tx1"/>
                </a:solidFill>
                <a:latin typeface="Arial" panose="020B0604020202020204" pitchFamily="34" charset="0"/>
                <a:cs typeface="Arial" panose="020B0604020202020204" pitchFamily="34" charset="0"/>
              </a:rPr>
              <a:t> + 1 </a:t>
            </a:r>
            <a:r>
              <a:rPr lang="en-US" sz="2400"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2400"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420146071"/>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476</a:t>
            </a:r>
            <a:endParaRPr lang="en-GB" sz="1400" b="1" dirty="0">
              <a:latin typeface="Calibri" panose="020F0502020204030204" pitchFamily="34" charset="0"/>
            </a:endParaRPr>
          </a:p>
        </p:txBody>
      </p:sp>
      <p:sp>
        <p:nvSpPr>
          <p:cNvPr id="3" name="Rectangle 2"/>
          <p:cNvSpPr/>
          <p:nvPr/>
        </p:nvSpPr>
        <p:spPr>
          <a:xfrm>
            <a:off x="271681" y="1196752"/>
            <a:ext cx="5236423" cy="4031873"/>
          </a:xfrm>
          <a:prstGeom prst="rect">
            <a:avLst/>
          </a:prstGeom>
        </p:spPr>
        <p:txBody>
          <a:bodyPr wrap="square">
            <a:spAutoFit/>
          </a:bodyPr>
          <a:lstStyle/>
          <a:p>
            <a:pPr marL="514350" lvl="1" indent="-514350">
              <a:buClr>
                <a:srgbClr val="C00000"/>
              </a:buClr>
              <a:buFont typeface="+mj-lt"/>
              <a:buAutoNum type="arabicPeriod" startAt="4"/>
              <a:tabLst>
                <a:tab pos="800100" algn="l"/>
                <a:tab pos="2687638" algn="l"/>
              </a:tabLst>
            </a:pPr>
            <a:r>
              <a:rPr lang="en-US" sz="3100" dirty="0" smtClean="0">
                <a:latin typeface="Arial" panose="020B0604020202020204" pitchFamily="34" charset="0"/>
                <a:cs typeface="Arial" panose="020B0604020202020204" pitchFamily="34" charset="0"/>
              </a:rPr>
              <a:t>Draw </a:t>
            </a:r>
            <a:r>
              <a:rPr lang="en-US" sz="3100" dirty="0">
                <a:latin typeface="Arial" panose="020B0604020202020204" pitchFamily="34" charset="0"/>
                <a:cs typeface="Arial" panose="020B0604020202020204" pitchFamily="34" charset="0"/>
              </a:rPr>
              <a:t>a coordinate grid with -6 to 6 on both </a:t>
            </a:r>
            <a:r>
              <a:rPr lang="en-US" sz="3100" dirty="0" smtClean="0">
                <a:latin typeface="Arial" panose="020B0604020202020204" pitchFamily="34" charset="0"/>
                <a:cs typeface="Arial" panose="020B0604020202020204" pitchFamily="34" charset="0"/>
              </a:rPr>
              <a:t>axes.</a:t>
            </a:r>
            <a:br>
              <a:rPr lang="en-US" sz="3100" dirty="0" smtClean="0">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Shade </a:t>
            </a:r>
            <a:r>
              <a:rPr lang="en-US" sz="3100" dirty="0">
                <a:latin typeface="Arial" panose="020B0604020202020204" pitchFamily="34" charset="0"/>
                <a:cs typeface="Arial" panose="020B0604020202020204" pitchFamily="34" charset="0"/>
              </a:rPr>
              <a:t>the region that satisfies each inequality, </a:t>
            </a:r>
            <a:endParaRPr lang="en-US" sz="310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a:tabLst>
                <a:tab pos="800100" algn="l"/>
                <a:tab pos="2687638" algn="l"/>
              </a:tabLst>
            </a:pPr>
            <a:r>
              <a:rPr lang="en-US" sz="3100" i="1" dirty="0" smtClean="0">
                <a:latin typeface="Arial" panose="020B0604020202020204" pitchFamily="34" charset="0"/>
                <a:cs typeface="Arial" panose="020B0604020202020204" pitchFamily="34" charset="0"/>
              </a:rPr>
              <a:t>y</a:t>
            </a:r>
            <a:r>
              <a:rPr lang="en-US" sz="3100" dirty="0" smtClean="0">
                <a:latin typeface="Arial" panose="020B0604020202020204" pitchFamily="34" charset="0"/>
                <a:cs typeface="Arial" panose="020B0604020202020204" pitchFamily="34" charset="0"/>
              </a:rPr>
              <a:t> &gt; </a:t>
            </a:r>
            <a:r>
              <a:rPr lang="en-US" sz="3100" i="1" dirty="0" smtClean="0">
                <a:latin typeface="Arial" panose="020B0604020202020204" pitchFamily="34" charset="0"/>
                <a:cs typeface="Arial" panose="020B0604020202020204" pitchFamily="34" charset="0"/>
              </a:rPr>
              <a:t>x</a:t>
            </a:r>
            <a:r>
              <a:rPr lang="en-US" sz="3100" dirty="0" smtClean="0">
                <a:latin typeface="Arial" panose="020B0604020202020204" pitchFamily="34" charset="0"/>
                <a:cs typeface="Arial" panose="020B0604020202020204" pitchFamily="34" charset="0"/>
              </a:rPr>
              <a:t> - 3 	</a:t>
            </a:r>
          </a:p>
          <a:p>
            <a:pPr marL="971550" lvl="2" indent="-514350">
              <a:buClr>
                <a:srgbClr val="C00000"/>
              </a:buClr>
              <a:buFont typeface="+mj-lt"/>
              <a:buAutoNum type="alphaLcPeriod"/>
              <a:tabLst>
                <a:tab pos="800100" algn="l"/>
                <a:tab pos="2687638" algn="l"/>
              </a:tabLst>
            </a:pPr>
            <a:r>
              <a:rPr lang="en-US" sz="3100" i="1" dirty="0" smtClean="0">
                <a:latin typeface="Arial" panose="020B0604020202020204" pitchFamily="34" charset="0"/>
                <a:cs typeface="Arial" panose="020B0604020202020204" pitchFamily="34" charset="0"/>
              </a:rPr>
              <a:t>y</a:t>
            </a:r>
            <a:r>
              <a:rPr lang="en-US" sz="3100" dirty="0" smtClean="0">
                <a:latin typeface="Arial" panose="020B0604020202020204" pitchFamily="34" charset="0"/>
                <a:cs typeface="Arial" panose="020B0604020202020204" pitchFamily="34" charset="0"/>
              </a:rPr>
              <a:t> ≤ 2</a:t>
            </a:r>
            <a:r>
              <a:rPr lang="en-US" sz="3100" i="1" dirty="0" smtClean="0">
                <a:latin typeface="Arial" panose="020B0604020202020204" pitchFamily="34" charset="0"/>
                <a:cs typeface="Arial" panose="020B0604020202020204" pitchFamily="34" charset="0"/>
              </a:rPr>
              <a:t>x</a:t>
            </a:r>
            <a:r>
              <a:rPr lang="en-US" sz="3100" dirty="0" smtClean="0">
                <a:latin typeface="Arial" panose="020B0604020202020204" pitchFamily="34" charset="0"/>
                <a:cs typeface="Arial" panose="020B0604020202020204" pitchFamily="34" charset="0"/>
              </a:rPr>
              <a:t> - 2 </a:t>
            </a:r>
          </a:p>
          <a:p>
            <a:pPr marL="971550" lvl="2" indent="-514350">
              <a:buClr>
                <a:srgbClr val="C00000"/>
              </a:buClr>
              <a:buFont typeface="+mj-lt"/>
              <a:buAutoNum type="alphaLcPeriod" startAt="3"/>
              <a:tabLst>
                <a:tab pos="800100" algn="l"/>
                <a:tab pos="2687638" algn="l"/>
              </a:tabLst>
            </a:pPr>
            <a:r>
              <a:rPr lang="en-US" sz="3100" i="1" dirty="0" smtClean="0">
                <a:latin typeface="Arial" panose="020B0604020202020204" pitchFamily="34" charset="0"/>
                <a:cs typeface="Arial" panose="020B0604020202020204" pitchFamily="34" charset="0"/>
              </a:rPr>
              <a:t>y </a:t>
            </a:r>
            <a:r>
              <a:rPr lang="en-US" sz="3100" dirty="0" smtClean="0">
                <a:latin typeface="Arial" panose="020B0604020202020204" pitchFamily="34" charset="0"/>
                <a:cs typeface="Arial" panose="020B0604020202020204" pitchFamily="34" charset="0"/>
              </a:rPr>
              <a:t>≥ 3</a:t>
            </a:r>
            <a:r>
              <a:rPr lang="en-US" sz="3100" i="1" dirty="0" smtClean="0">
                <a:latin typeface="Arial" panose="020B0604020202020204" pitchFamily="34" charset="0"/>
                <a:cs typeface="Arial" panose="020B0604020202020204" pitchFamily="34" charset="0"/>
              </a:rPr>
              <a:t>x</a:t>
            </a:r>
            <a:r>
              <a:rPr lang="en-US" sz="3100" dirty="0" smtClean="0">
                <a:latin typeface="Arial" panose="020B0604020202020204" pitchFamily="34" charset="0"/>
                <a:cs typeface="Arial" panose="020B0604020202020204" pitchFamily="34" charset="0"/>
              </a:rPr>
              <a:t> -3 </a:t>
            </a:r>
          </a:p>
          <a:p>
            <a:pPr marL="971550" lvl="2" indent="-514350">
              <a:buClr>
                <a:srgbClr val="C00000"/>
              </a:buClr>
              <a:buFont typeface="+mj-lt"/>
              <a:buAutoNum type="alphaLcPeriod" startAt="3"/>
              <a:tabLst>
                <a:tab pos="800100" algn="l"/>
                <a:tab pos="2687638" algn="l"/>
              </a:tabLst>
            </a:pPr>
            <a:r>
              <a:rPr lang="en-US" sz="3100" i="1" dirty="0" smtClean="0">
                <a:latin typeface="Arial" panose="020B0604020202020204" pitchFamily="34" charset="0"/>
                <a:cs typeface="Arial" panose="020B0604020202020204" pitchFamily="34" charset="0"/>
              </a:rPr>
              <a:t>y</a:t>
            </a:r>
            <a:r>
              <a:rPr lang="en-US" sz="3100" dirty="0" smtClean="0">
                <a:latin typeface="Arial" panose="020B0604020202020204" pitchFamily="34" charset="0"/>
                <a:cs typeface="Arial" panose="020B0604020202020204" pitchFamily="34" charset="0"/>
              </a:rPr>
              <a:t> &lt; -</a:t>
            </a:r>
            <a:r>
              <a:rPr lang="en-US" sz="3100" i="1" dirty="0" smtClean="0">
                <a:latin typeface="Arial" panose="020B0604020202020204" pitchFamily="34" charset="0"/>
                <a:cs typeface="Arial" panose="020B0604020202020204" pitchFamily="34" charset="0"/>
              </a:rPr>
              <a:t>x</a:t>
            </a:r>
            <a:r>
              <a:rPr lang="en-US" sz="3100" dirty="0" smtClean="0">
                <a:latin typeface="Arial" panose="020B0604020202020204" pitchFamily="34" charset="0"/>
                <a:cs typeface="Arial" panose="020B0604020202020204" pitchFamily="34" charset="0"/>
              </a:rPr>
              <a:t> + 1</a:t>
            </a:r>
            <a:endParaRPr lang="en-US" sz="3100" dirty="0">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35496" y="44624"/>
            <a:ext cx="7560840" cy="648072"/>
          </a:xfrm>
        </p:spPr>
        <p:txBody>
          <a:bodyPr>
            <a:noAutofit/>
          </a:bodyPr>
          <a:lstStyle/>
          <a:p>
            <a:r>
              <a:rPr lang="en-GB" sz="3100" dirty="0" smtClean="0"/>
              <a:t>15.2 – </a:t>
            </a:r>
            <a:r>
              <a:rPr lang="en-GB" sz="3100" dirty="0"/>
              <a:t>Representing </a:t>
            </a:r>
            <a:r>
              <a:rPr lang="en-GB" sz="3100" dirty="0" smtClean="0"/>
              <a:t>Inequalities Graphically</a:t>
            </a:r>
            <a:endParaRPr lang="en-GB" sz="3100" b="1" dirty="0" smtClean="0"/>
          </a:p>
        </p:txBody>
      </p:sp>
      <p:sp>
        <p:nvSpPr>
          <p:cNvPr id="10" name="Rectangle 9"/>
          <p:cNvSpPr/>
          <p:nvPr/>
        </p:nvSpPr>
        <p:spPr>
          <a:xfrm flipH="1">
            <a:off x="231557" y="5140349"/>
            <a:ext cx="5204539" cy="138499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Q4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Test a point to see which region satisfies the inequality.</a:t>
            </a: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628949464"/>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476</a:t>
            </a:r>
            <a:endParaRPr lang="en-GB" sz="1400" b="1" dirty="0">
              <a:latin typeface="Calibri" panose="020F0502020204030204" pitchFamily="34" charset="0"/>
            </a:endParaRPr>
          </a:p>
        </p:txBody>
      </p:sp>
      <p:sp>
        <p:nvSpPr>
          <p:cNvPr id="8" name="Title 1"/>
          <p:cNvSpPr>
            <a:spLocks noGrp="1"/>
          </p:cNvSpPr>
          <p:nvPr>
            <p:ph type="title"/>
          </p:nvPr>
        </p:nvSpPr>
        <p:spPr/>
        <p:txBody>
          <a:bodyPr>
            <a:noAutofit/>
          </a:bodyPr>
          <a:lstStyle/>
          <a:p>
            <a:r>
              <a:rPr lang="en-GB" sz="3100" dirty="0" smtClean="0"/>
              <a:t>15.2 – </a:t>
            </a:r>
            <a:r>
              <a:rPr lang="en-GB" sz="3100" dirty="0"/>
              <a:t>Representing </a:t>
            </a:r>
            <a:r>
              <a:rPr lang="en-GB" sz="3100" dirty="0" smtClean="0"/>
              <a:t>Inequalities Graphically</a:t>
            </a:r>
            <a:endParaRPr lang="en-GB" sz="3100" b="1" dirty="0" smtClean="0"/>
          </a:p>
        </p:txBody>
      </p:sp>
      <p:grpSp>
        <p:nvGrpSpPr>
          <p:cNvPr id="7" name="Group 6"/>
          <p:cNvGrpSpPr/>
          <p:nvPr/>
        </p:nvGrpSpPr>
        <p:grpSpPr>
          <a:xfrm>
            <a:off x="179512" y="1124744"/>
            <a:ext cx="8712968" cy="5444871"/>
            <a:chOff x="3483872" y="1017022"/>
            <a:chExt cx="5264592" cy="5444871"/>
          </a:xfrm>
        </p:grpSpPr>
        <p:sp>
          <p:nvSpPr>
            <p:cNvPr id="9" name="Round Diagonal Corner Rectangle 8"/>
            <p:cNvSpPr/>
            <p:nvPr/>
          </p:nvSpPr>
          <p:spPr>
            <a:xfrm>
              <a:off x="3491880" y="1017022"/>
              <a:ext cx="5256584" cy="5444871"/>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17023"/>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2</a:t>
              </a:r>
              <a:endParaRPr lang="en-US" sz="20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533134" y="1521078"/>
              <a:ext cx="5197551" cy="907941"/>
            </a:xfrm>
            <a:prstGeom prst="rect">
              <a:avLst/>
            </a:prstGeom>
          </p:spPr>
          <p:txBody>
            <a:bodyPr wrap="square">
              <a:spAutoFit/>
            </a:bodyPr>
            <a:lstStyle/>
            <a:p>
              <a:pPr>
                <a:spcAft>
                  <a:spcPts val="0"/>
                </a:spcAft>
                <a:tabLst>
                  <a:tab pos="4972050" algn="r"/>
                </a:tabLst>
              </a:pPr>
              <a:r>
                <a:rPr lang="en-US" sz="2500" dirty="0"/>
                <a:t>On a coordinate grid, shade the region that satisfies the inequalities x &lt; 5, y </a:t>
              </a:r>
              <a:r>
                <a:rPr lang="en-US" sz="2800" dirty="0">
                  <a:latin typeface="Arial" panose="020B0604020202020204" pitchFamily="34" charset="0"/>
                  <a:cs typeface="Arial" panose="020B0604020202020204" pitchFamily="34" charset="0"/>
                </a:rPr>
                <a:t>≤</a:t>
              </a:r>
              <a:r>
                <a:rPr lang="en-US" sz="2500" dirty="0" smtClean="0"/>
                <a:t> 2x </a:t>
              </a:r>
              <a:r>
                <a:rPr lang="en-US" sz="2500" dirty="0"/>
                <a:t>+ 4, y </a:t>
              </a:r>
              <a:r>
                <a:rPr lang="en-US" sz="2800" dirty="0">
                  <a:latin typeface="Arial" panose="020B0604020202020204" pitchFamily="34" charset="0"/>
                  <a:cs typeface="Arial" panose="020B0604020202020204" pitchFamily="34" charset="0"/>
                </a:rPr>
                <a:t>≤</a:t>
              </a:r>
              <a:r>
                <a:rPr lang="en-US" sz="2500" dirty="0" smtClean="0"/>
                <a:t> </a:t>
              </a:r>
              <a:r>
                <a:rPr lang="en-US" sz="2500" dirty="0"/>
                <a:t>1 and y &gt; -2</a:t>
              </a:r>
              <a:endParaRPr lang="en-US" sz="2500" dirty="0">
                <a:latin typeface="Comic Sans MS" panose="030F0702030302020204" pitchFamily="66" charset="0"/>
              </a:endParaRPr>
            </a:p>
          </p:txBody>
        </p:sp>
      </p:gr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1177" y="2597726"/>
            <a:ext cx="8554772" cy="3711594"/>
          </a:xfrm>
          <a:prstGeom prst="rect">
            <a:avLst/>
          </a:prstGeom>
        </p:spPr>
      </p:pic>
    </p:spTree>
    <p:extLst>
      <p:ext uri="{BB962C8B-B14F-4D97-AF65-F5344CB8AC3E}">
        <p14:creationId xmlns:p14="http://schemas.microsoft.com/office/powerpoint/2010/main" val="1664645082"/>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476</a:t>
            </a:r>
            <a:endParaRPr lang="en-GB" sz="1400" b="1" dirty="0">
              <a:latin typeface="Calibri" panose="020F0502020204030204" pitchFamily="34" charset="0"/>
            </a:endParaRPr>
          </a:p>
        </p:txBody>
      </p:sp>
      <p:sp>
        <p:nvSpPr>
          <p:cNvPr id="3" name="Rectangle 2"/>
          <p:cNvSpPr/>
          <p:nvPr/>
        </p:nvSpPr>
        <p:spPr>
          <a:xfrm>
            <a:off x="271681" y="1196752"/>
            <a:ext cx="5236423" cy="3970318"/>
          </a:xfrm>
          <a:prstGeom prst="rect">
            <a:avLst/>
          </a:prstGeom>
        </p:spPr>
        <p:txBody>
          <a:bodyPr wrap="square">
            <a:spAutoFit/>
          </a:bodyPr>
          <a:lstStyle/>
          <a:p>
            <a:pPr marL="514350" lvl="1" indent="-514350">
              <a:buClr>
                <a:srgbClr val="C00000"/>
              </a:buClr>
              <a:buFont typeface="+mj-lt"/>
              <a:buAutoNum type="arabicPeriod" startAt="5"/>
              <a:tabLst>
                <a:tab pos="800100" algn="l"/>
                <a:tab pos="2687638" algn="l"/>
              </a:tabLst>
            </a:pPr>
            <a:r>
              <a:rPr lang="en-US" sz="2800" b="1" dirty="0">
                <a:solidFill>
                  <a:srgbClr val="C00000"/>
                </a:solidFill>
                <a:latin typeface="Arial" panose="020B0604020202020204" pitchFamily="34" charset="0"/>
                <a:cs typeface="Arial" panose="020B0604020202020204" pitchFamily="34" charset="0"/>
              </a:rPr>
              <a:t>Reasoning</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and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 are </a:t>
            </a:r>
            <a:r>
              <a:rPr lang="en-US" sz="2800" dirty="0" smtClean="0">
                <a:latin typeface="Arial" panose="020B0604020202020204" pitchFamily="34" charset="0"/>
                <a:cs typeface="Arial" panose="020B0604020202020204" pitchFamily="34" charset="0"/>
              </a:rPr>
              <a:t>integers.</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On </a:t>
            </a:r>
            <a:r>
              <a:rPr lang="en-US" sz="2800" dirty="0">
                <a:latin typeface="Arial" panose="020B0604020202020204" pitchFamily="34" charset="0"/>
                <a:cs typeface="Arial" panose="020B0604020202020204" pitchFamily="34" charset="0"/>
              </a:rPr>
              <a:t>a coordinate grid with -5 to 5 on both axes, mark on all the coordinates with integer coordinates which satisfy the inequalities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y &gt; x </a:t>
            </a:r>
            <a:r>
              <a:rPr lang="en-US" sz="2800" dirty="0">
                <a:latin typeface="Arial" panose="020B0604020202020204" pitchFamily="34" charset="0"/>
                <a:cs typeface="Arial" panose="020B0604020202020204" pitchFamily="34" charset="0"/>
              </a:rPr>
              <a:t>+ 1 </a:t>
            </a:r>
            <a:r>
              <a:rPr lang="en-US" sz="2800" dirty="0" smtClean="0">
                <a:latin typeface="Arial" panose="020B0604020202020204" pitchFamily="34" charset="0"/>
                <a:cs typeface="Arial" panose="020B0604020202020204" pitchFamily="34" charset="0"/>
              </a:rPr>
              <a:t>	x ≥ -3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y </a:t>
            </a:r>
            <a:r>
              <a:rPr lang="en-US" sz="2800" dirty="0">
                <a:latin typeface="Arial" panose="020B0604020202020204" pitchFamily="34" charset="0"/>
                <a:cs typeface="Arial" panose="020B0604020202020204" pitchFamily="34" charset="0"/>
              </a:rPr>
              <a:t>&lt; 3</a:t>
            </a:r>
          </a:p>
        </p:txBody>
      </p:sp>
      <p:sp>
        <p:nvSpPr>
          <p:cNvPr id="8" name="Title 1"/>
          <p:cNvSpPr>
            <a:spLocks noGrp="1"/>
          </p:cNvSpPr>
          <p:nvPr>
            <p:ph type="title"/>
          </p:nvPr>
        </p:nvSpPr>
        <p:spPr>
          <a:xfrm>
            <a:off x="35496" y="44624"/>
            <a:ext cx="7560840" cy="648072"/>
          </a:xfrm>
        </p:spPr>
        <p:txBody>
          <a:bodyPr>
            <a:noAutofit/>
          </a:bodyPr>
          <a:lstStyle/>
          <a:p>
            <a:r>
              <a:rPr lang="en-GB" sz="3100" dirty="0" smtClean="0"/>
              <a:t>15.2 – </a:t>
            </a:r>
            <a:r>
              <a:rPr lang="en-GB" sz="3100" dirty="0"/>
              <a:t>Representing </a:t>
            </a:r>
            <a:r>
              <a:rPr lang="en-GB" sz="3100" dirty="0" smtClean="0"/>
              <a:t>Inequalities Graphically</a:t>
            </a:r>
            <a:endParaRPr lang="en-GB" sz="3100" b="1" dirty="0" smtClean="0"/>
          </a:p>
        </p:txBody>
      </p:sp>
      <p:sp>
        <p:nvSpPr>
          <p:cNvPr id="10" name="Rectangle 9"/>
          <p:cNvSpPr/>
          <p:nvPr/>
        </p:nvSpPr>
        <p:spPr>
          <a:xfrm flipH="1">
            <a:off x="251520" y="5157192"/>
            <a:ext cx="5204539" cy="138499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Q5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Make sure you include the coordinates on the solid lines.</a:t>
            </a: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870961830"/>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476</a:t>
            </a:r>
            <a:endParaRPr lang="en-GB" sz="1400" b="1" dirty="0">
              <a:latin typeface="Calibri" panose="020F0502020204030204" pitchFamily="34" charset="0"/>
            </a:endParaRPr>
          </a:p>
        </p:txBody>
      </p:sp>
      <p:sp>
        <p:nvSpPr>
          <p:cNvPr id="8" name="Title 1"/>
          <p:cNvSpPr>
            <a:spLocks noGrp="1"/>
          </p:cNvSpPr>
          <p:nvPr>
            <p:ph type="title"/>
          </p:nvPr>
        </p:nvSpPr>
        <p:spPr/>
        <p:txBody>
          <a:bodyPr>
            <a:noAutofit/>
          </a:bodyPr>
          <a:lstStyle/>
          <a:p>
            <a:r>
              <a:rPr lang="en-GB" sz="3100" dirty="0" smtClean="0"/>
              <a:t>15.2 – </a:t>
            </a:r>
            <a:r>
              <a:rPr lang="en-GB" sz="3100" dirty="0"/>
              <a:t>Representing </a:t>
            </a:r>
            <a:r>
              <a:rPr lang="en-GB" sz="3100" dirty="0" smtClean="0"/>
              <a:t>Inequalities Graphically</a:t>
            </a:r>
            <a:endParaRPr lang="en-GB" sz="3100" b="1" dirty="0" smtClean="0"/>
          </a:p>
        </p:txBody>
      </p:sp>
      <p:grpSp>
        <p:nvGrpSpPr>
          <p:cNvPr id="10" name="Group 9"/>
          <p:cNvGrpSpPr/>
          <p:nvPr/>
        </p:nvGrpSpPr>
        <p:grpSpPr>
          <a:xfrm>
            <a:off x="179512" y="1183956"/>
            <a:ext cx="8672441" cy="5470866"/>
            <a:chOff x="3483872" y="1089031"/>
            <a:chExt cx="5264592" cy="5470866"/>
          </a:xfrm>
        </p:grpSpPr>
        <p:sp>
          <p:nvSpPr>
            <p:cNvPr id="12" name="Round Diagonal Corner Rectangle 11"/>
            <p:cNvSpPr/>
            <p:nvPr/>
          </p:nvSpPr>
          <p:spPr>
            <a:xfrm>
              <a:off x="3491880" y="1089031"/>
              <a:ext cx="5256584" cy="541339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 Diagonal Corner Rectangle 13"/>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3539550" y="1666250"/>
              <a:ext cx="5146091" cy="4893647"/>
            </a:xfrm>
            <a:prstGeom prst="rect">
              <a:avLst/>
            </a:prstGeom>
          </p:spPr>
          <p:txBody>
            <a:bodyPr wrap="square">
              <a:spAutoFit/>
            </a:bodyPr>
            <a:lstStyle/>
            <a:p>
              <a:pPr>
                <a:spcAft>
                  <a:spcPts val="0"/>
                </a:spcAft>
                <a:tabLst>
                  <a:tab pos="8229600" algn="r"/>
                </a:tabLst>
              </a:pPr>
              <a:r>
                <a:rPr lang="en-US" sz="2400" dirty="0" smtClean="0"/>
                <a:t>The lines </a:t>
              </a:r>
              <a:r>
                <a:rPr lang="en-US" sz="2400" i="1" dirty="0" smtClean="0"/>
                <a:t>y</a:t>
              </a:r>
              <a:r>
                <a:rPr lang="en-US" sz="2400" dirty="0" smtClean="0"/>
                <a:t> = </a:t>
              </a:r>
              <a:r>
                <a:rPr lang="en-US" sz="2400" i="1" dirty="0" smtClean="0"/>
                <a:t>x</a:t>
              </a:r>
              <a:r>
                <a:rPr lang="en-US" sz="2400" dirty="0" smtClean="0"/>
                <a:t> - 2 and </a:t>
              </a:r>
              <a:br>
                <a:rPr lang="en-US" sz="2400" dirty="0" smtClean="0"/>
              </a:br>
              <a:r>
                <a:rPr lang="en-US" sz="2400" i="1" dirty="0" smtClean="0"/>
                <a:t>x</a:t>
              </a:r>
              <a:r>
                <a:rPr lang="en-US" sz="2400" dirty="0" smtClean="0"/>
                <a:t> + </a:t>
              </a:r>
              <a:r>
                <a:rPr lang="en-US" sz="2400" i="1" dirty="0" smtClean="0"/>
                <a:t>y</a:t>
              </a:r>
              <a:r>
                <a:rPr lang="en-US" sz="2400" dirty="0" smtClean="0"/>
                <a:t> = 10 are drawn on the </a:t>
              </a:r>
              <a:br>
                <a:rPr lang="en-US" sz="2400" dirty="0" smtClean="0"/>
              </a:br>
              <a:r>
                <a:rPr lang="en-US" sz="2400" dirty="0" smtClean="0"/>
                <a:t>grid.</a:t>
              </a:r>
              <a:br>
                <a:rPr lang="en-US" sz="2400" dirty="0" smtClean="0"/>
              </a:br>
              <a:r>
                <a:rPr lang="en-US" sz="2400" dirty="0" smtClean="0"/>
                <a:t/>
              </a:r>
              <a:br>
                <a:rPr lang="en-US" sz="2400" dirty="0" smtClean="0"/>
              </a:br>
              <a:r>
                <a:rPr lang="en-US" sz="2400" dirty="0" smtClean="0"/>
                <a:t>On the grid, mark with a </a:t>
              </a:r>
            </a:p>
            <a:p>
              <a:pPr>
                <a:spcAft>
                  <a:spcPts val="0"/>
                </a:spcAft>
                <a:tabLst>
                  <a:tab pos="8229600" algn="r"/>
                </a:tabLst>
              </a:pPr>
              <a:r>
                <a:rPr lang="en-US" sz="2400" dirty="0" smtClean="0"/>
                <a:t>cross (X) each of the points </a:t>
              </a:r>
              <a:br>
                <a:rPr lang="en-US" sz="2400" dirty="0" smtClean="0"/>
              </a:br>
              <a:r>
                <a:rPr lang="en-US" sz="2400" dirty="0" smtClean="0"/>
                <a:t>with integer coordinates </a:t>
              </a:r>
              <a:br>
                <a:rPr lang="en-US" sz="2400" dirty="0" smtClean="0"/>
              </a:br>
              <a:r>
                <a:rPr lang="en-US" sz="2400" dirty="0" smtClean="0"/>
                <a:t>that are in the region defined </a:t>
              </a:r>
              <a:br>
                <a:rPr lang="en-US" sz="2400" dirty="0" smtClean="0"/>
              </a:br>
              <a:r>
                <a:rPr lang="en-US" sz="2400" dirty="0" smtClean="0"/>
                <a:t>by </a:t>
              </a:r>
              <a:r>
                <a:rPr lang="en-US" sz="2400" i="1" dirty="0" smtClean="0"/>
                <a:t>y</a:t>
              </a:r>
              <a:r>
                <a:rPr lang="en-US" sz="2400" dirty="0" smtClean="0"/>
                <a:t> &gt; </a:t>
              </a:r>
              <a:r>
                <a:rPr lang="en-US" sz="2400" i="1" dirty="0" smtClean="0"/>
                <a:t>x</a:t>
              </a:r>
              <a:r>
                <a:rPr lang="en-US" sz="2400" dirty="0" smtClean="0"/>
                <a:t> - 2, x + </a:t>
              </a:r>
              <a:r>
                <a:rPr lang="en-US" sz="2400" i="1" dirty="0" smtClean="0"/>
                <a:t>y</a:t>
              </a:r>
              <a:r>
                <a:rPr lang="en-US" sz="2400" dirty="0" smtClean="0"/>
                <a:t> &lt; 10 </a:t>
              </a:r>
              <a:br>
                <a:rPr lang="en-US" sz="2400" dirty="0" smtClean="0"/>
              </a:br>
              <a:r>
                <a:rPr lang="en-US" sz="2400" dirty="0" smtClean="0"/>
                <a:t>and </a:t>
              </a:r>
              <a:r>
                <a:rPr lang="en-US" sz="2400" i="1" dirty="0" smtClean="0"/>
                <a:t>x</a:t>
              </a:r>
              <a:r>
                <a:rPr lang="en-US" sz="2400" dirty="0" smtClean="0"/>
                <a:t> &gt; 3 </a:t>
              </a:r>
              <a:br>
                <a:rPr lang="en-US" sz="2400" dirty="0" smtClean="0"/>
              </a:br>
              <a:r>
                <a:rPr lang="en-US" sz="2400" dirty="0" smtClean="0"/>
                <a:t/>
              </a:r>
              <a:br>
                <a:rPr lang="en-US" sz="2400" dirty="0" smtClean="0"/>
              </a:br>
              <a:r>
                <a:rPr lang="en-US" sz="2400" dirty="0" smtClean="0"/>
                <a:t>	</a:t>
              </a:r>
              <a:r>
                <a:rPr lang="en-US" sz="2400" b="1" dirty="0" smtClean="0"/>
                <a:t>(3 marks)</a:t>
              </a:r>
            </a:p>
            <a:p>
              <a:pPr>
                <a:spcAft>
                  <a:spcPts val="0"/>
                </a:spcAft>
                <a:tabLst>
                  <a:tab pos="8229600" algn="r"/>
                </a:tabLst>
              </a:pPr>
              <a:r>
                <a:rPr lang="en-US" sz="2400" dirty="0" smtClean="0"/>
                <a:t>	</a:t>
              </a:r>
              <a:r>
                <a:rPr lang="en-US" sz="2400" i="1" dirty="0" smtClean="0"/>
                <a:t>Nov </a:t>
              </a:r>
              <a:r>
                <a:rPr lang="en-US" sz="2400" i="1" dirty="0"/>
                <a:t>2012, Q17, 1MA0/1H</a:t>
              </a:r>
              <a:endParaRPr lang="en-US" sz="2400" b="1" i="1" dirty="0"/>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46730" y="1772816"/>
            <a:ext cx="4406889" cy="3672408"/>
          </a:xfrm>
          <a:prstGeom prst="rect">
            <a:avLst/>
          </a:prstGeom>
        </p:spPr>
      </p:pic>
      <p:sp>
        <p:nvSpPr>
          <p:cNvPr id="16" name="Rectangle 15"/>
          <p:cNvSpPr/>
          <p:nvPr/>
        </p:nvSpPr>
        <p:spPr>
          <a:xfrm flipH="1">
            <a:off x="179512" y="5589240"/>
            <a:ext cx="4752528" cy="1015663"/>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a:solidFill>
                  <a:schemeClr val="tx1"/>
                </a:solidFill>
                <a:latin typeface="Arial" panose="020B0604020202020204" pitchFamily="34" charset="0"/>
                <a:cs typeface="Arial" panose="020B0604020202020204" pitchFamily="34" charset="0"/>
              </a:rPr>
              <a:t>Exam hint</a:t>
            </a:r>
          </a:p>
          <a:p>
            <a:r>
              <a:rPr lang="en-US" sz="2000" dirty="0">
                <a:solidFill>
                  <a:schemeClr val="tx1"/>
                </a:solidFill>
                <a:latin typeface="Arial" panose="020B0604020202020204" pitchFamily="34" charset="0"/>
                <a:cs typeface="Arial" panose="020B0604020202020204" pitchFamily="34" charset="0"/>
              </a:rPr>
              <a:t>Substitute your values of </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and </a:t>
            </a:r>
            <a:r>
              <a:rPr lang="en-US" sz="2000" i="1" dirty="0">
                <a:solidFill>
                  <a:schemeClr val="tx1"/>
                </a:solidFill>
                <a:latin typeface="Arial" panose="020B0604020202020204" pitchFamily="34" charset="0"/>
                <a:cs typeface="Arial" panose="020B0604020202020204" pitchFamily="34" charset="0"/>
              </a:rPr>
              <a:t>y</a:t>
            </a:r>
            <a:r>
              <a:rPr lang="en-US" sz="2000" dirty="0">
                <a:solidFill>
                  <a:schemeClr val="tx1"/>
                </a:solidFill>
                <a:latin typeface="Arial" panose="020B0604020202020204" pitchFamily="34" charset="0"/>
                <a:cs typeface="Arial" panose="020B0604020202020204" pitchFamily="34" charset="0"/>
              </a:rPr>
              <a:t> in the given equations to check your answers.</a:t>
            </a:r>
          </a:p>
        </p:txBody>
      </p:sp>
    </p:spTree>
    <p:extLst>
      <p:ext uri="{BB962C8B-B14F-4D97-AF65-F5344CB8AC3E}">
        <p14:creationId xmlns:p14="http://schemas.microsoft.com/office/powerpoint/2010/main" val="2595095170"/>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5" name="Rounded Rectangle 4"/>
          <p:cNvSpPr/>
          <p:nvPr/>
        </p:nvSpPr>
        <p:spPr>
          <a:xfrm>
            <a:off x="179512" y="2204864"/>
            <a:ext cx="2088232" cy="2664296"/>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Unit Openers put the maths you are about to learn into a real-life context. Have a go at the question - it uses maths you have already learnt so you should be able to answer it at the start of the unit.</a:t>
            </a:r>
          </a:p>
        </p:txBody>
      </p:sp>
      <p:sp>
        <p:nvSpPr>
          <p:cNvPr id="10" name="Rounded Rectangle 9"/>
          <p:cNvSpPr/>
          <p:nvPr/>
        </p:nvSpPr>
        <p:spPr>
          <a:xfrm>
            <a:off x="6516216" y="2492897"/>
            <a:ext cx="2376264" cy="1584176"/>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When you have finished the whole unit, a Unit test helps you see how much progress you are making.</a:t>
            </a:r>
          </a:p>
        </p:txBody>
      </p:sp>
      <p:cxnSp>
        <p:nvCxnSpPr>
          <p:cNvPr id="19" name="Straight Arrow Connector 18"/>
          <p:cNvCxnSpPr/>
          <p:nvPr/>
        </p:nvCxnSpPr>
        <p:spPr>
          <a:xfrm flipH="1" flipV="1">
            <a:off x="4572000" y="6313499"/>
            <a:ext cx="576064"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ound Same Side Corner Rectangle 30">
            <a:hlinkClick r:id="rId3" action="ppaction://hlinkpres?slideindex=1&amp;slidetitle="/>
          </p:cNvPr>
          <p:cNvSpPr/>
          <p:nvPr/>
        </p:nvSpPr>
        <p:spPr>
          <a:xfrm>
            <a:off x="6876256"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a:t>
            </a:r>
            <a:endParaRPr lang="en-GB" sz="1400" b="1" dirty="0">
              <a:latin typeface="Calibri" panose="020F050202020403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27784" y="1609360"/>
            <a:ext cx="3744416" cy="4915984"/>
          </a:xfrm>
          <a:prstGeom prst="rect">
            <a:avLst/>
          </a:prstGeom>
        </p:spPr>
      </p:pic>
      <p:sp>
        <p:nvSpPr>
          <p:cNvPr id="9" name="Rounded Rectangle 8"/>
          <p:cNvSpPr/>
          <p:nvPr/>
        </p:nvSpPr>
        <p:spPr>
          <a:xfrm>
            <a:off x="215516" y="5027162"/>
            <a:ext cx="4320480" cy="1606710"/>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Use the Prior knowledge check to make sure you are ready to start the main lessons in the unit. It checks your knowledge from Key Stage 3 and from earlier in the GCSE course. Your teacher has </a:t>
            </a:r>
            <a:r>
              <a:rPr lang="en-US" sz="1600" dirty="0" smtClean="0">
                <a:solidFill>
                  <a:schemeClr val="tx1"/>
                </a:solidFill>
                <a:latin typeface="Arial" panose="020B0604020202020204" pitchFamily="34" charset="0"/>
                <a:cs typeface="Arial" panose="020B0604020202020204" pitchFamily="34" charset="0"/>
              </a:rPr>
              <a:t>access </a:t>
            </a:r>
            <a:r>
              <a:rPr lang="en-US" sz="1600" dirty="0">
                <a:solidFill>
                  <a:schemeClr val="tx1"/>
                </a:solidFill>
                <a:latin typeface="Arial" panose="020B0604020202020204" pitchFamily="34" charset="0"/>
                <a:cs typeface="Arial" panose="020B0604020202020204" pitchFamily="34" charset="0"/>
              </a:rPr>
              <a:t>to worksheets if you need to recap anything.</a:t>
            </a:r>
          </a:p>
        </p:txBody>
      </p:sp>
      <p:cxnSp>
        <p:nvCxnSpPr>
          <p:cNvPr id="15" name="Straight Arrow Connector 14"/>
          <p:cNvCxnSpPr/>
          <p:nvPr/>
        </p:nvCxnSpPr>
        <p:spPr>
          <a:xfrm flipV="1">
            <a:off x="2267744" y="4345665"/>
            <a:ext cx="720080" cy="6814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267744" y="3140968"/>
            <a:ext cx="720080" cy="720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940152" y="1905870"/>
            <a:ext cx="792088" cy="6230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5148064" y="1127072"/>
            <a:ext cx="3744416" cy="512691"/>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i="1" dirty="0" smtClean="0">
                <a:solidFill>
                  <a:schemeClr val="tx1"/>
                </a:solidFill>
                <a:latin typeface="Arial" panose="020B0604020202020204" pitchFamily="34" charset="0"/>
                <a:cs typeface="Arial" panose="020B0604020202020204" pitchFamily="34" charset="0"/>
              </a:rPr>
              <a:t>Extend</a:t>
            </a:r>
            <a:r>
              <a:rPr lang="en-US" sz="1600" dirty="0" smtClean="0">
                <a:solidFill>
                  <a:schemeClr val="tx1"/>
                </a:solidFill>
                <a:latin typeface="Arial" panose="020B0604020202020204" pitchFamily="34" charset="0"/>
                <a:cs typeface="Arial" panose="020B0604020202020204" pitchFamily="34" charset="0"/>
              </a:rPr>
              <a:t> helps you to apply the maths you know to some different situations</a:t>
            </a:r>
            <a:endParaRPr lang="en-US" sz="1600" i="1" dirty="0">
              <a:solidFill>
                <a:schemeClr val="tx1"/>
              </a:solidFill>
              <a:latin typeface="Arial" panose="020B0604020202020204" pitchFamily="34" charset="0"/>
              <a:cs typeface="Arial" panose="020B0604020202020204" pitchFamily="34" charset="0"/>
            </a:endParaRPr>
          </a:p>
        </p:txBody>
      </p:sp>
      <p:cxnSp>
        <p:nvCxnSpPr>
          <p:cNvPr id="26" name="Straight Arrow Connector 25"/>
          <p:cNvCxnSpPr/>
          <p:nvPr/>
        </p:nvCxnSpPr>
        <p:spPr>
          <a:xfrm flipH="1">
            <a:off x="5292080" y="1641597"/>
            <a:ext cx="618900" cy="2642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6489406" y="4360512"/>
            <a:ext cx="2376264" cy="2273360"/>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smtClean="0">
                <a:solidFill>
                  <a:schemeClr val="tx1"/>
                </a:solidFill>
                <a:latin typeface="Arial" panose="020B0604020202020204" pitchFamily="34" charset="0"/>
                <a:cs typeface="Arial" panose="020B0604020202020204" pitchFamily="34" charset="0"/>
              </a:rPr>
              <a:t>Choose only the topics in </a:t>
            </a:r>
            <a:r>
              <a:rPr lang="en-US" sz="1600" i="1" dirty="0" smtClean="0">
                <a:solidFill>
                  <a:schemeClr val="tx1"/>
                </a:solidFill>
                <a:latin typeface="Arial" panose="020B0604020202020204" pitchFamily="34" charset="0"/>
                <a:cs typeface="Arial" panose="020B0604020202020204" pitchFamily="34" charset="0"/>
              </a:rPr>
              <a:t>strengthen</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thay</a:t>
            </a:r>
            <a:r>
              <a:rPr lang="en-US" sz="1600" dirty="0" smtClean="0">
                <a:solidFill>
                  <a:schemeClr val="tx1"/>
                </a:solidFill>
                <a:latin typeface="Arial" panose="020B0604020202020204" pitchFamily="34" charset="0"/>
                <a:cs typeface="Arial" panose="020B0604020202020204" pitchFamily="34" charset="0"/>
              </a:rPr>
              <a:t> you need a bit more practice with. You’ll find more hints here to lead you through specific questions. Then move on to </a:t>
            </a:r>
            <a:r>
              <a:rPr lang="en-US" sz="1600" i="1" dirty="0" smtClean="0">
                <a:solidFill>
                  <a:schemeClr val="tx1"/>
                </a:solidFill>
                <a:latin typeface="Arial" panose="020B0604020202020204" pitchFamily="34" charset="0"/>
                <a:cs typeface="Arial" panose="020B0604020202020204" pitchFamily="34" charset="0"/>
              </a:rPr>
              <a:t>Extend</a:t>
            </a:r>
            <a:endParaRPr lang="en-US" sz="1600" dirty="0">
              <a:solidFill>
                <a:schemeClr val="tx1"/>
              </a:solidFill>
              <a:latin typeface="Arial" panose="020B0604020202020204" pitchFamily="34" charset="0"/>
              <a:cs typeface="Arial" panose="020B0604020202020204" pitchFamily="34" charset="0"/>
            </a:endParaRPr>
          </a:p>
        </p:txBody>
      </p:sp>
      <p:cxnSp>
        <p:nvCxnSpPr>
          <p:cNvPr id="33" name="Straight Arrow Connector 32"/>
          <p:cNvCxnSpPr/>
          <p:nvPr/>
        </p:nvCxnSpPr>
        <p:spPr>
          <a:xfrm flipH="1" flipV="1">
            <a:off x="4932040" y="1905870"/>
            <a:ext cx="1800200" cy="24546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79512" y="1124744"/>
            <a:ext cx="3240360" cy="100811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smtClean="0">
                <a:solidFill>
                  <a:schemeClr val="tx1"/>
                </a:solidFill>
                <a:latin typeface="Arial" panose="020B0604020202020204" pitchFamily="34" charset="0"/>
                <a:cs typeface="Arial" panose="020B0604020202020204" pitchFamily="34" charset="0"/>
              </a:rPr>
              <a:t>At the end of the Master lessons, take a </a:t>
            </a:r>
            <a:r>
              <a:rPr lang="en-US" sz="1600" i="1" dirty="0" smtClean="0">
                <a:solidFill>
                  <a:schemeClr val="tx1"/>
                </a:solidFill>
                <a:latin typeface="Arial" panose="020B0604020202020204" pitchFamily="34" charset="0"/>
                <a:cs typeface="Arial" panose="020B0604020202020204" pitchFamily="34" charset="0"/>
              </a:rPr>
              <a:t>check-up</a:t>
            </a:r>
            <a:r>
              <a:rPr lang="en-US" sz="1600" dirty="0" smtClean="0">
                <a:solidFill>
                  <a:schemeClr val="tx1"/>
                </a:solidFill>
                <a:latin typeface="Arial" panose="020B0604020202020204" pitchFamily="34" charset="0"/>
                <a:cs typeface="Arial" panose="020B0604020202020204" pitchFamily="34" charset="0"/>
              </a:rPr>
              <a:t> test to help you to decide whether to </a:t>
            </a:r>
            <a:r>
              <a:rPr lang="en-US" sz="1600" i="1" dirty="0" smtClean="0">
                <a:solidFill>
                  <a:schemeClr val="tx1"/>
                </a:solidFill>
                <a:latin typeface="Arial" panose="020B0604020202020204" pitchFamily="34" charset="0"/>
                <a:cs typeface="Arial" panose="020B0604020202020204" pitchFamily="34" charset="0"/>
              </a:rPr>
              <a:t>strengthen</a:t>
            </a:r>
            <a:r>
              <a:rPr lang="en-US" sz="1600" dirty="0" smtClean="0">
                <a:solidFill>
                  <a:schemeClr val="tx1"/>
                </a:solidFill>
                <a:latin typeface="Arial" panose="020B0604020202020204" pitchFamily="34" charset="0"/>
                <a:cs typeface="Arial" panose="020B0604020202020204" pitchFamily="34" charset="0"/>
              </a:rPr>
              <a:t> or </a:t>
            </a:r>
            <a:r>
              <a:rPr lang="en-US" sz="1600" i="1" dirty="0" smtClean="0">
                <a:solidFill>
                  <a:schemeClr val="tx1"/>
                </a:solidFill>
                <a:latin typeface="Arial" panose="020B0604020202020204" pitchFamily="34" charset="0"/>
                <a:cs typeface="Arial" panose="020B0604020202020204" pitchFamily="34" charset="0"/>
              </a:rPr>
              <a:t>Extend</a:t>
            </a:r>
            <a:r>
              <a:rPr lang="en-US" sz="1600" dirty="0" smtClean="0">
                <a:solidFill>
                  <a:schemeClr val="tx1"/>
                </a:solidFill>
                <a:latin typeface="Arial" panose="020B0604020202020204" pitchFamily="34" charset="0"/>
                <a:cs typeface="Arial" panose="020B0604020202020204" pitchFamily="34" charset="0"/>
              </a:rPr>
              <a:t> our learning</a:t>
            </a:r>
            <a:endParaRPr lang="en-US" sz="1600" dirty="0">
              <a:solidFill>
                <a:schemeClr val="tx1"/>
              </a:solidFill>
              <a:latin typeface="Arial" panose="020B0604020202020204" pitchFamily="34" charset="0"/>
              <a:cs typeface="Arial" panose="020B0604020202020204" pitchFamily="34" charset="0"/>
            </a:endParaRPr>
          </a:p>
        </p:txBody>
      </p:sp>
      <p:cxnSp>
        <p:nvCxnSpPr>
          <p:cNvPr id="37" name="Straight Arrow Connector 36"/>
          <p:cNvCxnSpPr/>
          <p:nvPr/>
        </p:nvCxnSpPr>
        <p:spPr>
          <a:xfrm>
            <a:off x="3419872" y="1609360"/>
            <a:ext cx="1008112" cy="296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386563"/>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477</a:t>
            </a:r>
            <a:endParaRPr lang="en-GB" sz="1400" b="1" dirty="0">
              <a:latin typeface="Calibri" panose="020F0502020204030204" pitchFamily="34" charset="0"/>
            </a:endParaRPr>
          </a:p>
        </p:txBody>
      </p:sp>
      <p:sp>
        <p:nvSpPr>
          <p:cNvPr id="3" name="Rectangle 2"/>
          <p:cNvSpPr/>
          <p:nvPr/>
        </p:nvSpPr>
        <p:spPr>
          <a:xfrm>
            <a:off x="271681" y="1196752"/>
            <a:ext cx="8572766" cy="2246769"/>
          </a:xfrm>
          <a:prstGeom prst="rect">
            <a:avLst/>
          </a:prstGeom>
        </p:spPr>
        <p:txBody>
          <a:bodyPr wrap="square">
            <a:spAutoFit/>
          </a:bodyPr>
          <a:lstStyle/>
          <a:p>
            <a:pPr lvl="1" indent="-457200">
              <a:buClr>
                <a:srgbClr val="C00000"/>
              </a:buClr>
              <a:buFont typeface="+mj-lt"/>
              <a:buAutoNum type="arabicPeriod" startAt="7"/>
              <a:tabLst>
                <a:tab pos="800100" algn="l"/>
                <a:tab pos="2687638" algn="l"/>
              </a:tabLst>
            </a:pPr>
            <a:r>
              <a:rPr lang="en-US" sz="2800" b="1" dirty="0">
                <a:solidFill>
                  <a:srgbClr val="C00000"/>
                </a:solidFill>
                <a:latin typeface="Arial" panose="020B0604020202020204" pitchFamily="34" charset="0"/>
                <a:cs typeface="Arial" panose="020B0604020202020204" pitchFamily="34" charset="0"/>
              </a:rPr>
              <a:t>Reasoning</a:t>
            </a:r>
            <a:r>
              <a:rPr lang="en-US" sz="2800" dirty="0">
                <a:solidFill>
                  <a:srgbClr val="C0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 diagrams show a shaded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region </a:t>
            </a:r>
            <a:r>
              <a:rPr lang="en-US" sz="2800" dirty="0">
                <a:latin typeface="Arial" panose="020B0604020202020204" pitchFamily="34" charset="0"/>
                <a:cs typeface="Arial" panose="020B0604020202020204" pitchFamily="34" charset="0"/>
              </a:rPr>
              <a:t>bounded by three lines. For each diagram</a:t>
            </a:r>
          </a:p>
          <a:p>
            <a:pPr marL="857250" lvl="2" indent="-400050">
              <a:buClr>
                <a:srgbClr val="C00000"/>
              </a:buClr>
              <a:buFont typeface="+mj-lt"/>
              <a:buAutoNum type="romanLcPeriod"/>
              <a:tabLst>
                <a:tab pos="2687638" algn="l"/>
              </a:tabLst>
            </a:pPr>
            <a:r>
              <a:rPr lang="en-US" sz="2800" dirty="0" smtClean="0">
                <a:latin typeface="Arial" panose="020B0604020202020204" pitchFamily="34" charset="0"/>
                <a:cs typeface="Arial" panose="020B0604020202020204" pitchFamily="34" charset="0"/>
              </a:rPr>
              <a:t>write </a:t>
            </a:r>
            <a:r>
              <a:rPr lang="en-US" sz="2800" dirty="0">
                <a:latin typeface="Arial" panose="020B0604020202020204" pitchFamily="34" charset="0"/>
                <a:cs typeface="Arial" panose="020B0604020202020204" pitchFamily="34" charset="0"/>
              </a:rPr>
              <a:t>down the equations of the lines</a:t>
            </a:r>
          </a:p>
          <a:p>
            <a:pPr marL="857250" lvl="2" indent="-400050">
              <a:buClr>
                <a:srgbClr val="C00000"/>
              </a:buClr>
              <a:buFont typeface="+mj-lt"/>
              <a:buAutoNum type="romanLcPeriod"/>
              <a:tabLst>
                <a:tab pos="2687638" algn="l"/>
              </a:tabLst>
            </a:pPr>
            <a:r>
              <a:rPr lang="en-US" sz="2800" dirty="0" smtClean="0">
                <a:latin typeface="Arial" panose="020B0604020202020204" pitchFamily="34" charset="0"/>
                <a:cs typeface="Arial" panose="020B0604020202020204" pitchFamily="34" charset="0"/>
              </a:rPr>
              <a:t>write </a:t>
            </a:r>
            <a:r>
              <a:rPr lang="en-US" sz="2800" dirty="0">
                <a:latin typeface="Arial" panose="020B0604020202020204" pitchFamily="34" charset="0"/>
                <a:cs typeface="Arial" panose="020B0604020202020204" pitchFamily="34" charset="0"/>
              </a:rPr>
              <a:t>down the three inequalities satisfied by the coordinates of the points in this region.</a:t>
            </a:r>
          </a:p>
        </p:txBody>
      </p:sp>
      <p:sp>
        <p:nvSpPr>
          <p:cNvPr id="8" name="Title 1"/>
          <p:cNvSpPr>
            <a:spLocks noGrp="1"/>
          </p:cNvSpPr>
          <p:nvPr>
            <p:ph type="title"/>
          </p:nvPr>
        </p:nvSpPr>
        <p:spPr/>
        <p:txBody>
          <a:bodyPr>
            <a:noAutofit/>
          </a:bodyPr>
          <a:lstStyle/>
          <a:p>
            <a:r>
              <a:rPr lang="en-GB" sz="3100" dirty="0" smtClean="0"/>
              <a:t>15.2 – </a:t>
            </a:r>
            <a:r>
              <a:rPr lang="en-GB" sz="3100" dirty="0"/>
              <a:t>Representing </a:t>
            </a:r>
            <a:r>
              <a:rPr lang="en-GB" sz="3100" dirty="0" smtClean="0"/>
              <a:t>Inequalities Graphically</a:t>
            </a:r>
            <a:endParaRPr lang="en-GB" sz="31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44408" y="1196752"/>
            <a:ext cx="600039" cy="587408"/>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9659" y="3587538"/>
            <a:ext cx="2403041" cy="2940969"/>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771800" y="3587537"/>
            <a:ext cx="2808312" cy="2940969"/>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724128" y="3593355"/>
            <a:ext cx="3069131" cy="2935151"/>
          </a:xfrm>
          <a:prstGeom prst="rect">
            <a:avLst/>
          </a:prstGeom>
        </p:spPr>
      </p:pic>
    </p:spTree>
    <p:extLst>
      <p:ext uri="{BB962C8B-B14F-4D97-AF65-F5344CB8AC3E}">
        <p14:creationId xmlns:p14="http://schemas.microsoft.com/office/powerpoint/2010/main" val="4180090238"/>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477</a:t>
            </a:r>
            <a:endParaRPr lang="en-GB" sz="1400" b="1" dirty="0">
              <a:latin typeface="Calibri" panose="020F0502020204030204" pitchFamily="34" charset="0"/>
            </a:endParaRPr>
          </a:p>
        </p:txBody>
      </p:sp>
      <p:sp>
        <p:nvSpPr>
          <p:cNvPr id="3" name="Rectangle 2"/>
          <p:cNvSpPr/>
          <p:nvPr/>
        </p:nvSpPr>
        <p:spPr>
          <a:xfrm>
            <a:off x="271681" y="1196752"/>
            <a:ext cx="5236423" cy="5447645"/>
          </a:xfrm>
          <a:prstGeom prst="rect">
            <a:avLst/>
          </a:prstGeom>
        </p:spPr>
        <p:txBody>
          <a:bodyPr wrap="square">
            <a:spAutoFit/>
          </a:bodyPr>
          <a:lstStyle/>
          <a:p>
            <a:pPr lvl="1" indent="-457200">
              <a:buClr>
                <a:srgbClr val="C00000"/>
              </a:buClr>
              <a:buFont typeface="+mj-lt"/>
              <a:buAutoNum type="arabicPeriod" startAt="8"/>
              <a:tabLst>
                <a:tab pos="800100" algn="l"/>
                <a:tab pos="2687638" algn="l"/>
              </a:tabLst>
            </a:pPr>
            <a:r>
              <a:rPr lang="en-US" sz="2800" b="1" dirty="0" smtClean="0">
                <a:solidFill>
                  <a:srgbClr val="C00000"/>
                </a:solidFill>
                <a:latin typeface="Arial" panose="020B0604020202020204" pitchFamily="34" charset="0"/>
                <a:cs typeface="Arial" panose="020B0604020202020204" pitchFamily="34" charset="0"/>
              </a:rPr>
              <a:t>Problem-solving </a:t>
            </a:r>
            <a:r>
              <a:rPr lang="en-US" sz="2800" dirty="0" smtClean="0">
                <a:latin typeface="Arial" panose="020B0604020202020204" pitchFamily="34" charset="0"/>
                <a:cs typeface="Arial" panose="020B0604020202020204" pitchFamily="34" charset="0"/>
              </a:rPr>
              <a:t>How many points with </a:t>
            </a:r>
            <a:r>
              <a:rPr lang="en-US" sz="2800" dirty="0">
                <a:latin typeface="Arial" panose="020B0604020202020204" pitchFamily="34" charset="0"/>
                <a:cs typeface="Arial" panose="020B0604020202020204" pitchFamily="34" charset="0"/>
              </a:rPr>
              <a:t>integer </a:t>
            </a:r>
            <a:r>
              <a:rPr lang="en-US" sz="2800" dirty="0" smtClean="0">
                <a:latin typeface="Arial" panose="020B0604020202020204" pitchFamily="34" charset="0"/>
                <a:cs typeface="Arial" panose="020B0604020202020204" pitchFamily="34" charset="0"/>
              </a:rPr>
              <a:t>coordinates </a:t>
            </a:r>
            <a:r>
              <a:rPr lang="en-US" sz="2800" dirty="0">
                <a:latin typeface="Arial" panose="020B0604020202020204" pitchFamily="34" charset="0"/>
                <a:cs typeface="Arial" panose="020B0604020202020204" pitchFamily="34" charset="0"/>
              </a:rPr>
              <a:t>satisfy these inequalities</a:t>
            </a:r>
            <a:r>
              <a:rPr lang="en-US" sz="2800" dirty="0" smtClean="0">
                <a:latin typeface="Arial" panose="020B0604020202020204" pitchFamily="34" charset="0"/>
                <a:cs typeface="Arial" panose="020B0604020202020204" pitchFamily="34" charset="0"/>
              </a:rPr>
              <a:t>?</a:t>
            </a:r>
          </a:p>
          <a:p>
            <a:pPr lvl="2" indent="-457200">
              <a:buClr>
                <a:srgbClr val="C00000"/>
              </a:buClr>
              <a:buFont typeface="+mj-lt"/>
              <a:buAutoNum type="alphaLcPeriod"/>
              <a:tabLst>
                <a:tab pos="800100" algn="l"/>
                <a:tab pos="2687638" algn="l"/>
              </a:tabLst>
            </a:pPr>
            <a:r>
              <a:rPr lang="en-US" sz="4000" i="1" dirty="0" smtClean="0">
                <a:solidFill>
                  <a:srgbClr val="C00000"/>
                </a:solidFill>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&gt; 2</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- 3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&gt;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&lt; </a:t>
            </a:r>
            <a:r>
              <a:rPr lang="en-US" sz="2800" dirty="0" smtClean="0">
                <a:latin typeface="Arial" panose="020B0604020202020204" pitchFamily="34" charset="0"/>
                <a:cs typeface="Arial" panose="020B0604020202020204" pitchFamily="34" charset="0"/>
              </a:rPr>
              <a:t>2</a:t>
            </a:r>
            <a:endParaRPr lang="en-US" sz="5400" dirty="0">
              <a:latin typeface="Arial" panose="020B0604020202020204" pitchFamily="34" charset="0"/>
              <a:cs typeface="Arial" panose="020B0604020202020204" pitchFamily="34" charset="0"/>
            </a:endParaRPr>
          </a:p>
          <a:p>
            <a:pPr lvl="1" indent="-457200">
              <a:buClr>
                <a:srgbClr val="C00000"/>
              </a:buClr>
              <a:buFont typeface="+mj-lt"/>
              <a:buAutoNum type="arabicPeriod" startAt="8"/>
              <a:tabLst>
                <a:tab pos="857250" algn="l"/>
                <a:tab pos="2687638"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Draw </a:t>
            </a:r>
            <a:r>
              <a:rPr lang="en-US" sz="2800" dirty="0">
                <a:latin typeface="Arial" panose="020B0604020202020204" pitchFamily="34" charset="0"/>
                <a:cs typeface="Arial" panose="020B0604020202020204" pitchFamily="34" charset="0"/>
              </a:rPr>
              <a:t>the graph of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 = </a:t>
            </a:r>
            <a:r>
              <a:rPr lang="en-US" sz="2800" i="1" dirty="0">
                <a:latin typeface="Arial" panose="020B0604020202020204" pitchFamily="34" charset="0"/>
                <a:cs typeface="Arial" panose="020B0604020202020204" pitchFamily="34" charset="0"/>
              </a:rPr>
              <a:t>x</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for values </a:t>
            </a:r>
            <a:r>
              <a:rPr lang="en-US" sz="2800" dirty="0">
                <a:latin typeface="Arial" panose="020B0604020202020204" pitchFamily="34" charset="0"/>
                <a:cs typeface="Arial" panose="020B0604020202020204" pitchFamily="34" charset="0"/>
              </a:rPr>
              <a:t>of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from -3 to </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3. </a:t>
            </a:r>
            <a:endParaRPr lang="en-US" sz="28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startAt="2"/>
              <a:tabLst>
                <a:tab pos="2687638" algn="l"/>
              </a:tabLst>
            </a:pPr>
            <a:r>
              <a:rPr lang="en-US" sz="2800" dirty="0" smtClean="0">
                <a:latin typeface="Arial" panose="020B0604020202020204" pitchFamily="34" charset="0"/>
                <a:cs typeface="Arial" panose="020B0604020202020204" pitchFamily="34" charset="0"/>
              </a:rPr>
              <a:t>Draw </a:t>
            </a:r>
            <a:r>
              <a:rPr lang="en-US" sz="2800" dirty="0">
                <a:latin typeface="Arial" panose="020B0604020202020204" pitchFamily="34" charset="0"/>
                <a:cs typeface="Arial" panose="020B0604020202020204" pitchFamily="34" charset="0"/>
              </a:rPr>
              <a:t>the line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 = 7 on the same </a:t>
            </a:r>
            <a:r>
              <a:rPr lang="en-US" sz="2800" dirty="0" smtClean="0">
                <a:latin typeface="Arial" panose="020B0604020202020204" pitchFamily="34" charset="0"/>
                <a:cs typeface="Arial" panose="020B0604020202020204" pitchFamily="34" charset="0"/>
              </a:rPr>
              <a:t>axes.</a:t>
            </a:r>
          </a:p>
          <a:p>
            <a:pPr marL="857250" lvl="2" indent="-400050">
              <a:buClr>
                <a:srgbClr val="C00000"/>
              </a:buClr>
              <a:buFont typeface="+mj-lt"/>
              <a:buAutoNum type="alphaLcPeriod" startAt="2"/>
              <a:tabLst>
                <a:tab pos="2687638" algn="l"/>
              </a:tabLst>
            </a:pPr>
            <a:r>
              <a:rPr lang="en-US" sz="2800" dirty="0" smtClean="0">
                <a:latin typeface="Arial" panose="020B0604020202020204" pitchFamily="34" charset="0"/>
                <a:cs typeface="Arial" panose="020B0604020202020204" pitchFamily="34" charset="0"/>
              </a:rPr>
              <a:t>Shade </a:t>
            </a:r>
            <a:r>
              <a:rPr lang="en-US" sz="2800" dirty="0">
                <a:latin typeface="Arial" panose="020B0604020202020204" pitchFamily="34" charset="0"/>
                <a:cs typeface="Arial" panose="020B0604020202020204" pitchFamily="34" charset="0"/>
              </a:rPr>
              <a:t>the region that satisfies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&gt; </a:t>
            </a: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and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 &lt; 7</a:t>
            </a:r>
          </a:p>
        </p:txBody>
      </p:sp>
      <p:sp>
        <p:nvSpPr>
          <p:cNvPr id="8" name="Title 1"/>
          <p:cNvSpPr>
            <a:spLocks noGrp="1"/>
          </p:cNvSpPr>
          <p:nvPr>
            <p:ph type="title"/>
          </p:nvPr>
        </p:nvSpPr>
        <p:spPr/>
        <p:txBody>
          <a:bodyPr>
            <a:noAutofit/>
          </a:bodyPr>
          <a:lstStyle/>
          <a:p>
            <a:r>
              <a:rPr lang="en-GB" sz="3100" dirty="0" smtClean="0"/>
              <a:t>15.2 – </a:t>
            </a:r>
            <a:r>
              <a:rPr lang="en-GB" sz="3100" dirty="0"/>
              <a:t>Representing </a:t>
            </a:r>
            <a:r>
              <a:rPr lang="en-GB" sz="3100" dirty="0" smtClean="0"/>
              <a:t>Inequalities Graphically</a:t>
            </a:r>
            <a:endParaRPr lang="en-GB" sz="31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48425" y="3645024"/>
            <a:ext cx="600039" cy="587408"/>
          </a:xfrm>
          <a:prstGeom prst="rect">
            <a:avLst/>
          </a:prstGeom>
        </p:spPr>
      </p:pic>
      <p:sp>
        <p:nvSpPr>
          <p:cNvPr id="9" name="Rectangle 8"/>
          <p:cNvSpPr/>
          <p:nvPr/>
        </p:nvSpPr>
        <p:spPr>
          <a:xfrm flipH="1">
            <a:off x="251520" y="2996952"/>
            <a:ext cx="5204539" cy="49244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600" b="1" dirty="0" smtClean="0">
                <a:solidFill>
                  <a:srgbClr val="C00000"/>
                </a:solidFill>
                <a:latin typeface="Arial" panose="020B0604020202020204" pitchFamily="34" charset="0"/>
                <a:cs typeface="Arial" panose="020B0604020202020204" pitchFamily="34" charset="0"/>
              </a:rPr>
              <a:t>Q8 </a:t>
            </a:r>
            <a:r>
              <a:rPr lang="en-US" sz="2600" b="1" dirty="0">
                <a:solidFill>
                  <a:srgbClr val="C00000"/>
                </a:solidFill>
                <a:latin typeface="Arial" panose="020B0604020202020204" pitchFamily="34" charset="0"/>
                <a:cs typeface="Arial" panose="020B0604020202020204" pitchFamily="34" charset="0"/>
              </a:rPr>
              <a:t>hint</a:t>
            </a:r>
            <a:r>
              <a:rPr lang="en-US" sz="2600" dirty="0">
                <a:solidFill>
                  <a:schemeClr val="tx1"/>
                </a:solidFill>
                <a:latin typeface="Arial" panose="020B0604020202020204" pitchFamily="34" charset="0"/>
                <a:cs typeface="Arial" panose="020B0604020202020204" pitchFamily="34" charset="0"/>
              </a:rPr>
              <a:t> - You could draw a graph.</a:t>
            </a:r>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971510027"/>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477</a:t>
            </a:r>
            <a:endParaRPr lang="en-GB" sz="1400" b="1" dirty="0">
              <a:latin typeface="Calibri" panose="020F0502020204030204" pitchFamily="34" charset="0"/>
            </a:endParaRPr>
          </a:p>
        </p:txBody>
      </p:sp>
      <p:sp>
        <p:nvSpPr>
          <p:cNvPr id="3" name="Rectangle 2"/>
          <p:cNvSpPr/>
          <p:nvPr/>
        </p:nvSpPr>
        <p:spPr>
          <a:xfrm>
            <a:off x="271681" y="1196752"/>
            <a:ext cx="5236423" cy="5509200"/>
          </a:xfrm>
          <a:prstGeom prst="rect">
            <a:avLst/>
          </a:prstGeom>
        </p:spPr>
        <p:txBody>
          <a:bodyPr wrap="square">
            <a:spAutoFit/>
          </a:bodyPr>
          <a:lstStyle/>
          <a:p>
            <a:pPr marL="514350" lvl="1" indent="-514350">
              <a:buClr>
                <a:srgbClr val="C00000"/>
              </a:buClr>
              <a:buFont typeface="+mj-lt"/>
              <a:buAutoNum type="arabicPeriod" startAt="10"/>
              <a:tabLst>
                <a:tab pos="800100" algn="l"/>
                <a:tab pos="2687638" algn="l"/>
              </a:tabLst>
            </a:pPr>
            <a:r>
              <a:rPr lang="en-US" sz="2400" dirty="0">
                <a:latin typeface="Arial" panose="020B0604020202020204" pitchFamily="34" charset="0"/>
                <a:cs typeface="Arial" panose="020B0604020202020204" pitchFamily="34" charset="0"/>
              </a:rPr>
              <a:t>This is the graph </a:t>
            </a:r>
            <a:r>
              <a:rPr lang="en-US" sz="2400" dirty="0" smtClean="0">
                <a:latin typeface="Arial" panose="020B0604020202020204" pitchFamily="34" charset="0"/>
                <a:cs typeface="Arial" panose="020B0604020202020204" pitchFamily="34" charset="0"/>
              </a:rPr>
              <a:t>of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 </a:t>
            </a:r>
            <a:r>
              <a:rPr lang="en-US" sz="2400" dirty="0" smtClean="0">
                <a:latin typeface="Arial" panose="020B0604020202020204" pitchFamily="34" charset="0"/>
                <a:cs typeface="Arial" panose="020B0604020202020204" pitchFamily="34" charset="0"/>
              </a:rPr>
              <a:t>– 2</a:t>
            </a:r>
            <a:r>
              <a:rPr lang="en-US" sz="2400" i="1" dirty="0" smtClean="0">
                <a:latin typeface="Arial" panose="020B0604020202020204" pitchFamily="34" charset="0"/>
                <a:cs typeface="Arial" panose="020B0604020202020204" pitchFamily="34" charset="0"/>
              </a:rPr>
              <a:t>x </a:t>
            </a:r>
            <a:r>
              <a:rPr lang="en-US" sz="2400" dirty="0" smtClean="0">
                <a:latin typeface="Arial" panose="020B0604020202020204" pitchFamily="34" charset="0"/>
                <a:cs typeface="Arial" panose="020B0604020202020204" pitchFamily="34" charset="0"/>
              </a:rPr>
              <a:t>-4.</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a:tabLst>
                <a:tab pos="2687638" algn="l"/>
              </a:tabLst>
            </a:pPr>
            <a:r>
              <a:rPr lang="en-US" sz="2400" dirty="0" smtClean="0">
                <a:latin typeface="Arial" panose="020B0604020202020204" pitchFamily="34" charset="0"/>
                <a:cs typeface="Arial" panose="020B0604020202020204" pitchFamily="34" charset="0"/>
              </a:rPr>
              <a:t>For </a:t>
            </a:r>
            <a:r>
              <a:rPr lang="en-US" sz="2400" dirty="0">
                <a:latin typeface="Arial" panose="020B0604020202020204" pitchFamily="34" charset="0"/>
                <a:cs typeface="Arial" panose="020B0604020202020204" pitchFamily="34" charset="0"/>
              </a:rPr>
              <a:t>what integer values of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is the graph above the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-axis</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a:tabLst>
                <a:tab pos="2687638" algn="l"/>
              </a:tabLst>
            </a:pPr>
            <a:r>
              <a:rPr lang="en-US" sz="2400" dirty="0" smtClean="0">
                <a:latin typeface="Arial" panose="020B0604020202020204" pitchFamily="34" charset="0"/>
                <a:cs typeface="Arial" panose="020B0604020202020204" pitchFamily="34" charset="0"/>
              </a:rPr>
              <a:t>For </a:t>
            </a:r>
            <a:r>
              <a:rPr lang="en-US" sz="2400" dirty="0">
                <a:latin typeface="Arial" panose="020B0604020202020204" pitchFamily="34" charset="0"/>
                <a:cs typeface="Arial" panose="020B0604020202020204" pitchFamily="34" charset="0"/>
              </a:rPr>
              <a:t>what integer values of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is 0 &lt; </a:t>
            </a: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 2</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- 4?</a:t>
            </a:r>
          </a:p>
        </p:txBody>
      </p:sp>
      <p:sp>
        <p:nvSpPr>
          <p:cNvPr id="8" name="Title 1"/>
          <p:cNvSpPr>
            <a:spLocks noGrp="1"/>
          </p:cNvSpPr>
          <p:nvPr>
            <p:ph type="title"/>
          </p:nvPr>
        </p:nvSpPr>
        <p:spPr/>
        <p:txBody>
          <a:bodyPr>
            <a:noAutofit/>
          </a:bodyPr>
          <a:lstStyle/>
          <a:p>
            <a:r>
              <a:rPr lang="en-GB" sz="3100" dirty="0" smtClean="0"/>
              <a:t>15.2 – </a:t>
            </a:r>
            <a:r>
              <a:rPr lang="en-GB" sz="3100" dirty="0"/>
              <a:t>Representing </a:t>
            </a:r>
            <a:r>
              <a:rPr lang="en-GB" sz="3100" dirty="0" smtClean="0"/>
              <a:t>Inequalities Graphically</a:t>
            </a:r>
            <a:endParaRPr lang="en-GB" sz="31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48425" y="1268760"/>
            <a:ext cx="600039" cy="587408"/>
          </a:xfrm>
          <a:prstGeom prst="rect">
            <a:avLst/>
          </a:prstGeom>
        </p:spPr>
      </p:pic>
      <p:sp>
        <p:nvSpPr>
          <p:cNvPr id="9" name="Rectangle 8"/>
          <p:cNvSpPr/>
          <p:nvPr/>
        </p:nvSpPr>
        <p:spPr>
          <a:xfrm flipH="1">
            <a:off x="5580112" y="5674022"/>
            <a:ext cx="3195551" cy="92333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b="1" dirty="0" smtClean="0">
                <a:solidFill>
                  <a:srgbClr val="C00000"/>
                </a:solidFill>
                <a:latin typeface="Arial" panose="020B0604020202020204" pitchFamily="34" charset="0"/>
                <a:cs typeface="Arial" panose="020B0604020202020204" pitchFamily="34" charset="0"/>
              </a:rPr>
              <a:t>Q10 </a:t>
            </a:r>
            <a:r>
              <a:rPr lang="en-US" b="1" dirty="0">
                <a:solidFill>
                  <a:srgbClr val="C00000"/>
                </a:solidFill>
                <a:latin typeface="Arial" panose="020B0604020202020204" pitchFamily="34" charset="0"/>
                <a:cs typeface="Arial" panose="020B0604020202020204" pitchFamily="34" charset="0"/>
              </a:rPr>
              <a:t>hint</a:t>
            </a:r>
            <a:r>
              <a:rPr lang="en-US" dirty="0">
                <a:solidFill>
                  <a:schemeClr val="tx1"/>
                </a:solidFill>
                <a:latin typeface="Arial" panose="020B0604020202020204" pitchFamily="34" charset="0"/>
                <a:cs typeface="Arial" panose="020B0604020202020204" pitchFamily="34" charset="0"/>
              </a:rPr>
              <a:t> - Write your answer as two inequalities: x &lt; </a:t>
            </a:r>
            <a:r>
              <a:rPr lang="en-US"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dirty="0" smtClean="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and x &gt; </a:t>
            </a:r>
            <a:r>
              <a:rPr lang="en-US"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14375" y="1684444"/>
            <a:ext cx="3378947" cy="3305492"/>
          </a:xfrm>
          <a:prstGeom prst="rect">
            <a:avLst/>
          </a:prstGeom>
        </p:spPr>
      </p:pic>
    </p:spTree>
    <p:extLst>
      <p:ext uri="{BB962C8B-B14F-4D97-AF65-F5344CB8AC3E}">
        <p14:creationId xmlns:p14="http://schemas.microsoft.com/office/powerpoint/2010/main" val="3687743741"/>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478</a:t>
            </a:r>
            <a:endParaRPr lang="en-GB" sz="1400" b="1" dirty="0">
              <a:latin typeface="Calibri" panose="020F0502020204030204" pitchFamily="34" charset="0"/>
            </a:endParaRPr>
          </a:p>
        </p:txBody>
      </p:sp>
      <p:sp>
        <p:nvSpPr>
          <p:cNvPr id="3" name="Rectangle 2"/>
          <p:cNvSpPr/>
          <p:nvPr/>
        </p:nvSpPr>
        <p:spPr>
          <a:xfrm>
            <a:off x="271681" y="3789040"/>
            <a:ext cx="5236423" cy="2031325"/>
          </a:xfrm>
          <a:prstGeom prst="rect">
            <a:avLst/>
          </a:prstGeom>
        </p:spPr>
        <p:txBody>
          <a:bodyPr wrap="square">
            <a:spAutoFit/>
          </a:bodyPr>
          <a:lstStyle/>
          <a:p>
            <a:pPr marL="514350" lvl="1" indent="-514350">
              <a:buClr>
                <a:srgbClr val="C00000"/>
              </a:buClr>
              <a:buFont typeface="+mj-lt"/>
              <a:buAutoNum type="arabicPeriod" startAt="11"/>
              <a:tabLst>
                <a:tab pos="800100" algn="l"/>
                <a:tab pos="2687638" algn="l"/>
              </a:tabLst>
            </a:pPr>
            <a:r>
              <a:rPr lang="en-US" sz="2100" b="1" dirty="0" smtClean="0">
                <a:solidFill>
                  <a:srgbClr val="C00000"/>
                </a:solidFill>
                <a:latin typeface="Arial" panose="020B0604020202020204" pitchFamily="34" charset="0"/>
                <a:cs typeface="Arial" panose="020B0604020202020204" pitchFamily="34" charset="0"/>
              </a:rPr>
              <a:t>Reasoning a.</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Sketch the graph of y = </a:t>
            </a:r>
            <a:r>
              <a:rPr lang="en-US" sz="2100" dirty="0" smtClean="0">
                <a:latin typeface="Arial" panose="020B0604020202020204" pitchFamily="34" charset="0"/>
                <a:cs typeface="Arial" panose="020B0604020202020204" pitchFamily="34" charset="0"/>
              </a:rPr>
              <a:t>3</a:t>
            </a:r>
            <a:r>
              <a:rPr lang="en-US" sz="2100" i="1" dirty="0" smtClean="0">
                <a:latin typeface="Arial" panose="020B0604020202020204" pitchFamily="34" charset="0"/>
                <a:cs typeface="Arial" panose="020B0604020202020204" pitchFamily="34" charset="0"/>
              </a:rPr>
              <a:t>x</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+ 3</a:t>
            </a:r>
            <a:r>
              <a:rPr lang="en-US" sz="2100" i="1" dirty="0">
                <a:latin typeface="Arial" panose="020B0604020202020204" pitchFamily="34" charset="0"/>
                <a:cs typeface="Arial" panose="020B0604020202020204" pitchFamily="34" charset="0"/>
              </a:rPr>
              <a:t>x</a:t>
            </a:r>
            <a:r>
              <a:rPr lang="en-US" sz="2100" dirty="0">
                <a:latin typeface="Arial" panose="020B0604020202020204" pitchFamily="34" charset="0"/>
                <a:cs typeface="Arial" panose="020B0604020202020204" pitchFamily="34" charset="0"/>
              </a:rPr>
              <a:t> - 6, marking clearly the points where the graph intersects the </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-axis</a:t>
            </a:r>
            <a:r>
              <a:rPr lang="en-US" sz="2100" dirty="0">
                <a:latin typeface="Arial" panose="020B0604020202020204" pitchFamily="34" charset="0"/>
                <a:cs typeface="Arial" panose="020B0604020202020204" pitchFamily="34" charset="0"/>
              </a:rPr>
              <a:t>. </a:t>
            </a:r>
            <a:endParaRPr lang="en-US" sz="21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startAt="2"/>
              <a:tabLst>
                <a:tab pos="2687638" algn="l"/>
              </a:tabLst>
            </a:pPr>
            <a:r>
              <a:rPr lang="en-US" sz="2100" dirty="0" smtClean="0">
                <a:latin typeface="Arial" panose="020B0604020202020204" pitchFamily="34" charset="0"/>
                <a:cs typeface="Arial" panose="020B0604020202020204" pitchFamily="34" charset="0"/>
              </a:rPr>
              <a:t>From </a:t>
            </a:r>
            <a:r>
              <a:rPr lang="en-US" sz="2100" dirty="0">
                <a:latin typeface="Arial" panose="020B0604020202020204" pitchFamily="34" charset="0"/>
                <a:cs typeface="Arial" panose="020B0604020202020204" pitchFamily="34" charset="0"/>
              </a:rPr>
              <a:t>the graph identify the values of </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for which 0 </a:t>
            </a:r>
            <a:r>
              <a:rPr lang="en-US" sz="2100" dirty="0" smtClean="0">
                <a:latin typeface="Arial" panose="020B0604020202020204" pitchFamily="34" charset="0"/>
                <a:cs typeface="Arial" panose="020B0604020202020204" pitchFamily="34" charset="0"/>
              </a:rPr>
              <a:t>≥ 3</a:t>
            </a:r>
            <a:r>
              <a:rPr lang="en-US" sz="2100" i="1" dirty="0" smtClean="0">
                <a:latin typeface="Arial" panose="020B0604020202020204" pitchFamily="34" charset="0"/>
                <a:cs typeface="Arial" panose="020B0604020202020204" pitchFamily="34" charset="0"/>
              </a:rPr>
              <a:t>x</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3</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 6. Give </a:t>
            </a:r>
            <a:r>
              <a:rPr lang="en-US" sz="2100" dirty="0">
                <a:latin typeface="Arial" panose="020B0604020202020204" pitchFamily="34" charset="0"/>
                <a:cs typeface="Arial" panose="020B0604020202020204" pitchFamily="34" charset="0"/>
              </a:rPr>
              <a:t>your answer using set notation.</a:t>
            </a:r>
          </a:p>
        </p:txBody>
      </p:sp>
      <p:sp>
        <p:nvSpPr>
          <p:cNvPr id="8" name="Title 1"/>
          <p:cNvSpPr>
            <a:spLocks noGrp="1"/>
          </p:cNvSpPr>
          <p:nvPr>
            <p:ph type="title"/>
          </p:nvPr>
        </p:nvSpPr>
        <p:spPr/>
        <p:txBody>
          <a:bodyPr>
            <a:noAutofit/>
          </a:bodyPr>
          <a:lstStyle/>
          <a:p>
            <a:r>
              <a:rPr lang="en-GB" sz="3100" dirty="0" smtClean="0"/>
              <a:t>15.2 – </a:t>
            </a:r>
            <a:r>
              <a:rPr lang="en-GB" sz="3100" dirty="0"/>
              <a:t>Representing </a:t>
            </a:r>
            <a:r>
              <a:rPr lang="en-GB" sz="3100" dirty="0" smtClean="0"/>
              <a:t>Inequalities Graphically</a:t>
            </a:r>
            <a:endParaRPr lang="en-GB" sz="31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48425" y="1268760"/>
            <a:ext cx="600039" cy="587408"/>
          </a:xfrm>
          <a:prstGeom prst="rect">
            <a:avLst/>
          </a:prstGeom>
        </p:spPr>
      </p:pic>
      <p:sp>
        <p:nvSpPr>
          <p:cNvPr id="9" name="Rectangle 8"/>
          <p:cNvSpPr/>
          <p:nvPr/>
        </p:nvSpPr>
        <p:spPr>
          <a:xfrm flipH="1">
            <a:off x="251519" y="5889466"/>
            <a:ext cx="5256584"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Q11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When is the graph below the </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-axis? </a:t>
            </a:r>
            <a:r>
              <a:rPr lang="en-US" sz="20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2000" dirty="0" smtClean="0">
                <a:solidFill>
                  <a:schemeClr val="tx1"/>
                </a:solidFill>
                <a:latin typeface="Arial" panose="020B0604020202020204" pitchFamily="34" charset="0"/>
                <a:cs typeface="Arial" panose="020B0604020202020204" pitchFamily="34" charset="0"/>
              </a:rPr>
              <a:t>≤ x ≤ </a:t>
            </a:r>
            <a:r>
              <a:rPr lang="en-US" sz="20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2000" dirty="0">
              <a:solidFill>
                <a:schemeClr val="tx1"/>
              </a:solidFill>
              <a:latin typeface="Arial" panose="020B0604020202020204" pitchFamily="34" charset="0"/>
              <a:cs typeface="Arial" panose="020B0604020202020204" pitchFamily="34" charset="0"/>
            </a:endParaRPr>
          </a:p>
        </p:txBody>
      </p:sp>
      <p:grpSp>
        <p:nvGrpSpPr>
          <p:cNvPr id="10" name="Group 9"/>
          <p:cNvGrpSpPr/>
          <p:nvPr/>
        </p:nvGrpSpPr>
        <p:grpSpPr>
          <a:xfrm>
            <a:off x="251520" y="1245241"/>
            <a:ext cx="5213924" cy="2471791"/>
            <a:chOff x="150164" y="6494199"/>
            <a:chExt cx="5213924" cy="2471791"/>
          </a:xfrm>
        </p:grpSpPr>
        <p:sp>
          <p:nvSpPr>
            <p:cNvPr id="11" name="Rectangle 10"/>
            <p:cNvSpPr/>
            <p:nvPr/>
          </p:nvSpPr>
          <p:spPr>
            <a:xfrm flipH="1">
              <a:off x="150164" y="6673055"/>
              <a:ext cx="5213924" cy="2292935"/>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dirty="0">
                  <a:solidFill>
                    <a:schemeClr val="tx1"/>
                  </a:solidFill>
                  <a:latin typeface="Arial" panose="020B0604020202020204" pitchFamily="34" charset="0"/>
                  <a:cs typeface="Arial" panose="020B0604020202020204" pitchFamily="34" charset="0"/>
                </a:rPr>
                <a:t>You can write solution sets using set notation.</a:t>
              </a:r>
            </a:p>
            <a:p>
              <a:r>
                <a:rPr lang="en-US" dirty="0">
                  <a:solidFill>
                    <a:schemeClr val="tx1"/>
                  </a:solidFill>
                  <a:latin typeface="Arial" panose="020B0604020202020204" pitchFamily="34" charset="0"/>
                  <a:cs typeface="Arial" panose="020B0604020202020204" pitchFamily="34" charset="0"/>
                </a:rPr>
                <a:t>The inequality </a:t>
              </a:r>
              <a:r>
                <a:rPr lang="en-US" dirty="0" smtClean="0">
                  <a:solidFill>
                    <a:schemeClr val="tx1"/>
                  </a:solidFill>
                  <a:latin typeface="Arial" panose="020B0604020202020204" pitchFamily="34" charset="0"/>
                  <a:cs typeface="Arial" panose="020B0604020202020204" pitchFamily="34" charset="0"/>
                </a:rPr>
                <a:t>x</a:t>
              </a:r>
              <a:r>
                <a:rPr lang="en-US" baseline="30000" dirty="0" smtClean="0">
                  <a:solidFill>
                    <a:schemeClr val="tx1"/>
                  </a:solidFill>
                  <a:latin typeface="Arial" panose="020B0604020202020204" pitchFamily="34" charset="0"/>
                  <a:cs typeface="Arial" panose="020B0604020202020204" pitchFamily="34" charset="0"/>
                </a:rPr>
                <a:t>2</a:t>
              </a:r>
              <a:r>
                <a:rPr lang="en-US" dirty="0" smtClean="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- 9 </a:t>
              </a:r>
              <a:r>
                <a:rPr lang="en-US" dirty="0" smtClean="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0 </a:t>
              </a:r>
              <a:r>
                <a:rPr lang="en-US" dirty="0" smtClean="0">
                  <a:solidFill>
                    <a:schemeClr val="tx1"/>
                  </a:solidFill>
                  <a:latin typeface="Arial" panose="020B0604020202020204" pitchFamily="34" charset="0"/>
                  <a:cs typeface="Arial" panose="020B0604020202020204" pitchFamily="34" charset="0"/>
                </a:rPr>
                <a:t>is satisfied </a:t>
              </a:r>
              <a:r>
                <a:rPr lang="en-US" dirty="0">
                  <a:solidFill>
                    <a:schemeClr val="tx1"/>
                  </a:solidFill>
                  <a:latin typeface="Arial" panose="020B0604020202020204" pitchFamily="34" charset="0"/>
                  <a:cs typeface="Arial" panose="020B0604020202020204" pitchFamily="34" charset="0"/>
                </a:rPr>
                <a:t>when -3 ≤</a:t>
              </a:r>
              <a:r>
                <a:rPr lang="en-US" dirty="0" smtClean="0">
                  <a:solidFill>
                    <a:schemeClr val="tx1"/>
                  </a:solidFill>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x</a:t>
              </a:r>
              <a:r>
                <a:rPr lang="en-US" dirty="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3 This is written: </a:t>
              </a:r>
              <a:r>
                <a:rPr lang="en-US" dirty="0" smtClean="0">
                  <a:solidFill>
                    <a:schemeClr val="tx1"/>
                  </a:solidFill>
                  <a:latin typeface="Arial" panose="020B0604020202020204" pitchFamily="34" charset="0"/>
                  <a:cs typeface="Arial" panose="020B0604020202020204" pitchFamily="34" charset="0"/>
                </a:rPr>
                <a:t>{x </a:t>
              </a:r>
              <a:r>
                <a:rPr lang="en-US" dirty="0">
                  <a:solidFill>
                    <a:schemeClr val="tx1"/>
                  </a:solidFill>
                  <a:latin typeface="Arial" panose="020B0604020202020204" pitchFamily="34" charset="0"/>
                  <a:cs typeface="Arial" panose="020B0604020202020204" pitchFamily="34" charset="0"/>
                </a:rPr>
                <a:t>: - 3 ≤</a:t>
              </a:r>
              <a:r>
                <a:rPr lang="en-US" dirty="0" smtClean="0">
                  <a:solidFill>
                    <a:schemeClr val="tx1"/>
                  </a:solidFill>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x</a:t>
              </a:r>
              <a:r>
                <a:rPr lang="en-US" dirty="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3}</a:t>
              </a:r>
            </a:p>
            <a:p>
              <a:r>
                <a:rPr lang="en-US" dirty="0">
                  <a:solidFill>
                    <a:schemeClr val="tx1"/>
                  </a:solidFill>
                  <a:latin typeface="Arial" panose="020B0604020202020204" pitchFamily="34" charset="0"/>
                  <a:cs typeface="Arial" panose="020B0604020202020204" pitchFamily="34" charset="0"/>
                </a:rPr>
                <a:t>The inequality 0 &lt; </a:t>
              </a:r>
              <a:r>
                <a:rPr lang="en-US" i="1" dirty="0">
                  <a:solidFill>
                    <a:schemeClr val="tx1"/>
                  </a:solidFill>
                  <a:latin typeface="Arial" panose="020B0604020202020204" pitchFamily="34" charset="0"/>
                  <a:cs typeface="Arial" panose="020B0604020202020204" pitchFamily="34" charset="0"/>
                </a:rPr>
                <a:t>x</a:t>
              </a:r>
              <a:r>
                <a:rPr lang="en-US" baseline="30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- 4 is satisfied when x &lt; -2 or x &gt; 2 This is written: </a:t>
              </a:r>
              <a:r>
                <a:rPr lang="en-US" dirty="0" smtClean="0">
                  <a:solidFill>
                    <a:schemeClr val="tx1"/>
                  </a:solidFill>
                  <a:latin typeface="Arial" panose="020B0604020202020204" pitchFamily="34" charset="0"/>
                  <a:cs typeface="Arial" panose="020B0604020202020204" pitchFamily="34" charset="0"/>
                </a:rPr>
                <a:t>{x </a:t>
              </a:r>
              <a:r>
                <a:rPr lang="en-US" dirty="0">
                  <a:solidFill>
                    <a:schemeClr val="tx1"/>
                  </a:solidFill>
                  <a:latin typeface="Arial" panose="020B0604020202020204" pitchFamily="34" charset="0"/>
                  <a:cs typeface="Arial" panose="020B0604020202020204" pitchFamily="34" charset="0"/>
                </a:rPr>
                <a:t>: x &lt; -2} U {x: </a:t>
              </a:r>
              <a:r>
                <a:rPr lang="en-US" dirty="0" smtClean="0">
                  <a:solidFill>
                    <a:schemeClr val="tx1"/>
                  </a:solidFill>
                  <a:latin typeface="Arial" panose="020B0604020202020204" pitchFamily="34" charset="0"/>
                  <a:cs typeface="Arial" panose="020B0604020202020204" pitchFamily="34" charset="0"/>
                </a:rPr>
                <a:t>&gt; 2</a:t>
              </a:r>
              <a:r>
                <a:rPr lang="en-US" dirty="0">
                  <a:solidFill>
                    <a:schemeClr val="tx1"/>
                  </a:solidFill>
                  <a:latin typeface="Arial" panose="020B0604020202020204" pitchFamily="34" charset="0"/>
                  <a:cs typeface="Arial" panose="020B0604020202020204" pitchFamily="34" charset="0"/>
                </a:rPr>
                <a:t>}</a:t>
              </a:r>
            </a:p>
            <a:p>
              <a:r>
                <a:rPr lang="en-US" dirty="0">
                  <a:solidFill>
                    <a:schemeClr val="tx1"/>
                  </a:solidFill>
                  <a:latin typeface="Arial" panose="020B0604020202020204" pitchFamily="34" charset="0"/>
                  <a:cs typeface="Arial" panose="020B0604020202020204" pitchFamily="34" charset="0"/>
                </a:rPr>
                <a:t>The symbol </a:t>
              </a:r>
              <a:r>
                <a:rPr lang="en-US" dirty="0" smtClean="0">
                  <a:solidFill>
                    <a:schemeClr val="tx1"/>
                  </a:solidFill>
                  <a:latin typeface="Arial" panose="020B0604020202020204" pitchFamily="34" charset="0"/>
                  <a:cs typeface="Arial" panose="020B0604020202020204" pitchFamily="34" charset="0"/>
                </a:rPr>
                <a:t>U </a:t>
              </a:r>
              <a:r>
                <a:rPr lang="en-US" dirty="0">
                  <a:solidFill>
                    <a:schemeClr val="tx1"/>
                  </a:solidFill>
                  <a:latin typeface="Arial" panose="020B0604020202020204" pitchFamily="34" charset="0"/>
                  <a:cs typeface="Arial" panose="020B0604020202020204" pitchFamily="34" charset="0"/>
                </a:rPr>
                <a:t>means that the solution includes all the values satisfied by either inequality.</a:t>
              </a:r>
            </a:p>
          </p:txBody>
        </p:sp>
        <p:sp>
          <p:nvSpPr>
            <p:cNvPr id="12" name="Pentagon 11"/>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3</a:t>
              </a:r>
              <a:endParaRPr 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0982694"/>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478</a:t>
            </a:r>
            <a:endParaRPr lang="en-GB" sz="1400" b="1" dirty="0">
              <a:latin typeface="Calibri" panose="020F0502020204030204" pitchFamily="34" charset="0"/>
            </a:endParaRPr>
          </a:p>
        </p:txBody>
      </p:sp>
      <p:sp>
        <p:nvSpPr>
          <p:cNvPr id="3" name="Rectangle 2"/>
          <p:cNvSpPr/>
          <p:nvPr/>
        </p:nvSpPr>
        <p:spPr>
          <a:xfrm>
            <a:off x="271681" y="1227231"/>
            <a:ext cx="5236423" cy="5336846"/>
          </a:xfrm>
          <a:prstGeom prst="rect">
            <a:avLst/>
          </a:prstGeom>
        </p:spPr>
        <p:txBody>
          <a:bodyPr wrap="square">
            <a:spAutoFit/>
          </a:bodyPr>
          <a:lstStyle/>
          <a:p>
            <a:pPr marL="514350" lvl="1" indent="-514350">
              <a:buClr>
                <a:srgbClr val="C00000"/>
              </a:buClr>
              <a:buFont typeface="+mj-lt"/>
              <a:buAutoNum type="arabicPeriod" startAt="12"/>
              <a:tabLst>
                <a:tab pos="800100" algn="l"/>
                <a:tab pos="2687638" algn="l"/>
              </a:tabLst>
            </a:pPr>
            <a:r>
              <a:rPr lang="en-US" sz="2130" b="1" dirty="0">
                <a:solidFill>
                  <a:srgbClr val="C00000"/>
                </a:solidFill>
                <a:latin typeface="Arial" panose="020B0604020202020204" pitchFamily="34" charset="0"/>
                <a:cs typeface="Arial" panose="020B0604020202020204" pitchFamily="34" charset="0"/>
              </a:rPr>
              <a:t>Problem-solving </a:t>
            </a:r>
            <a:r>
              <a:rPr lang="en-US" sz="2130" dirty="0">
                <a:latin typeface="Arial" panose="020B0604020202020204" pitchFamily="34" charset="0"/>
                <a:cs typeface="Arial" panose="020B0604020202020204" pitchFamily="34" charset="0"/>
              </a:rPr>
              <a:t>By sketching the graph of </a:t>
            </a:r>
            <a:r>
              <a:rPr lang="en-US" sz="2130" i="1" dirty="0">
                <a:latin typeface="Arial" panose="020B0604020202020204" pitchFamily="34" charset="0"/>
                <a:cs typeface="Arial" panose="020B0604020202020204" pitchFamily="34" charset="0"/>
              </a:rPr>
              <a:t>y</a:t>
            </a:r>
            <a:r>
              <a:rPr lang="en-US" sz="2130" dirty="0">
                <a:latin typeface="Arial" panose="020B0604020202020204" pitchFamily="34" charset="0"/>
                <a:cs typeface="Arial" panose="020B0604020202020204" pitchFamily="34" charset="0"/>
              </a:rPr>
              <a:t> = </a:t>
            </a:r>
            <a:r>
              <a:rPr lang="en-US" sz="2130" dirty="0" smtClean="0">
                <a:latin typeface="Arial" panose="020B0604020202020204" pitchFamily="34" charset="0"/>
                <a:cs typeface="Arial" panose="020B0604020202020204" pitchFamily="34" charset="0"/>
              </a:rPr>
              <a:t>2</a:t>
            </a:r>
            <a:r>
              <a:rPr lang="en-US" sz="2130" i="1" dirty="0" smtClean="0">
                <a:latin typeface="Arial" panose="020B0604020202020204" pitchFamily="34" charset="0"/>
                <a:cs typeface="Arial" panose="020B0604020202020204" pitchFamily="34" charset="0"/>
              </a:rPr>
              <a:t>x</a:t>
            </a:r>
            <a:r>
              <a:rPr lang="en-US" sz="2130" baseline="30000" dirty="0" smtClean="0">
                <a:latin typeface="Arial" panose="020B0604020202020204" pitchFamily="34" charset="0"/>
                <a:cs typeface="Arial" panose="020B0604020202020204" pitchFamily="34" charset="0"/>
              </a:rPr>
              <a:t>2</a:t>
            </a:r>
            <a:r>
              <a:rPr lang="en-US" sz="2130" dirty="0" smtClean="0">
                <a:latin typeface="Arial" panose="020B0604020202020204" pitchFamily="34" charset="0"/>
                <a:cs typeface="Arial" panose="020B0604020202020204" pitchFamily="34" charset="0"/>
              </a:rPr>
              <a:t> </a:t>
            </a:r>
            <a:r>
              <a:rPr lang="en-US" sz="2130" dirty="0">
                <a:latin typeface="Arial" panose="020B0604020202020204" pitchFamily="34" charset="0"/>
                <a:cs typeface="Arial" panose="020B0604020202020204" pitchFamily="34" charset="0"/>
              </a:rPr>
              <a:t>+ </a:t>
            </a:r>
            <a:r>
              <a:rPr lang="en-US" sz="2130" dirty="0" smtClean="0">
                <a:latin typeface="Arial" panose="020B0604020202020204" pitchFamily="34" charset="0"/>
                <a:cs typeface="Arial" panose="020B0604020202020204" pitchFamily="34" charset="0"/>
              </a:rPr>
              <a:t>4</a:t>
            </a:r>
            <a:r>
              <a:rPr lang="en-US" sz="2130" i="1" dirty="0" smtClean="0">
                <a:latin typeface="Arial" panose="020B0604020202020204" pitchFamily="34" charset="0"/>
                <a:cs typeface="Arial" panose="020B0604020202020204" pitchFamily="34" charset="0"/>
              </a:rPr>
              <a:t>x</a:t>
            </a:r>
            <a:r>
              <a:rPr lang="en-US" sz="2130" dirty="0" smtClean="0">
                <a:latin typeface="Arial" panose="020B0604020202020204" pitchFamily="34" charset="0"/>
                <a:cs typeface="Arial" panose="020B0604020202020204" pitchFamily="34" charset="0"/>
              </a:rPr>
              <a:t> </a:t>
            </a:r>
            <a:r>
              <a:rPr lang="en-US" sz="2130" dirty="0">
                <a:latin typeface="Arial" panose="020B0604020202020204" pitchFamily="34" charset="0"/>
                <a:cs typeface="Arial" panose="020B0604020202020204" pitchFamily="34" charset="0"/>
              </a:rPr>
              <a:t>- 6, find the values of </a:t>
            </a:r>
            <a:r>
              <a:rPr lang="en-US" sz="2130" i="1" dirty="0">
                <a:latin typeface="Arial" panose="020B0604020202020204" pitchFamily="34" charset="0"/>
                <a:cs typeface="Arial" panose="020B0604020202020204" pitchFamily="34" charset="0"/>
              </a:rPr>
              <a:t>x</a:t>
            </a:r>
            <a:r>
              <a:rPr lang="en-US" sz="2130" dirty="0">
                <a:latin typeface="Arial" panose="020B0604020202020204" pitchFamily="34" charset="0"/>
                <a:cs typeface="Arial" panose="020B0604020202020204" pitchFamily="34" charset="0"/>
              </a:rPr>
              <a:t> which satisfy 0 ≤</a:t>
            </a:r>
            <a:r>
              <a:rPr lang="en-US" sz="2130" dirty="0" smtClean="0">
                <a:latin typeface="Arial" panose="020B0604020202020204" pitchFamily="34" charset="0"/>
                <a:cs typeface="Arial" panose="020B0604020202020204" pitchFamily="34" charset="0"/>
              </a:rPr>
              <a:t> 2</a:t>
            </a:r>
            <a:r>
              <a:rPr lang="en-US" sz="2130" i="1" dirty="0" smtClean="0">
                <a:latin typeface="Arial" panose="020B0604020202020204" pitchFamily="34" charset="0"/>
                <a:cs typeface="Arial" panose="020B0604020202020204" pitchFamily="34" charset="0"/>
              </a:rPr>
              <a:t>x</a:t>
            </a:r>
            <a:r>
              <a:rPr lang="en-US" sz="2130" baseline="30000" dirty="0" smtClean="0">
                <a:latin typeface="Arial" panose="020B0604020202020204" pitchFamily="34" charset="0"/>
                <a:cs typeface="Arial" panose="020B0604020202020204" pitchFamily="34" charset="0"/>
              </a:rPr>
              <a:t>2</a:t>
            </a:r>
            <a:r>
              <a:rPr lang="en-US" sz="2130" dirty="0" smtClean="0">
                <a:latin typeface="Arial" panose="020B0604020202020204" pitchFamily="34" charset="0"/>
                <a:cs typeface="Arial" panose="020B0604020202020204" pitchFamily="34" charset="0"/>
              </a:rPr>
              <a:t> + 5</a:t>
            </a:r>
            <a:r>
              <a:rPr lang="en-US" sz="2130" i="1" dirty="0" smtClean="0">
                <a:latin typeface="Arial" panose="020B0604020202020204" pitchFamily="34" charset="0"/>
                <a:cs typeface="Arial" panose="020B0604020202020204" pitchFamily="34" charset="0"/>
              </a:rPr>
              <a:t>x </a:t>
            </a:r>
            <a:r>
              <a:rPr lang="en-US" sz="2130" dirty="0" smtClean="0">
                <a:latin typeface="Arial" panose="020B0604020202020204" pitchFamily="34" charset="0"/>
                <a:cs typeface="Arial" panose="020B0604020202020204" pitchFamily="34" charset="0"/>
              </a:rPr>
              <a:t>-3 </a:t>
            </a:r>
            <a:r>
              <a:rPr lang="en-US" sz="2130" dirty="0">
                <a:latin typeface="Arial" panose="020B0604020202020204" pitchFamily="34" charset="0"/>
                <a:cs typeface="Arial" panose="020B0604020202020204" pitchFamily="34" charset="0"/>
              </a:rPr>
              <a:t>Give your answer using set notation.</a:t>
            </a:r>
          </a:p>
          <a:p>
            <a:pPr marL="514350" lvl="1" indent="-514350">
              <a:buClr>
                <a:srgbClr val="C00000"/>
              </a:buClr>
              <a:buFont typeface="+mj-lt"/>
              <a:buAutoNum type="arabicPeriod" startAt="12"/>
              <a:tabLst>
                <a:tab pos="800100" algn="l"/>
                <a:tab pos="2687638" algn="l"/>
              </a:tabLst>
            </a:pPr>
            <a:r>
              <a:rPr lang="en-US" sz="2130" b="1" dirty="0" smtClean="0">
                <a:solidFill>
                  <a:srgbClr val="C00000"/>
                </a:solidFill>
                <a:latin typeface="Arial" panose="020B0604020202020204" pitchFamily="34" charset="0"/>
                <a:cs typeface="Arial" panose="020B0604020202020204" pitchFamily="34" charset="0"/>
              </a:rPr>
              <a:t>Reasoning a.</a:t>
            </a:r>
            <a:r>
              <a:rPr lang="en-US" sz="2130" dirty="0" smtClean="0">
                <a:latin typeface="Arial" panose="020B0604020202020204" pitchFamily="34" charset="0"/>
                <a:cs typeface="Arial" panose="020B0604020202020204" pitchFamily="34" charset="0"/>
              </a:rPr>
              <a:t> </a:t>
            </a:r>
            <a:r>
              <a:rPr lang="en-US" sz="2130" dirty="0">
                <a:latin typeface="Arial" panose="020B0604020202020204" pitchFamily="34" charset="0"/>
                <a:cs typeface="Arial" panose="020B0604020202020204" pitchFamily="34" charset="0"/>
              </a:rPr>
              <a:t>Sketch the graph of </a:t>
            </a:r>
            <a:r>
              <a:rPr lang="en-US" sz="2130" dirty="0" smtClean="0">
                <a:latin typeface="Arial" panose="020B0604020202020204" pitchFamily="34" charset="0"/>
                <a:cs typeface="Arial" panose="020B0604020202020204" pitchFamily="34" charset="0"/>
              </a:rPr>
              <a:t/>
            </a:r>
            <a:br>
              <a:rPr lang="en-US" sz="2130" dirty="0" smtClean="0">
                <a:latin typeface="Arial" panose="020B0604020202020204" pitchFamily="34" charset="0"/>
                <a:cs typeface="Arial" panose="020B0604020202020204" pitchFamily="34" charset="0"/>
              </a:rPr>
            </a:br>
            <a:r>
              <a:rPr lang="en-US" sz="2130" i="1" dirty="0" smtClean="0">
                <a:latin typeface="Arial" panose="020B0604020202020204" pitchFamily="34" charset="0"/>
                <a:cs typeface="Arial" panose="020B0604020202020204" pitchFamily="34" charset="0"/>
              </a:rPr>
              <a:t>y</a:t>
            </a:r>
            <a:r>
              <a:rPr lang="en-US" sz="2130" dirty="0" smtClean="0">
                <a:latin typeface="Arial" panose="020B0604020202020204" pitchFamily="34" charset="0"/>
                <a:cs typeface="Arial" panose="020B0604020202020204" pitchFamily="34" charset="0"/>
              </a:rPr>
              <a:t> </a:t>
            </a:r>
            <a:r>
              <a:rPr lang="en-US" sz="2130" dirty="0">
                <a:latin typeface="Arial" panose="020B0604020202020204" pitchFamily="34" charset="0"/>
                <a:cs typeface="Arial" panose="020B0604020202020204" pitchFamily="34" charset="0"/>
              </a:rPr>
              <a:t>= </a:t>
            </a:r>
            <a:r>
              <a:rPr lang="en-US" sz="2130" i="1" dirty="0" smtClean="0">
                <a:latin typeface="Arial" panose="020B0604020202020204" pitchFamily="34" charset="0"/>
                <a:cs typeface="Arial" panose="020B0604020202020204" pitchFamily="34" charset="0"/>
              </a:rPr>
              <a:t>x</a:t>
            </a:r>
            <a:r>
              <a:rPr lang="en-US" sz="2130" baseline="30000" dirty="0" smtClean="0">
                <a:latin typeface="Arial" panose="020B0604020202020204" pitchFamily="34" charset="0"/>
                <a:cs typeface="Arial" panose="020B0604020202020204" pitchFamily="34" charset="0"/>
              </a:rPr>
              <a:t>2</a:t>
            </a:r>
            <a:r>
              <a:rPr lang="en-US" sz="2130" dirty="0" smtClean="0">
                <a:latin typeface="Arial" panose="020B0604020202020204" pitchFamily="34" charset="0"/>
                <a:cs typeface="Arial" panose="020B0604020202020204" pitchFamily="34" charset="0"/>
              </a:rPr>
              <a:t> - x - 6</a:t>
            </a:r>
            <a:endParaRPr lang="en-US" sz="2130" dirty="0">
              <a:latin typeface="Arial" panose="020B0604020202020204" pitchFamily="34" charset="0"/>
              <a:cs typeface="Arial" panose="020B0604020202020204" pitchFamily="34" charset="0"/>
            </a:endParaRPr>
          </a:p>
          <a:p>
            <a:pPr marL="800100" lvl="2" indent="-285750">
              <a:buClr>
                <a:srgbClr val="C00000"/>
              </a:buClr>
              <a:buFont typeface="+mj-lt"/>
              <a:buAutoNum type="alphaLcPeriod" startAt="2"/>
              <a:tabLst>
                <a:tab pos="2687638" algn="l"/>
              </a:tabLst>
            </a:pPr>
            <a:r>
              <a:rPr lang="en-US" sz="2130" dirty="0" smtClean="0">
                <a:latin typeface="Arial" panose="020B0604020202020204" pitchFamily="34" charset="0"/>
                <a:cs typeface="Arial" panose="020B0604020202020204" pitchFamily="34" charset="0"/>
              </a:rPr>
              <a:t>Hence </a:t>
            </a:r>
            <a:r>
              <a:rPr lang="en-US" sz="2130" dirty="0">
                <a:latin typeface="Arial" panose="020B0604020202020204" pitchFamily="34" charset="0"/>
                <a:cs typeface="Arial" panose="020B0604020202020204" pitchFamily="34" charset="0"/>
              </a:rPr>
              <a:t>find the values of </a:t>
            </a:r>
            <a:r>
              <a:rPr lang="en-US" sz="2130" i="1" dirty="0" smtClean="0">
                <a:latin typeface="Arial" panose="020B0604020202020204" pitchFamily="34" charset="0"/>
                <a:cs typeface="Arial" panose="020B0604020202020204" pitchFamily="34" charset="0"/>
              </a:rPr>
              <a:t>x</a:t>
            </a:r>
            <a:r>
              <a:rPr lang="en-US" sz="2130" dirty="0" smtClean="0">
                <a:latin typeface="Arial" panose="020B0604020202020204" pitchFamily="34" charset="0"/>
                <a:cs typeface="Arial" panose="020B0604020202020204" pitchFamily="34" charset="0"/>
              </a:rPr>
              <a:t> </a:t>
            </a:r>
            <a:r>
              <a:rPr lang="en-US" sz="2130" dirty="0">
                <a:latin typeface="Arial" panose="020B0604020202020204" pitchFamily="34" charset="0"/>
                <a:cs typeface="Arial" panose="020B0604020202020204" pitchFamily="34" charset="0"/>
              </a:rPr>
              <a:t>which satisfy the inequality 6 &lt; </a:t>
            </a:r>
            <a:r>
              <a:rPr lang="en-US" sz="2130" i="1" dirty="0">
                <a:latin typeface="Arial" panose="020B0604020202020204" pitchFamily="34" charset="0"/>
                <a:cs typeface="Arial" panose="020B0604020202020204" pitchFamily="34" charset="0"/>
              </a:rPr>
              <a:t>x</a:t>
            </a:r>
            <a:r>
              <a:rPr lang="en-US" sz="2130" baseline="30000" dirty="0">
                <a:latin typeface="Arial" panose="020B0604020202020204" pitchFamily="34" charset="0"/>
                <a:cs typeface="Arial" panose="020B0604020202020204" pitchFamily="34" charset="0"/>
              </a:rPr>
              <a:t>2</a:t>
            </a:r>
            <a:r>
              <a:rPr lang="en-US" sz="2130" dirty="0">
                <a:latin typeface="Arial" panose="020B0604020202020204" pitchFamily="34" charset="0"/>
                <a:cs typeface="Arial" panose="020B0604020202020204" pitchFamily="34" charset="0"/>
              </a:rPr>
              <a:t> - </a:t>
            </a:r>
            <a:r>
              <a:rPr lang="en-US" sz="2130" i="1" dirty="0">
                <a:latin typeface="Arial" panose="020B0604020202020204" pitchFamily="34" charset="0"/>
                <a:cs typeface="Arial" panose="020B0604020202020204" pitchFamily="34" charset="0"/>
              </a:rPr>
              <a:t>x</a:t>
            </a:r>
            <a:r>
              <a:rPr lang="en-US" sz="2130" dirty="0">
                <a:latin typeface="Arial" panose="020B0604020202020204" pitchFamily="34" charset="0"/>
                <a:cs typeface="Arial" panose="020B0604020202020204" pitchFamily="34" charset="0"/>
              </a:rPr>
              <a:t> Give your answer using set notation.</a:t>
            </a:r>
          </a:p>
          <a:p>
            <a:pPr marL="514350" lvl="1" indent="-514350">
              <a:buClr>
                <a:srgbClr val="C00000"/>
              </a:buClr>
              <a:buFont typeface="+mj-lt"/>
              <a:buAutoNum type="arabicPeriod" startAt="12"/>
              <a:tabLst>
                <a:tab pos="800100" algn="l"/>
                <a:tab pos="2687638" algn="l"/>
              </a:tabLst>
            </a:pPr>
            <a:r>
              <a:rPr lang="en-US" sz="2130" b="1" dirty="0" smtClean="0">
                <a:solidFill>
                  <a:srgbClr val="C00000"/>
                </a:solidFill>
                <a:latin typeface="Arial" panose="020B0604020202020204" pitchFamily="34" charset="0"/>
                <a:cs typeface="Arial" panose="020B0604020202020204" pitchFamily="34" charset="0"/>
              </a:rPr>
              <a:t>Reasoning</a:t>
            </a:r>
            <a:r>
              <a:rPr lang="en-US" sz="2130" dirty="0" smtClean="0">
                <a:latin typeface="Arial" panose="020B0604020202020204" pitchFamily="34" charset="0"/>
                <a:cs typeface="Arial" panose="020B0604020202020204" pitchFamily="34" charset="0"/>
              </a:rPr>
              <a:t> </a:t>
            </a:r>
            <a:r>
              <a:rPr lang="en-US" sz="2130" dirty="0">
                <a:latin typeface="Arial" panose="020B0604020202020204" pitchFamily="34" charset="0"/>
                <a:cs typeface="Arial" panose="020B0604020202020204" pitchFamily="34" charset="0"/>
              </a:rPr>
              <a:t>Sketch graphs to find the values of </a:t>
            </a:r>
            <a:r>
              <a:rPr lang="en-US" sz="2130" i="1" dirty="0">
                <a:latin typeface="Arial" panose="020B0604020202020204" pitchFamily="34" charset="0"/>
                <a:cs typeface="Arial" panose="020B0604020202020204" pitchFamily="34" charset="0"/>
              </a:rPr>
              <a:t>x</a:t>
            </a:r>
            <a:r>
              <a:rPr lang="en-US" sz="2130" dirty="0">
                <a:latin typeface="Arial" panose="020B0604020202020204" pitchFamily="34" charset="0"/>
                <a:cs typeface="Arial" panose="020B0604020202020204" pitchFamily="34" charset="0"/>
              </a:rPr>
              <a:t> which satisfy these </a:t>
            </a:r>
            <a:r>
              <a:rPr lang="en-US" sz="2130" dirty="0" smtClean="0">
                <a:latin typeface="Arial" panose="020B0604020202020204" pitchFamily="34" charset="0"/>
                <a:cs typeface="Arial" panose="020B0604020202020204" pitchFamily="34" charset="0"/>
              </a:rPr>
              <a:t>inequalities. Give </a:t>
            </a:r>
            <a:r>
              <a:rPr lang="en-US" sz="2130" dirty="0">
                <a:latin typeface="Arial" panose="020B0604020202020204" pitchFamily="34" charset="0"/>
                <a:cs typeface="Arial" panose="020B0604020202020204" pitchFamily="34" charset="0"/>
              </a:rPr>
              <a:t>your answers using set notation, </a:t>
            </a:r>
            <a:endParaRPr lang="en-US" sz="213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a:tabLst>
                <a:tab pos="2687638" algn="l"/>
              </a:tabLst>
            </a:pPr>
            <a:r>
              <a:rPr lang="en-US" sz="2130" i="1" dirty="0" smtClean="0">
                <a:latin typeface="Arial" panose="020B0604020202020204" pitchFamily="34" charset="0"/>
                <a:cs typeface="Arial" panose="020B0604020202020204" pitchFamily="34" charset="0"/>
              </a:rPr>
              <a:t>x</a:t>
            </a:r>
            <a:r>
              <a:rPr lang="en-US" sz="2130" baseline="30000" dirty="0" smtClean="0">
                <a:latin typeface="Arial" panose="020B0604020202020204" pitchFamily="34" charset="0"/>
                <a:cs typeface="Arial" panose="020B0604020202020204" pitchFamily="34" charset="0"/>
              </a:rPr>
              <a:t>2</a:t>
            </a:r>
            <a:r>
              <a:rPr lang="en-US" sz="2130" dirty="0" smtClean="0">
                <a:latin typeface="Arial" panose="020B0604020202020204" pitchFamily="34" charset="0"/>
                <a:cs typeface="Arial" panose="020B0604020202020204" pitchFamily="34" charset="0"/>
              </a:rPr>
              <a:t> </a:t>
            </a:r>
            <a:r>
              <a:rPr lang="en-US" sz="2130" dirty="0">
                <a:latin typeface="Arial" panose="020B0604020202020204" pitchFamily="34" charset="0"/>
                <a:cs typeface="Arial" panose="020B0604020202020204" pitchFamily="34" charset="0"/>
              </a:rPr>
              <a:t>+ </a:t>
            </a:r>
            <a:r>
              <a:rPr lang="en-US" sz="2130" dirty="0" smtClean="0">
                <a:latin typeface="Arial" panose="020B0604020202020204" pitchFamily="34" charset="0"/>
                <a:cs typeface="Arial" panose="020B0604020202020204" pitchFamily="34" charset="0"/>
              </a:rPr>
              <a:t>x &lt; 12 	</a:t>
            </a:r>
            <a:r>
              <a:rPr lang="en-US" sz="2130" dirty="0" smtClean="0">
                <a:solidFill>
                  <a:srgbClr val="C00000"/>
                </a:solidFill>
                <a:latin typeface="Arial" panose="020B0604020202020204" pitchFamily="34" charset="0"/>
                <a:cs typeface="Arial" panose="020B0604020202020204" pitchFamily="34" charset="0"/>
              </a:rPr>
              <a:t>b.</a:t>
            </a:r>
            <a:r>
              <a:rPr lang="en-US" sz="2130" dirty="0" smtClean="0">
                <a:latin typeface="Arial" panose="020B0604020202020204" pitchFamily="34" charset="0"/>
                <a:cs typeface="Arial" panose="020B0604020202020204" pitchFamily="34" charset="0"/>
              </a:rPr>
              <a:t> 2x</a:t>
            </a:r>
            <a:r>
              <a:rPr lang="en-US" sz="2130" baseline="30000" dirty="0" smtClean="0">
                <a:latin typeface="Arial" panose="020B0604020202020204" pitchFamily="34" charset="0"/>
                <a:cs typeface="Arial" panose="020B0604020202020204" pitchFamily="34" charset="0"/>
              </a:rPr>
              <a:t>2 </a:t>
            </a:r>
            <a:r>
              <a:rPr lang="en-US" sz="2130" dirty="0" smtClean="0">
                <a:latin typeface="Arial" panose="020B0604020202020204" pitchFamily="34" charset="0"/>
                <a:cs typeface="Arial" panose="020B0604020202020204" pitchFamily="34" charset="0"/>
              </a:rPr>
              <a:t>≥ 2x </a:t>
            </a:r>
            <a:r>
              <a:rPr lang="en-US" sz="2130" dirty="0">
                <a:latin typeface="Arial" panose="020B0604020202020204" pitchFamily="34" charset="0"/>
                <a:cs typeface="Arial" panose="020B0604020202020204" pitchFamily="34" charset="0"/>
              </a:rPr>
              <a:t>+ 4</a:t>
            </a:r>
          </a:p>
          <a:p>
            <a:pPr marL="857250" lvl="2" indent="-400050">
              <a:buClr>
                <a:srgbClr val="C00000"/>
              </a:buClr>
              <a:buFont typeface="+mj-lt"/>
              <a:buAutoNum type="alphaLcPeriod" startAt="3"/>
              <a:tabLst>
                <a:tab pos="2687638" algn="l"/>
              </a:tabLst>
            </a:pPr>
            <a:r>
              <a:rPr lang="en-US" sz="2130" dirty="0" smtClean="0">
                <a:latin typeface="Arial" panose="020B0604020202020204" pitchFamily="34" charset="0"/>
                <a:cs typeface="Arial" panose="020B0604020202020204" pitchFamily="34" charset="0"/>
              </a:rPr>
              <a:t>X</a:t>
            </a:r>
            <a:r>
              <a:rPr lang="en-US" sz="2130" baseline="30000" dirty="0" smtClean="0">
                <a:latin typeface="Arial" panose="020B0604020202020204" pitchFamily="34" charset="0"/>
                <a:cs typeface="Arial" panose="020B0604020202020204" pitchFamily="34" charset="0"/>
              </a:rPr>
              <a:t>2 </a:t>
            </a:r>
            <a:r>
              <a:rPr lang="en-US" sz="2130" dirty="0">
                <a:latin typeface="Arial" panose="020B0604020202020204" pitchFamily="34" charset="0"/>
                <a:cs typeface="Arial" panose="020B0604020202020204" pitchFamily="34" charset="0"/>
              </a:rPr>
              <a:t>≥ </a:t>
            </a:r>
            <a:r>
              <a:rPr lang="en-US" sz="2130" dirty="0" smtClean="0">
                <a:latin typeface="Arial" panose="020B0604020202020204" pitchFamily="34" charset="0"/>
                <a:cs typeface="Arial" panose="020B0604020202020204" pitchFamily="34" charset="0"/>
              </a:rPr>
              <a:t>9</a:t>
            </a:r>
            <a:endParaRPr lang="en-US" sz="2130" dirty="0">
              <a:latin typeface="Arial" panose="020B0604020202020204" pitchFamily="34" charset="0"/>
              <a:cs typeface="Arial" panose="020B0604020202020204" pitchFamily="34" charset="0"/>
            </a:endParaRPr>
          </a:p>
        </p:txBody>
      </p:sp>
      <p:sp>
        <p:nvSpPr>
          <p:cNvPr id="8" name="Title 1"/>
          <p:cNvSpPr>
            <a:spLocks noGrp="1"/>
          </p:cNvSpPr>
          <p:nvPr>
            <p:ph type="title"/>
          </p:nvPr>
        </p:nvSpPr>
        <p:spPr/>
        <p:txBody>
          <a:bodyPr>
            <a:noAutofit/>
          </a:bodyPr>
          <a:lstStyle/>
          <a:p>
            <a:r>
              <a:rPr lang="en-GB" sz="3100" dirty="0" smtClean="0"/>
              <a:t>15.2 – </a:t>
            </a:r>
            <a:r>
              <a:rPr lang="en-GB" sz="3100" dirty="0"/>
              <a:t>Representing </a:t>
            </a:r>
            <a:r>
              <a:rPr lang="en-GB" sz="3100" dirty="0" smtClean="0"/>
              <a:t>Inequalities Graphically</a:t>
            </a:r>
            <a:endParaRPr lang="en-GB" sz="31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48425" y="2996952"/>
            <a:ext cx="600039" cy="587408"/>
          </a:xfrm>
          <a:prstGeom prst="rect">
            <a:avLst/>
          </a:prstGeom>
        </p:spPr>
      </p:pic>
      <p:sp>
        <p:nvSpPr>
          <p:cNvPr id="9" name="Rectangle 8"/>
          <p:cNvSpPr/>
          <p:nvPr/>
        </p:nvSpPr>
        <p:spPr>
          <a:xfrm flipH="1">
            <a:off x="5580112" y="5581689"/>
            <a:ext cx="3176512" cy="101566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Q12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Rearrange the </a:t>
            </a:r>
            <a:r>
              <a:rPr lang="en-US" sz="2000" dirty="0" smtClean="0">
                <a:solidFill>
                  <a:schemeClr val="tx1"/>
                </a:solidFill>
                <a:latin typeface="Arial" panose="020B0604020202020204" pitchFamily="34" charset="0"/>
                <a:cs typeface="Arial" panose="020B0604020202020204" pitchFamily="34" charset="0"/>
              </a:rPr>
              <a:t>inequality </a:t>
            </a:r>
            <a:r>
              <a:rPr lang="en-US" sz="2000" dirty="0">
                <a:solidFill>
                  <a:schemeClr val="tx1"/>
                </a:solidFill>
                <a:latin typeface="Arial" panose="020B0604020202020204" pitchFamily="34" charset="0"/>
                <a:cs typeface="Arial" panose="020B0604020202020204" pitchFamily="34" charset="0"/>
              </a:rPr>
              <a:t>to make one side equal to </a:t>
            </a:r>
            <a:r>
              <a:rPr lang="en-US" sz="2000" dirty="0" smtClean="0">
                <a:solidFill>
                  <a:schemeClr val="tx1"/>
                </a:solidFill>
                <a:latin typeface="Arial" panose="020B0604020202020204" pitchFamily="34" charset="0"/>
                <a:cs typeface="Arial" panose="020B0604020202020204" pitchFamily="34" charset="0"/>
              </a:rPr>
              <a:t>2x</a:t>
            </a:r>
            <a:r>
              <a:rPr lang="en-US" sz="2000" baseline="30000" dirty="0" smtClean="0">
                <a:solidFill>
                  <a:schemeClr val="tx1"/>
                </a:solidFill>
                <a:latin typeface="Arial" panose="020B0604020202020204" pitchFamily="34" charset="0"/>
                <a:cs typeface="Arial" panose="020B0604020202020204" pitchFamily="34" charset="0"/>
              </a:rPr>
              <a:t>2</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4x - 6</a:t>
            </a:r>
            <a:endParaRPr lang="en-US" sz="2000"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4290113550"/>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15.3 – </a:t>
            </a:r>
            <a:r>
              <a:rPr lang="en-GB" sz="3600" dirty="0"/>
              <a:t>Graphs of </a:t>
            </a:r>
            <a:r>
              <a:rPr lang="en-GB" sz="3600" dirty="0" smtClean="0"/>
              <a:t>Quadratic Functions</a:t>
            </a:r>
            <a:endParaRPr lang="en-GB" sz="36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475</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912715897"/>
              </p:ext>
            </p:extLst>
          </p:nvPr>
        </p:nvGraphicFramePr>
        <p:xfrm>
          <a:off x="251518" y="1268760"/>
          <a:ext cx="8568952" cy="4534275"/>
        </p:xfrm>
        <a:graphic>
          <a:graphicData uri="http://schemas.openxmlformats.org/drawingml/2006/table">
            <a:tbl>
              <a:tblPr firstRow="1" bandRow="1">
                <a:effectLst/>
                <a:tableStyleId>{5940675A-B579-460E-94D1-54222C63F5DA}</a:tableStyleId>
              </a:tblPr>
              <a:tblGrid>
                <a:gridCol w="2142238"/>
                <a:gridCol w="810092"/>
                <a:gridCol w="5616622"/>
              </a:tblGrid>
              <a:tr h="541395">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Did You Know?</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978885">
                <a:tc gridSpan="2">
                  <a:txBody>
                    <a:bodyPr/>
                    <a:lstStyle/>
                    <a:p>
                      <a:pPr marL="342900" indent="-342900">
                        <a:buFont typeface="Arial" panose="020B0604020202020204" pitchFamily="34" charset="0"/>
                        <a:buChar char="•"/>
                      </a:pPr>
                      <a:r>
                        <a:rPr lang="en-US" sz="3600" dirty="0" smtClean="0">
                          <a:latin typeface="Arial" panose="020B0604020202020204" pitchFamily="34" charset="0"/>
                          <a:cs typeface="Arial" panose="020B0604020202020204" pitchFamily="34" charset="0"/>
                        </a:rPr>
                        <a:t>Recognise and draw quadratic functions</a:t>
                      </a:r>
                      <a:endParaRPr lang="en-US" sz="36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3600" dirty="0" smtClean="0">
                          <a:latin typeface="Arial" panose="020B0604020202020204" pitchFamily="34" charset="0"/>
                          <a:cs typeface="Arial" panose="020B0604020202020204" pitchFamily="34" charset="0"/>
                        </a:rPr>
                        <a:t>The ancient Egyptians left behind a scroll showing a solution to a quadratic equation. It may be 4000 years old.</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47464">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574493">
                <a:tc gridSpan="3">
                  <a:txBody>
                    <a:bodyPr/>
                    <a:lstStyle/>
                    <a:p>
                      <a:pPr marL="342900" indent="-342900">
                        <a:buFont typeface="Arial" panose="020B0604020202020204" pitchFamily="34" charset="0"/>
                        <a:buChar char="•"/>
                      </a:pPr>
                      <a:r>
                        <a:rPr lang="en-US" sz="3600" dirty="0" smtClean="0">
                          <a:latin typeface="Arial" panose="020B0604020202020204" pitchFamily="34" charset="0"/>
                          <a:cs typeface="Arial" panose="020B0604020202020204" pitchFamily="34" charset="0"/>
                        </a:rPr>
                        <a:t>What shape is a quadratic graph?</a:t>
                      </a:r>
                      <a:endParaRPr lang="en-US" sz="3600" baseline="300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Higher </a:t>
            </a:r>
            <a:r>
              <a:rPr lang="en-US" sz="2460" dirty="0" smtClean="0">
                <a:solidFill>
                  <a:schemeClr val="tx1"/>
                </a:solidFill>
                <a:latin typeface="Arial" panose="020B0604020202020204" pitchFamily="34" charset="0"/>
                <a:cs typeface="Arial" panose="020B0604020202020204" pitchFamily="34" charset="0"/>
              </a:rPr>
              <a:t>15.3</a:t>
            </a:r>
            <a:endParaRPr lang="en-US" sz="246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2847555"/>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478</a:t>
            </a:r>
            <a:endParaRPr lang="en-GB" sz="1400" b="1" dirty="0">
              <a:latin typeface="Calibri" panose="020F0502020204030204" pitchFamily="34" charset="0"/>
            </a:endParaRPr>
          </a:p>
        </p:txBody>
      </p:sp>
      <p:sp>
        <p:nvSpPr>
          <p:cNvPr id="3" name="Rectangle 2"/>
          <p:cNvSpPr/>
          <p:nvPr/>
        </p:nvSpPr>
        <p:spPr>
          <a:xfrm>
            <a:off x="271681" y="1227231"/>
            <a:ext cx="4948391" cy="3042371"/>
          </a:xfrm>
          <a:prstGeom prst="rect">
            <a:avLst/>
          </a:prstGeom>
        </p:spPr>
        <p:txBody>
          <a:bodyPr wrap="square">
            <a:spAutoFit/>
          </a:bodyPr>
          <a:lstStyle/>
          <a:p>
            <a:pPr marL="400050" lvl="1" indent="-400050">
              <a:buClr>
                <a:srgbClr val="C00000"/>
              </a:buClr>
              <a:buFont typeface="+mj-lt"/>
              <a:buAutoNum type="arabicPeriod"/>
              <a:tabLst>
                <a:tab pos="800100" algn="l"/>
                <a:tab pos="2687638" algn="l"/>
              </a:tabLst>
            </a:pPr>
            <a:r>
              <a:rPr lang="en-US" sz="2130" dirty="0">
                <a:latin typeface="Arial" panose="020B0604020202020204" pitchFamily="34" charset="0"/>
                <a:cs typeface="Arial" panose="020B0604020202020204" pitchFamily="34" charset="0"/>
              </a:rPr>
              <a:t>By </a:t>
            </a:r>
            <a:r>
              <a:rPr lang="en-US" sz="2130" dirty="0" err="1">
                <a:latin typeface="Arial" panose="020B0604020202020204" pitchFamily="34" charset="0"/>
                <a:cs typeface="Arial" panose="020B0604020202020204" pitchFamily="34" charset="0"/>
              </a:rPr>
              <a:t>factorising</a:t>
            </a:r>
            <a:r>
              <a:rPr lang="en-US" sz="2130" dirty="0">
                <a:latin typeface="Arial" panose="020B0604020202020204" pitchFamily="34" charset="0"/>
                <a:cs typeface="Arial" panose="020B0604020202020204" pitchFamily="34" charset="0"/>
              </a:rPr>
              <a:t>, solve the equations</a:t>
            </a:r>
          </a:p>
          <a:p>
            <a:pPr marL="857250" lvl="2" indent="-400050">
              <a:buClr>
                <a:srgbClr val="C00000"/>
              </a:buClr>
              <a:buFont typeface="+mj-lt"/>
              <a:buAutoNum type="alphaLcPeriod"/>
              <a:tabLst>
                <a:tab pos="2687638" algn="l"/>
              </a:tabLst>
            </a:pPr>
            <a:r>
              <a:rPr lang="en-US" sz="2130" dirty="0" smtClean="0">
                <a:latin typeface="Arial" panose="020B0604020202020204" pitchFamily="34" charset="0"/>
                <a:cs typeface="Arial" panose="020B0604020202020204" pitchFamily="34" charset="0"/>
              </a:rPr>
              <a:t>0 – </a:t>
            </a:r>
            <a:r>
              <a:rPr lang="en-US" sz="2130" i="1" dirty="0" smtClean="0">
                <a:latin typeface="Arial" panose="020B0604020202020204" pitchFamily="34" charset="0"/>
                <a:cs typeface="Arial" panose="020B0604020202020204" pitchFamily="34" charset="0"/>
              </a:rPr>
              <a:t>x</a:t>
            </a:r>
            <a:r>
              <a:rPr lang="en-US" sz="2130" baseline="30000" dirty="0" smtClean="0">
                <a:latin typeface="Arial" panose="020B0604020202020204" pitchFamily="34" charset="0"/>
                <a:cs typeface="Arial" panose="020B0604020202020204" pitchFamily="34" charset="0"/>
              </a:rPr>
              <a:t>2</a:t>
            </a:r>
            <a:r>
              <a:rPr lang="en-US" sz="2130" dirty="0" smtClean="0">
                <a:latin typeface="Arial" panose="020B0604020202020204" pitchFamily="34" charset="0"/>
                <a:cs typeface="Arial" panose="020B0604020202020204" pitchFamily="34" charset="0"/>
              </a:rPr>
              <a:t> + 3x 	</a:t>
            </a:r>
          </a:p>
          <a:p>
            <a:pPr marL="857250" lvl="2" indent="-400050">
              <a:buClr>
                <a:srgbClr val="C00000"/>
              </a:buClr>
              <a:buFont typeface="+mj-lt"/>
              <a:buAutoNum type="alphaLcPeriod"/>
              <a:tabLst>
                <a:tab pos="2687638" algn="l"/>
              </a:tabLst>
            </a:pPr>
            <a:r>
              <a:rPr lang="en-US" sz="2130" dirty="0" smtClean="0">
                <a:latin typeface="Arial" panose="020B0604020202020204" pitchFamily="34" charset="0"/>
                <a:cs typeface="Arial" panose="020B0604020202020204" pitchFamily="34" charset="0"/>
              </a:rPr>
              <a:t>0 = 2</a:t>
            </a:r>
            <a:r>
              <a:rPr lang="en-US" sz="2130" i="1" dirty="0" smtClean="0">
                <a:latin typeface="Arial" panose="020B0604020202020204" pitchFamily="34" charset="0"/>
                <a:cs typeface="Arial" panose="020B0604020202020204" pitchFamily="34" charset="0"/>
              </a:rPr>
              <a:t>x</a:t>
            </a:r>
            <a:r>
              <a:rPr lang="en-US" sz="2130" baseline="30000" dirty="0" smtClean="0">
                <a:latin typeface="Arial" panose="020B0604020202020204" pitchFamily="34" charset="0"/>
                <a:cs typeface="Arial" panose="020B0604020202020204" pitchFamily="34" charset="0"/>
              </a:rPr>
              <a:t>2</a:t>
            </a:r>
            <a:r>
              <a:rPr lang="en-US" sz="2130" dirty="0" smtClean="0">
                <a:latin typeface="Arial" panose="020B0604020202020204" pitchFamily="34" charset="0"/>
                <a:cs typeface="Arial" panose="020B0604020202020204" pitchFamily="34" charset="0"/>
              </a:rPr>
              <a:t> + 5x - 12</a:t>
            </a:r>
            <a:endParaRPr lang="en-US" sz="2130" dirty="0">
              <a:latin typeface="Arial" panose="020B0604020202020204" pitchFamily="34" charset="0"/>
              <a:cs typeface="Arial" panose="020B0604020202020204" pitchFamily="34" charset="0"/>
            </a:endParaRPr>
          </a:p>
          <a:p>
            <a:pPr marL="400050" lvl="1" indent="-400050">
              <a:buClr>
                <a:srgbClr val="C00000"/>
              </a:buClr>
              <a:buFont typeface="+mj-lt"/>
              <a:buAutoNum type="arabicPeriod"/>
              <a:tabLst>
                <a:tab pos="800100" algn="l"/>
                <a:tab pos="2687638" algn="l"/>
              </a:tabLst>
            </a:pPr>
            <a:r>
              <a:rPr lang="en-US" sz="2130" dirty="0">
                <a:latin typeface="Arial" panose="020B0604020202020204" pitchFamily="34" charset="0"/>
                <a:cs typeface="Arial" panose="020B0604020202020204" pitchFamily="34" charset="0"/>
              </a:rPr>
              <a:t>Write in the form a(x - </a:t>
            </a:r>
            <a:r>
              <a:rPr lang="en-US" sz="2130" dirty="0" err="1">
                <a:latin typeface="Arial" panose="020B0604020202020204" pitchFamily="34" charset="0"/>
                <a:cs typeface="Arial" panose="020B0604020202020204" pitchFamily="34" charset="0"/>
              </a:rPr>
              <a:t>pV</a:t>
            </a:r>
            <a:r>
              <a:rPr lang="en-US" sz="2130" dirty="0">
                <a:latin typeface="Arial" panose="020B0604020202020204" pitchFamily="34" charset="0"/>
                <a:cs typeface="Arial" panose="020B0604020202020204" pitchFamily="34" charset="0"/>
              </a:rPr>
              <a:t> * q</a:t>
            </a:r>
          </a:p>
          <a:p>
            <a:pPr marL="857250" lvl="2" indent="-400050">
              <a:buClr>
                <a:srgbClr val="C00000"/>
              </a:buClr>
              <a:buFont typeface="+mj-lt"/>
              <a:buAutoNum type="alphaLcPeriod"/>
              <a:tabLst>
                <a:tab pos="800100" algn="l"/>
                <a:tab pos="2687638" algn="l"/>
              </a:tabLst>
            </a:pPr>
            <a:r>
              <a:rPr lang="en-US" sz="2130" i="1" dirty="0" smtClean="0">
                <a:latin typeface="Arial" panose="020B0604020202020204" pitchFamily="34" charset="0"/>
                <a:cs typeface="Arial" panose="020B0604020202020204" pitchFamily="34" charset="0"/>
              </a:rPr>
              <a:t>x</a:t>
            </a:r>
            <a:r>
              <a:rPr lang="en-US" sz="2130" baseline="30000" dirty="0" smtClean="0">
                <a:latin typeface="Arial" panose="020B0604020202020204" pitchFamily="34" charset="0"/>
                <a:cs typeface="Arial" panose="020B0604020202020204" pitchFamily="34" charset="0"/>
              </a:rPr>
              <a:t>2</a:t>
            </a:r>
            <a:r>
              <a:rPr lang="en-US" sz="2130" dirty="0" smtClean="0">
                <a:latin typeface="Arial" panose="020B0604020202020204" pitchFamily="34" charset="0"/>
                <a:cs typeface="Arial" panose="020B0604020202020204" pitchFamily="34" charset="0"/>
              </a:rPr>
              <a:t> - 2</a:t>
            </a:r>
            <a:r>
              <a:rPr lang="en-US" sz="2130" i="1" dirty="0" smtClean="0">
                <a:latin typeface="Arial" panose="020B0604020202020204" pitchFamily="34" charset="0"/>
                <a:cs typeface="Arial" panose="020B0604020202020204" pitchFamily="34" charset="0"/>
              </a:rPr>
              <a:t>x</a:t>
            </a:r>
            <a:r>
              <a:rPr lang="en-US" sz="2130" dirty="0" smtClean="0">
                <a:latin typeface="Arial" panose="020B0604020202020204" pitchFamily="34" charset="0"/>
                <a:cs typeface="Arial" panose="020B0604020202020204" pitchFamily="34" charset="0"/>
              </a:rPr>
              <a:t> </a:t>
            </a:r>
            <a:r>
              <a:rPr lang="en-US" sz="2130" dirty="0">
                <a:latin typeface="Arial" panose="020B0604020202020204" pitchFamily="34" charset="0"/>
                <a:cs typeface="Arial" panose="020B0604020202020204" pitchFamily="34" charset="0"/>
              </a:rPr>
              <a:t>-5 </a:t>
            </a:r>
            <a:r>
              <a:rPr lang="en-US" sz="2130" dirty="0" smtClean="0">
                <a:latin typeface="Arial" panose="020B0604020202020204" pitchFamily="34" charset="0"/>
                <a:cs typeface="Arial" panose="020B0604020202020204" pitchFamily="34" charset="0"/>
              </a:rPr>
              <a:t>	</a:t>
            </a:r>
            <a:r>
              <a:rPr lang="en-US" sz="2130" dirty="0" smtClean="0">
                <a:solidFill>
                  <a:srgbClr val="C00000"/>
                </a:solidFill>
                <a:latin typeface="Arial" panose="020B0604020202020204" pitchFamily="34" charset="0"/>
                <a:cs typeface="Arial" panose="020B0604020202020204" pitchFamily="34" charset="0"/>
              </a:rPr>
              <a:t>b.</a:t>
            </a:r>
            <a:r>
              <a:rPr lang="en-US" sz="2130" dirty="0" smtClean="0">
                <a:latin typeface="Arial" panose="020B0604020202020204" pitchFamily="34" charset="0"/>
                <a:cs typeface="Arial" panose="020B0604020202020204" pitchFamily="34" charset="0"/>
              </a:rPr>
              <a:t>  2</a:t>
            </a:r>
            <a:r>
              <a:rPr lang="en-US" sz="2130" i="1" dirty="0" smtClean="0">
                <a:latin typeface="Arial" panose="020B0604020202020204" pitchFamily="34" charset="0"/>
                <a:cs typeface="Arial" panose="020B0604020202020204" pitchFamily="34" charset="0"/>
              </a:rPr>
              <a:t>x</a:t>
            </a:r>
            <a:r>
              <a:rPr lang="en-US" sz="2130" baseline="30000" dirty="0" smtClean="0">
                <a:latin typeface="Arial" panose="020B0604020202020204" pitchFamily="34" charset="0"/>
                <a:cs typeface="Arial" panose="020B0604020202020204" pitchFamily="34" charset="0"/>
              </a:rPr>
              <a:t>2</a:t>
            </a:r>
            <a:r>
              <a:rPr lang="en-US" sz="2130" dirty="0">
                <a:latin typeface="Arial" panose="020B0604020202020204" pitchFamily="34" charset="0"/>
                <a:cs typeface="Arial" panose="020B0604020202020204" pitchFamily="34" charset="0"/>
              </a:rPr>
              <a:t> </a:t>
            </a:r>
            <a:r>
              <a:rPr lang="en-US" sz="2130" dirty="0" smtClean="0">
                <a:latin typeface="Arial" panose="020B0604020202020204" pitchFamily="34" charset="0"/>
                <a:cs typeface="Arial" panose="020B0604020202020204" pitchFamily="34" charset="0"/>
              </a:rPr>
              <a:t>+ 8</a:t>
            </a:r>
            <a:r>
              <a:rPr lang="en-US" sz="2130" i="1" dirty="0" smtClean="0">
                <a:latin typeface="Arial" panose="020B0604020202020204" pitchFamily="34" charset="0"/>
                <a:cs typeface="Arial" panose="020B0604020202020204" pitchFamily="34" charset="0"/>
              </a:rPr>
              <a:t>x</a:t>
            </a:r>
            <a:r>
              <a:rPr lang="en-US" sz="2130" dirty="0" smtClean="0">
                <a:latin typeface="Arial" panose="020B0604020202020204" pitchFamily="34" charset="0"/>
                <a:cs typeface="Arial" panose="020B0604020202020204" pitchFamily="34" charset="0"/>
              </a:rPr>
              <a:t> + 4</a:t>
            </a:r>
            <a:endParaRPr lang="en-US" sz="2130" dirty="0">
              <a:latin typeface="Arial" panose="020B0604020202020204" pitchFamily="34" charset="0"/>
              <a:cs typeface="Arial" panose="020B0604020202020204" pitchFamily="34" charset="0"/>
            </a:endParaRPr>
          </a:p>
          <a:p>
            <a:pPr marL="400050" lvl="1" indent="-400050">
              <a:buClr>
                <a:srgbClr val="C00000"/>
              </a:buClr>
              <a:buFont typeface="+mj-lt"/>
              <a:buAutoNum type="arabicPeriod"/>
              <a:tabLst>
                <a:tab pos="800100" algn="l"/>
                <a:tab pos="2687638" algn="l"/>
              </a:tabLst>
            </a:pPr>
            <a:r>
              <a:rPr lang="en-US" sz="2130" dirty="0">
                <a:latin typeface="Arial" panose="020B0604020202020204" pitchFamily="34" charset="0"/>
                <a:cs typeface="Arial" panose="020B0604020202020204" pitchFamily="34" charset="0"/>
              </a:rPr>
              <a:t>Here is the graph of y </a:t>
            </a:r>
            <a:r>
              <a:rPr lang="en-US" sz="2130" dirty="0" smtClean="0">
                <a:latin typeface="Arial" panose="020B0604020202020204" pitchFamily="34" charset="0"/>
                <a:cs typeface="Arial" panose="020B0604020202020204" pitchFamily="34" charset="0"/>
              </a:rPr>
              <a:t>= -</a:t>
            </a:r>
            <a:r>
              <a:rPr lang="en-US" sz="2130" i="1" dirty="0" smtClean="0">
                <a:latin typeface="Arial" panose="020B0604020202020204" pitchFamily="34" charset="0"/>
                <a:cs typeface="Arial" panose="020B0604020202020204" pitchFamily="34" charset="0"/>
              </a:rPr>
              <a:t>x</a:t>
            </a:r>
            <a:r>
              <a:rPr lang="en-US" sz="2130" baseline="30000" dirty="0" smtClean="0">
                <a:latin typeface="Arial" panose="020B0604020202020204" pitchFamily="34" charset="0"/>
                <a:cs typeface="Arial" panose="020B0604020202020204" pitchFamily="34" charset="0"/>
              </a:rPr>
              <a:t>2</a:t>
            </a:r>
            <a:r>
              <a:rPr lang="en-US" sz="2130" dirty="0" smtClean="0">
                <a:latin typeface="Arial" panose="020B0604020202020204" pitchFamily="34" charset="0"/>
                <a:cs typeface="Arial" panose="020B0604020202020204" pitchFamily="34" charset="0"/>
              </a:rPr>
              <a:t> + 2x + 6</a:t>
            </a:r>
            <a:endParaRPr lang="en-US" sz="2130" dirty="0">
              <a:latin typeface="Arial" panose="020B0604020202020204" pitchFamily="34" charset="0"/>
              <a:cs typeface="Arial" panose="020B0604020202020204" pitchFamily="34" charset="0"/>
            </a:endParaRPr>
          </a:p>
          <a:p>
            <a:pPr marL="857250" lvl="2" indent="-400050">
              <a:buClr>
                <a:srgbClr val="C00000"/>
              </a:buClr>
              <a:buFont typeface="+mj-lt"/>
              <a:buAutoNum type="alphaLcPeriod"/>
              <a:tabLst>
                <a:tab pos="800100" algn="l"/>
                <a:tab pos="2687638" algn="l"/>
              </a:tabLst>
            </a:pPr>
            <a:r>
              <a:rPr lang="en-US" sz="2130" dirty="0" smtClean="0">
                <a:latin typeface="Arial" panose="020B0604020202020204" pitchFamily="34" charset="0"/>
                <a:cs typeface="Arial" panose="020B0604020202020204" pitchFamily="34" charset="0"/>
              </a:rPr>
              <a:t>What </a:t>
            </a:r>
            <a:r>
              <a:rPr lang="en-US" sz="2130" dirty="0">
                <a:latin typeface="Arial" panose="020B0604020202020204" pitchFamily="34" charset="0"/>
                <a:cs typeface="Arial" panose="020B0604020202020204" pitchFamily="34" charset="0"/>
              </a:rPr>
              <a:t>are the coordinates of the maximum </a:t>
            </a:r>
            <a:r>
              <a:rPr lang="en-US" sz="2130" dirty="0" smtClean="0">
                <a:latin typeface="Arial" panose="020B0604020202020204" pitchFamily="34" charset="0"/>
                <a:cs typeface="Arial" panose="020B0604020202020204" pitchFamily="34" charset="0"/>
              </a:rPr>
              <a:t>point?</a:t>
            </a:r>
            <a:endParaRPr lang="en-US" sz="2130" dirty="0">
              <a:latin typeface="Arial" panose="020B0604020202020204" pitchFamily="34" charset="0"/>
              <a:cs typeface="Arial" panose="020B0604020202020204" pitchFamily="34" charset="0"/>
            </a:endParaRPr>
          </a:p>
          <a:p>
            <a:pPr marL="857250" lvl="2" indent="-400050">
              <a:buClr>
                <a:srgbClr val="C00000"/>
              </a:buClr>
              <a:buFont typeface="+mj-lt"/>
              <a:buAutoNum type="alphaLcPeriod"/>
              <a:tabLst>
                <a:tab pos="800100" algn="l"/>
                <a:tab pos="2687638" algn="l"/>
              </a:tabLst>
            </a:pPr>
            <a:r>
              <a:rPr lang="en-US" sz="2130" dirty="0" smtClean="0">
                <a:latin typeface="Arial" panose="020B0604020202020204" pitchFamily="34" charset="0"/>
                <a:cs typeface="Arial" panose="020B0604020202020204" pitchFamily="34" charset="0"/>
              </a:rPr>
              <a:t>What </a:t>
            </a:r>
            <a:r>
              <a:rPr lang="en-US" sz="2130" dirty="0">
                <a:latin typeface="Arial" panose="020B0604020202020204" pitchFamily="34" charset="0"/>
                <a:cs typeface="Arial" panose="020B0604020202020204" pitchFamily="34" charset="0"/>
              </a:rPr>
              <a:t>is its line of symmetry?</a:t>
            </a: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59632" y="4292085"/>
            <a:ext cx="3363323" cy="2306278"/>
          </a:xfrm>
          <a:prstGeom prst="rect">
            <a:avLst/>
          </a:prstGeom>
        </p:spPr>
      </p:pic>
      <p:sp>
        <p:nvSpPr>
          <p:cNvPr id="10" name="Flowchart: Delay 9"/>
          <p:cNvSpPr/>
          <p:nvPr/>
        </p:nvSpPr>
        <p:spPr>
          <a:xfrm flipH="1">
            <a:off x="5215019" y="1196752"/>
            <a:ext cx="365093" cy="536937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2105482"/>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478</a:t>
            </a:r>
            <a:endParaRPr lang="en-GB" sz="1400" b="1" dirty="0">
              <a:latin typeface="Calibri" panose="020F0502020204030204" pitchFamily="34" charset="0"/>
            </a:endParaRP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grpSp>
        <p:nvGrpSpPr>
          <p:cNvPr id="7" name="Group 6"/>
          <p:cNvGrpSpPr/>
          <p:nvPr/>
        </p:nvGrpSpPr>
        <p:grpSpPr>
          <a:xfrm>
            <a:off x="247112" y="1252786"/>
            <a:ext cx="8501352" cy="5272558"/>
            <a:chOff x="175344" y="6494199"/>
            <a:chExt cx="8501352" cy="5272558"/>
          </a:xfrm>
        </p:grpSpPr>
        <p:sp>
          <p:nvSpPr>
            <p:cNvPr id="9" name="Rectangle 8"/>
            <p:cNvSpPr/>
            <p:nvPr/>
          </p:nvSpPr>
          <p:spPr>
            <a:xfrm flipH="1">
              <a:off x="192585" y="6673055"/>
              <a:ext cx="8484111" cy="5093702"/>
            </a:xfrm>
            <a:prstGeom prst="rect">
              <a:avLst/>
            </a:prstGeom>
            <a:solidFill>
              <a:srgbClr val="EBF4F9"/>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3000" dirty="0">
                  <a:solidFill>
                    <a:schemeClr val="tx1"/>
                  </a:solidFill>
                  <a:latin typeface="Arial" panose="020B0604020202020204" pitchFamily="34" charset="0"/>
                  <a:cs typeface="Arial" panose="020B0604020202020204" pitchFamily="34" charset="0"/>
                </a:rPr>
                <a:t>The lowest or highest point of the parabola, where the graph turns, is called the turning point. The turning point is either a minimum or maximum point.</a:t>
              </a:r>
            </a:p>
            <a:p>
              <a:r>
                <a:rPr lang="en-US" sz="3000" dirty="0">
                  <a:solidFill>
                    <a:schemeClr val="tx1"/>
                  </a:solidFill>
                  <a:latin typeface="Arial" panose="020B0604020202020204" pitchFamily="34" charset="0"/>
                  <a:cs typeface="Arial" panose="020B0604020202020204" pitchFamily="34" charset="0"/>
                </a:rPr>
                <a:t>The </a:t>
              </a:r>
              <a:r>
                <a:rPr lang="en-US" sz="3000" i="1" dirty="0" smtClean="0">
                  <a:solidFill>
                    <a:schemeClr val="tx1"/>
                  </a:solidFill>
                  <a:latin typeface="Arial" panose="020B0604020202020204" pitchFamily="34" charset="0"/>
                  <a:cs typeface="Arial" panose="020B0604020202020204" pitchFamily="34" charset="0"/>
                </a:rPr>
                <a:t>x</a:t>
              </a:r>
              <a:r>
                <a:rPr lang="en-US" sz="3000" dirty="0" smtClean="0">
                  <a:solidFill>
                    <a:schemeClr val="tx1"/>
                  </a:solidFill>
                  <a:latin typeface="Arial" panose="020B0604020202020204" pitchFamily="34" charset="0"/>
                  <a:cs typeface="Arial" panose="020B0604020202020204" pitchFamily="34" charset="0"/>
                </a:rPr>
                <a:t>-values </a:t>
              </a:r>
              <a:r>
                <a:rPr lang="en-US" sz="3000" dirty="0">
                  <a:solidFill>
                    <a:schemeClr val="tx1"/>
                  </a:solidFill>
                  <a:latin typeface="Arial" panose="020B0604020202020204" pitchFamily="34" charset="0"/>
                  <a:cs typeface="Arial" panose="020B0604020202020204" pitchFamily="34" charset="0"/>
                </a:rPr>
                <a:t>where the graph intersects the </a:t>
              </a:r>
              <a:r>
                <a:rPr lang="en-US" sz="3000" i="1" dirty="0" smtClean="0">
                  <a:solidFill>
                    <a:schemeClr val="tx1"/>
                  </a:solidFill>
                  <a:latin typeface="Arial" panose="020B0604020202020204" pitchFamily="34" charset="0"/>
                  <a:cs typeface="Arial" panose="020B0604020202020204" pitchFamily="34" charset="0"/>
                </a:rPr>
                <a:t>x</a:t>
              </a:r>
              <a:r>
                <a:rPr lang="en-US" sz="3000" dirty="0" smtClean="0">
                  <a:solidFill>
                    <a:schemeClr val="tx1"/>
                  </a:solidFill>
                  <a:latin typeface="Arial" panose="020B0604020202020204" pitchFamily="34" charset="0"/>
                  <a:cs typeface="Arial" panose="020B0604020202020204" pitchFamily="34" charset="0"/>
                </a:rPr>
                <a:t>-axis </a:t>
              </a:r>
              <a:r>
                <a:rPr lang="en-US" sz="3000" dirty="0">
                  <a:solidFill>
                    <a:schemeClr val="tx1"/>
                  </a:solidFill>
                  <a:latin typeface="Arial" panose="020B0604020202020204" pitchFamily="34" charset="0"/>
                  <a:cs typeface="Arial" panose="020B0604020202020204" pitchFamily="34" charset="0"/>
                </a:rPr>
                <a:t>are the solutions, or roots, of the equation </a:t>
              </a:r>
              <a:r>
                <a:rPr lang="en-US" sz="3000" i="1" dirty="0">
                  <a:solidFill>
                    <a:schemeClr val="tx1"/>
                  </a:solidFill>
                  <a:latin typeface="Arial" panose="020B0604020202020204" pitchFamily="34" charset="0"/>
                  <a:cs typeface="Arial" panose="020B0604020202020204" pitchFamily="34" charset="0"/>
                </a:rPr>
                <a:t>y</a:t>
              </a:r>
              <a:r>
                <a:rPr lang="en-US" sz="3000" dirty="0">
                  <a:solidFill>
                    <a:schemeClr val="tx1"/>
                  </a:solidFill>
                  <a:latin typeface="Arial" panose="020B0604020202020204" pitchFamily="34" charset="0"/>
                  <a:cs typeface="Arial" panose="020B0604020202020204" pitchFamily="34" charset="0"/>
                </a:rPr>
                <a:t> = 0</a:t>
              </a:r>
              <a:r>
                <a:rPr lang="en-US" sz="3000" dirty="0" smtClean="0">
                  <a:solidFill>
                    <a:schemeClr val="tx1"/>
                  </a:solidFill>
                  <a:latin typeface="Arial" panose="020B0604020202020204" pitchFamily="34" charset="0"/>
                  <a:cs typeface="Arial" panose="020B0604020202020204" pitchFamily="34" charset="0"/>
                </a:rPr>
                <a:t>.</a:t>
              </a:r>
              <a:br>
                <a:rPr lang="en-US" sz="3000" dirty="0" smtClean="0">
                  <a:solidFill>
                    <a:schemeClr val="tx1"/>
                  </a:solidFill>
                  <a:latin typeface="Arial" panose="020B0604020202020204" pitchFamily="34" charset="0"/>
                  <a:cs typeface="Arial" panose="020B0604020202020204" pitchFamily="34" charset="0"/>
                </a:rPr>
              </a:br>
              <a:r>
                <a:rPr lang="en-US" sz="3000" dirty="0" smtClean="0">
                  <a:solidFill>
                    <a:schemeClr val="tx1"/>
                  </a:solidFill>
                  <a:latin typeface="Arial" panose="020B0604020202020204" pitchFamily="34" charset="0"/>
                  <a:cs typeface="Arial" panose="020B0604020202020204" pitchFamily="34" charset="0"/>
                </a:rPr>
                <a:t/>
              </a:r>
              <a:br>
                <a:rPr lang="en-US" sz="3000" dirty="0" smtClean="0">
                  <a:solidFill>
                    <a:schemeClr val="tx1"/>
                  </a:solidFill>
                  <a:latin typeface="Arial" panose="020B0604020202020204" pitchFamily="34" charset="0"/>
                  <a:cs typeface="Arial" panose="020B0604020202020204" pitchFamily="34" charset="0"/>
                </a:rPr>
              </a:br>
              <a:r>
                <a:rPr lang="en-US" sz="3000" dirty="0" smtClean="0">
                  <a:solidFill>
                    <a:schemeClr val="tx1"/>
                  </a:solidFill>
                  <a:latin typeface="Arial" panose="020B0604020202020204" pitchFamily="34" charset="0"/>
                  <a:cs typeface="Arial" panose="020B0604020202020204" pitchFamily="34" charset="0"/>
                </a:rPr>
                <a:t/>
              </a:r>
              <a:br>
                <a:rPr lang="en-US" sz="3000" dirty="0" smtClean="0">
                  <a:solidFill>
                    <a:schemeClr val="tx1"/>
                  </a:solidFill>
                  <a:latin typeface="Arial" panose="020B0604020202020204" pitchFamily="34" charset="0"/>
                  <a:cs typeface="Arial" panose="020B0604020202020204" pitchFamily="34" charset="0"/>
                </a:rPr>
              </a:br>
              <a:endParaRPr lang="en-US" sz="4000" dirty="0">
                <a:solidFill>
                  <a:schemeClr val="tx1"/>
                </a:solidFill>
                <a:latin typeface="Arial" panose="020B0604020202020204" pitchFamily="34" charset="0"/>
                <a:cs typeface="Arial" panose="020B0604020202020204" pitchFamily="34" charset="0"/>
              </a:endParaRPr>
            </a:p>
          </p:txBody>
        </p:sp>
        <p:sp>
          <p:nvSpPr>
            <p:cNvPr id="11" name="Pentagon 10"/>
            <p:cNvSpPr/>
            <p:nvPr/>
          </p:nvSpPr>
          <p:spPr>
            <a:xfrm>
              <a:off x="175344" y="6494199"/>
              <a:ext cx="2668704"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4</a:t>
              </a:r>
              <a:endParaRPr lang="en-US" sz="2400" b="1" dirty="0">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1425" y="5067756"/>
            <a:ext cx="8369966" cy="1068506"/>
          </a:xfrm>
          <a:prstGeom prst="rect">
            <a:avLst/>
          </a:prstGeom>
        </p:spPr>
      </p:pic>
    </p:spTree>
    <p:extLst>
      <p:ext uri="{BB962C8B-B14F-4D97-AF65-F5344CB8AC3E}">
        <p14:creationId xmlns:p14="http://schemas.microsoft.com/office/powerpoint/2010/main" val="1879327432"/>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479</a:t>
            </a:r>
            <a:endParaRPr lang="en-GB" sz="1400" b="1" dirty="0">
              <a:latin typeface="Calibri" panose="020F0502020204030204" pitchFamily="34" charset="0"/>
            </a:endParaRPr>
          </a:p>
        </p:txBody>
      </p:sp>
      <p:sp>
        <p:nvSpPr>
          <p:cNvPr id="3" name="Rectangle 2"/>
          <p:cNvSpPr/>
          <p:nvPr/>
        </p:nvSpPr>
        <p:spPr>
          <a:xfrm>
            <a:off x="271681" y="1227231"/>
            <a:ext cx="5020399" cy="5262979"/>
          </a:xfrm>
          <a:prstGeom prst="rect">
            <a:avLst/>
          </a:prstGeom>
        </p:spPr>
        <p:txBody>
          <a:bodyPr wrap="square">
            <a:spAutoFit/>
          </a:bodyPr>
          <a:lstStyle/>
          <a:p>
            <a:pPr lvl="1" indent="-457200">
              <a:buClr>
                <a:srgbClr val="C00000"/>
              </a:buClr>
              <a:buFont typeface="+mj-lt"/>
              <a:buAutoNum type="arabicPeriod" startAt="5"/>
              <a:tabLst>
                <a:tab pos="800100" algn="l"/>
                <a:tab pos="2687638" algn="l"/>
              </a:tabLst>
            </a:pPr>
            <a:r>
              <a:rPr lang="en-US" sz="2400" dirty="0">
                <a:latin typeface="Arial" panose="020B0604020202020204" pitchFamily="34" charset="0"/>
                <a:cs typeface="Arial" panose="020B0604020202020204" pitchFamily="34" charset="0"/>
              </a:rPr>
              <a:t>Here is the graph of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x</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4</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+ 3 </a:t>
            </a:r>
            <a:endParaRPr lang="en-US" sz="2400" dirty="0" smtClean="0">
              <a:latin typeface="Arial" panose="020B0604020202020204" pitchFamily="34" charset="0"/>
              <a:cs typeface="Arial" panose="020B0604020202020204" pitchFamily="34" charset="0"/>
            </a:endParaRPr>
          </a:p>
          <a:p>
            <a:pPr marL="685800" lvl="2" indent="-285750">
              <a:buClr>
                <a:srgbClr val="C00000"/>
              </a:buClr>
              <a:buFont typeface="+mj-lt"/>
              <a:buAutoNum type="alphaLcPeriod"/>
              <a:tabLst>
                <a:tab pos="2687638" algn="l"/>
              </a:tabLst>
            </a:pPr>
            <a:r>
              <a:rPr lang="en-US" sz="2400" dirty="0" smtClean="0">
                <a:latin typeface="Arial" panose="020B0604020202020204" pitchFamily="34" charset="0"/>
                <a:cs typeface="Arial" panose="020B0604020202020204" pitchFamily="34" charset="0"/>
              </a:rPr>
              <a:t>Use </a:t>
            </a:r>
            <a:r>
              <a:rPr lang="en-US" sz="2400" dirty="0">
                <a:latin typeface="Arial" panose="020B0604020202020204" pitchFamily="34" charset="0"/>
                <a:cs typeface="Arial" panose="020B0604020202020204" pitchFamily="34" charset="0"/>
              </a:rPr>
              <a:t>the graph to find the roots of the equation </a:t>
            </a:r>
            <a:r>
              <a:rPr lang="en-US" sz="2400" i="1" dirty="0">
                <a:latin typeface="Arial" panose="020B0604020202020204" pitchFamily="34" charset="0"/>
                <a:cs typeface="Arial" panose="020B0604020202020204" pitchFamily="34" charset="0"/>
              </a:rPr>
              <a:t>x</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4x </a:t>
            </a:r>
            <a:r>
              <a:rPr lang="en-US" sz="2400" dirty="0">
                <a:latin typeface="Arial" panose="020B0604020202020204" pitchFamily="34" charset="0"/>
                <a:cs typeface="Arial" panose="020B0604020202020204" pitchFamily="34" charset="0"/>
              </a:rPr>
              <a:t>+ 3 = 0. </a:t>
            </a:r>
            <a:endParaRPr lang="en-US" sz="2400" dirty="0" smtClean="0">
              <a:latin typeface="Arial" panose="020B0604020202020204" pitchFamily="34" charset="0"/>
              <a:cs typeface="Arial" panose="020B0604020202020204" pitchFamily="34" charset="0"/>
            </a:endParaRPr>
          </a:p>
          <a:p>
            <a:pPr marL="685800" lvl="2" indent="-285750">
              <a:buClr>
                <a:srgbClr val="C00000"/>
              </a:buClr>
              <a:buFont typeface="+mj-lt"/>
              <a:buAutoNum type="alphaLcPeriod"/>
              <a:tabLst>
                <a:tab pos="2687638" algn="l"/>
              </a:tabLst>
            </a:pPr>
            <a:r>
              <a:rPr lang="en-US" sz="2400" dirty="0" smtClean="0">
                <a:latin typeface="Arial" panose="020B0604020202020204" pitchFamily="34" charset="0"/>
                <a:cs typeface="Arial" panose="020B0604020202020204" pitchFamily="34" charset="0"/>
              </a:rPr>
              <a:t>Where </a:t>
            </a:r>
            <a:r>
              <a:rPr lang="en-US" sz="2400" dirty="0">
                <a:latin typeface="Arial" panose="020B0604020202020204" pitchFamily="34" charset="0"/>
                <a:cs typeface="Arial" panose="020B0604020202020204" pitchFamily="34" charset="0"/>
              </a:rPr>
              <a:t>does the graph intersect the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-axis</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685800" lvl="2" indent="-285750">
              <a:buClr>
                <a:srgbClr val="C00000"/>
              </a:buClr>
              <a:buFont typeface="+mj-lt"/>
              <a:buAutoNum type="alphaLcPeriod"/>
              <a:tabLst>
                <a:tab pos="2687638" algn="l"/>
              </a:tabLst>
            </a:pPr>
            <a:r>
              <a:rPr lang="en-US" sz="2400" dirty="0" smtClean="0">
                <a:latin typeface="Arial" panose="020B0604020202020204" pitchFamily="34" charset="0"/>
                <a:cs typeface="Arial" panose="020B0604020202020204" pitchFamily="34" charset="0"/>
              </a:rPr>
              <a:t>Is </a:t>
            </a:r>
            <a:r>
              <a:rPr lang="en-US" sz="2400" dirty="0">
                <a:latin typeface="Arial" panose="020B0604020202020204" pitchFamily="34" charset="0"/>
                <a:cs typeface="Arial" panose="020B0604020202020204" pitchFamily="34" charset="0"/>
              </a:rPr>
              <a:t>the turning point a maximum or a </a:t>
            </a:r>
            <a:r>
              <a:rPr lang="en-US" sz="2400" dirty="0" smtClean="0">
                <a:latin typeface="Arial" panose="020B0604020202020204" pitchFamily="34" charset="0"/>
                <a:cs typeface="Arial" panose="020B0604020202020204" pitchFamily="34" charset="0"/>
              </a:rPr>
              <a:t>minimum?</a:t>
            </a:r>
          </a:p>
          <a:p>
            <a:pPr marL="685800" lvl="2" indent="-285750">
              <a:buClr>
                <a:srgbClr val="C00000"/>
              </a:buClr>
              <a:buFont typeface="+mj-lt"/>
              <a:buAutoNum type="alphaLcPeriod"/>
              <a:tabLst>
                <a:tab pos="2687638"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are the </a:t>
            </a:r>
            <a:r>
              <a:rPr lang="en-US" sz="2400" dirty="0" smtClean="0">
                <a:latin typeface="Arial" panose="020B0604020202020204" pitchFamily="34" charset="0"/>
                <a:cs typeface="Arial" panose="020B0604020202020204" pitchFamily="34" charset="0"/>
              </a:rPr>
              <a:t>coordinates </a:t>
            </a:r>
            <a:r>
              <a:rPr lang="en-US" sz="2400" dirty="0">
                <a:latin typeface="Arial" panose="020B0604020202020204" pitchFamily="34" charset="0"/>
                <a:cs typeface="Arial" panose="020B0604020202020204" pitchFamily="34" charset="0"/>
              </a:rPr>
              <a:t>of the turning point?</a:t>
            </a:r>
          </a:p>
          <a:p>
            <a:pPr marL="0" lvl="2">
              <a:buClr>
                <a:srgbClr val="C00000"/>
              </a:buClr>
              <a:tabLst>
                <a:tab pos="2687638" algn="l"/>
              </a:tabLst>
            </a:pPr>
            <a:r>
              <a:rPr lang="en-US" sz="2400" b="1" dirty="0">
                <a:solidFill>
                  <a:srgbClr val="C00000"/>
                </a:solidFill>
                <a:latin typeface="Arial" panose="020B0604020202020204" pitchFamily="34" charset="0"/>
                <a:cs typeface="Arial" panose="020B0604020202020204" pitchFamily="34" charset="0"/>
              </a:rPr>
              <a:t>Discussion</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How can you tell from the equation whether a quadratic graph will have a maximum or minimum point?</a:t>
            </a: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92080" y="1268760"/>
            <a:ext cx="3528392" cy="3456384"/>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43840" y="2376304"/>
            <a:ext cx="548640" cy="548640"/>
          </a:xfrm>
          <a:prstGeom prst="rect">
            <a:avLst/>
          </a:prstGeom>
        </p:spPr>
      </p:pic>
      <p:sp>
        <p:nvSpPr>
          <p:cNvPr id="11" name="Rectangle 10"/>
          <p:cNvSpPr/>
          <p:nvPr/>
        </p:nvSpPr>
        <p:spPr>
          <a:xfrm>
            <a:off x="5292080" y="4725143"/>
            <a:ext cx="3488068" cy="180659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594648"/>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479</a:t>
            </a:r>
            <a:endParaRPr lang="en-GB" sz="1400" b="1" dirty="0">
              <a:latin typeface="Calibri" panose="020F0502020204030204" pitchFamily="34" charset="0"/>
            </a:endParaRPr>
          </a:p>
        </p:txBody>
      </p:sp>
      <p:sp>
        <p:nvSpPr>
          <p:cNvPr id="3" name="Rectangle 2"/>
          <p:cNvSpPr/>
          <p:nvPr/>
        </p:nvSpPr>
        <p:spPr>
          <a:xfrm>
            <a:off x="271681" y="1227231"/>
            <a:ext cx="5236423" cy="3631763"/>
          </a:xfrm>
          <a:prstGeom prst="rect">
            <a:avLst/>
          </a:prstGeom>
        </p:spPr>
        <p:txBody>
          <a:bodyPr wrap="square">
            <a:spAutoFit/>
          </a:bodyPr>
          <a:lstStyle/>
          <a:p>
            <a:pPr lvl="1" indent="-457200">
              <a:buClr>
                <a:srgbClr val="C00000"/>
              </a:buClr>
              <a:buFont typeface="+mj-lt"/>
              <a:buAutoNum type="arabicPeriod" startAt="6"/>
              <a:tabLst>
                <a:tab pos="800100" algn="l"/>
                <a:tab pos="2687638" algn="l"/>
              </a:tabLst>
            </a:pPr>
            <a:r>
              <a:rPr lang="en-US" sz="2300" dirty="0" smtClean="0">
                <a:solidFill>
                  <a:srgbClr val="C00000"/>
                </a:solidFill>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Plot </a:t>
            </a:r>
            <a:r>
              <a:rPr lang="en-US" sz="2300" dirty="0">
                <a:latin typeface="Arial" panose="020B0604020202020204" pitchFamily="34" charset="0"/>
                <a:cs typeface="Arial" panose="020B0604020202020204" pitchFamily="34" charset="0"/>
              </a:rPr>
              <a:t>the graph of </a:t>
            </a:r>
            <a:r>
              <a:rPr lang="en-US" sz="2300" i="1" dirty="0">
                <a:latin typeface="Arial" panose="020B0604020202020204" pitchFamily="34" charset="0"/>
                <a:cs typeface="Arial" panose="020B0604020202020204" pitchFamily="34" charset="0"/>
              </a:rPr>
              <a:t>y</a:t>
            </a:r>
            <a:r>
              <a:rPr lang="en-US" sz="2300" dirty="0">
                <a:latin typeface="Arial" panose="020B0604020202020204" pitchFamily="34" charset="0"/>
                <a:cs typeface="Arial" panose="020B0604020202020204" pitchFamily="34" charset="0"/>
              </a:rPr>
              <a:t> - </a:t>
            </a:r>
            <a:r>
              <a:rPr lang="en-US" sz="2300" i="1" dirty="0">
                <a:latin typeface="Arial" panose="020B0604020202020204" pitchFamily="34" charset="0"/>
                <a:cs typeface="Arial" panose="020B0604020202020204" pitchFamily="34" charset="0"/>
              </a:rPr>
              <a:t>x</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 </a:t>
            </a:r>
            <a:r>
              <a:rPr lang="en-US" sz="2300" dirty="0" smtClean="0">
                <a:latin typeface="Arial" panose="020B0604020202020204" pitchFamily="34" charset="0"/>
                <a:cs typeface="Arial" panose="020B0604020202020204" pitchFamily="34" charset="0"/>
              </a:rPr>
              <a:t>8</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+ 15</a:t>
            </a:r>
          </a:p>
          <a:p>
            <a:pPr marL="800100" lvl="2" indent="-342900">
              <a:buClr>
                <a:srgbClr val="C00000"/>
              </a:buClr>
              <a:buFont typeface="+mj-lt"/>
              <a:buAutoNum type="alphaLcPeriod" startAt="2"/>
              <a:tabLst>
                <a:tab pos="2687638" algn="l"/>
              </a:tabLst>
            </a:pPr>
            <a:r>
              <a:rPr lang="en-US" sz="2300" dirty="0" smtClean="0">
                <a:latin typeface="Arial" panose="020B0604020202020204" pitchFamily="34" charset="0"/>
                <a:cs typeface="Arial" panose="020B0604020202020204" pitchFamily="34" charset="0"/>
              </a:rPr>
              <a:t>Use </a:t>
            </a:r>
            <a:r>
              <a:rPr lang="en-US" sz="2300" dirty="0">
                <a:latin typeface="Arial" panose="020B0604020202020204" pitchFamily="34" charset="0"/>
                <a:cs typeface="Arial" panose="020B0604020202020204" pitchFamily="34" charset="0"/>
              </a:rPr>
              <a:t>your graph to find the solutions to the equation </a:t>
            </a:r>
            <a:r>
              <a:rPr lang="en-US" sz="2300" i="1" dirty="0">
                <a:latin typeface="Arial" panose="020B0604020202020204" pitchFamily="34" charset="0"/>
                <a:cs typeface="Arial" panose="020B0604020202020204" pitchFamily="34" charset="0"/>
              </a:rPr>
              <a:t>x</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 </a:t>
            </a:r>
            <a:r>
              <a:rPr lang="en-US" sz="2300" dirty="0" smtClean="0">
                <a:latin typeface="Arial" panose="020B0604020202020204" pitchFamily="34" charset="0"/>
                <a:cs typeface="Arial" panose="020B0604020202020204" pitchFamily="34" charset="0"/>
              </a:rPr>
              <a:t>8</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+ 15 = 0. </a:t>
            </a:r>
            <a:endParaRPr lang="en-US" sz="2300" dirty="0" smtClean="0">
              <a:latin typeface="Arial" panose="020B0604020202020204" pitchFamily="34" charset="0"/>
              <a:cs typeface="Arial" panose="020B0604020202020204" pitchFamily="34" charset="0"/>
            </a:endParaRPr>
          </a:p>
          <a:p>
            <a:pPr marL="800100" lvl="2" indent="-342900">
              <a:buClr>
                <a:srgbClr val="C00000"/>
              </a:buClr>
              <a:buFont typeface="+mj-lt"/>
              <a:buAutoNum type="alphaLcPeriod" startAt="2"/>
              <a:tabLst>
                <a:tab pos="2687638" algn="l"/>
              </a:tabLst>
            </a:pPr>
            <a:r>
              <a:rPr lang="en-US" sz="2300" dirty="0" smtClean="0">
                <a:latin typeface="Arial" panose="020B0604020202020204" pitchFamily="34" charset="0"/>
                <a:cs typeface="Arial" panose="020B0604020202020204" pitchFamily="34" charset="0"/>
              </a:rPr>
              <a:t>Where </a:t>
            </a:r>
            <a:r>
              <a:rPr lang="en-US" sz="2300" dirty="0">
                <a:latin typeface="Arial" panose="020B0604020202020204" pitchFamily="34" charset="0"/>
                <a:cs typeface="Arial" panose="020B0604020202020204" pitchFamily="34" charset="0"/>
              </a:rPr>
              <a:t>does the graph intersect the </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-axis</a:t>
            </a:r>
            <a:r>
              <a:rPr lang="en-US" sz="2300" dirty="0">
                <a:latin typeface="Arial" panose="020B0604020202020204" pitchFamily="34" charset="0"/>
                <a:cs typeface="Arial" panose="020B0604020202020204" pitchFamily="34" charset="0"/>
              </a:rPr>
              <a:t>? </a:t>
            </a:r>
            <a:endParaRPr lang="en-US" sz="2300" dirty="0" smtClean="0">
              <a:latin typeface="Arial" panose="020B0604020202020204" pitchFamily="34" charset="0"/>
              <a:cs typeface="Arial" panose="020B0604020202020204" pitchFamily="34" charset="0"/>
            </a:endParaRPr>
          </a:p>
          <a:p>
            <a:pPr marL="800100" lvl="2" indent="-342900">
              <a:buClr>
                <a:srgbClr val="C00000"/>
              </a:buClr>
              <a:buFont typeface="+mj-lt"/>
              <a:buAutoNum type="alphaLcPeriod" startAt="2"/>
              <a:tabLst>
                <a:tab pos="2687638" algn="l"/>
              </a:tabLst>
            </a:pPr>
            <a:r>
              <a:rPr lang="en-US" sz="2300" dirty="0" smtClean="0">
                <a:latin typeface="Arial" panose="020B0604020202020204" pitchFamily="34" charset="0"/>
                <a:cs typeface="Arial" panose="020B0604020202020204" pitchFamily="34" charset="0"/>
              </a:rPr>
              <a:t>Does </a:t>
            </a:r>
            <a:r>
              <a:rPr lang="en-US" sz="2300" dirty="0">
                <a:latin typeface="Arial" panose="020B0604020202020204" pitchFamily="34" charset="0"/>
                <a:cs typeface="Arial" panose="020B0604020202020204" pitchFamily="34" charset="0"/>
              </a:rPr>
              <a:t>the graph have a maximum or minimum </a:t>
            </a:r>
            <a:r>
              <a:rPr lang="en-US" sz="2300" dirty="0" smtClean="0">
                <a:latin typeface="Arial" panose="020B0604020202020204" pitchFamily="34" charset="0"/>
                <a:cs typeface="Arial" panose="020B0604020202020204" pitchFamily="34" charset="0"/>
              </a:rPr>
              <a:t>point?</a:t>
            </a:r>
          </a:p>
          <a:p>
            <a:pPr marL="800100" lvl="2" indent="-342900">
              <a:buClr>
                <a:srgbClr val="C00000"/>
              </a:buClr>
              <a:buFont typeface="+mj-lt"/>
              <a:buAutoNum type="alphaLcPeriod" startAt="2"/>
              <a:tabLst>
                <a:tab pos="2687638"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are the coordinates of the turning point?</a:t>
            </a: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99824" y="1268760"/>
            <a:ext cx="548640" cy="548640"/>
          </a:xfrm>
          <a:prstGeom prst="rect">
            <a:avLst/>
          </a:prstGeom>
        </p:spPr>
      </p:pic>
      <p:sp>
        <p:nvSpPr>
          <p:cNvPr id="10" name="Rectangle 9"/>
          <p:cNvSpPr/>
          <p:nvPr/>
        </p:nvSpPr>
        <p:spPr>
          <a:xfrm flipH="1">
            <a:off x="251520" y="4797152"/>
            <a:ext cx="5204539" cy="171545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Q6a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Copy and complete this table</a:t>
            </a:r>
            <a:r>
              <a:rPr lang="en-US" sz="2400" dirty="0" smtClean="0">
                <a:solidFill>
                  <a:schemeClr val="tx1"/>
                </a:solidFill>
                <a:latin typeface="Arial" panose="020B0604020202020204" pitchFamily="34" charset="0"/>
                <a:cs typeface="Arial" panose="020B0604020202020204" pitchFamily="34" charset="0"/>
              </a:rPr>
              <a:t>.</a:t>
            </a:r>
            <a:br>
              <a:rPr lang="en-US" sz="2400" dirty="0" smtClean="0">
                <a:solidFill>
                  <a:schemeClr val="tx1"/>
                </a:solidFill>
                <a:latin typeface="Arial" panose="020B0604020202020204" pitchFamily="34" charset="0"/>
                <a:cs typeface="Arial" panose="020B0604020202020204" pitchFamily="34" charset="0"/>
              </a:rPr>
            </a:br>
            <a:r>
              <a:rPr lang="en-US" sz="1400" dirty="0" smtClean="0">
                <a:solidFill>
                  <a:schemeClr val="tx1"/>
                </a:solidFill>
                <a:latin typeface="Arial" panose="020B0604020202020204" pitchFamily="34" charset="0"/>
                <a:cs typeface="Arial" panose="020B0604020202020204" pitchFamily="34" charset="0"/>
              </a:rPr>
              <a:t/>
            </a:r>
            <a:br>
              <a:rPr lang="en-US" sz="1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endParaRPr lang="en-US" sz="2400" dirty="0">
              <a:solidFill>
                <a:schemeClr val="tx1"/>
              </a:solidFill>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4054270699"/>
              </p:ext>
            </p:extLst>
          </p:nvPr>
        </p:nvGraphicFramePr>
        <p:xfrm>
          <a:off x="323528" y="5553040"/>
          <a:ext cx="4968552" cy="900296"/>
        </p:xfrm>
        <a:graphic>
          <a:graphicData uri="http://schemas.openxmlformats.org/drawingml/2006/table">
            <a:tbl>
              <a:tblPr firstRow="1" bandRow="1">
                <a:tableStyleId>{5940675A-B579-460E-94D1-54222C63F5DA}</a:tableStyleId>
              </a:tblPr>
              <a:tblGrid>
                <a:gridCol w="621069"/>
                <a:gridCol w="621069"/>
                <a:gridCol w="621069"/>
                <a:gridCol w="621069"/>
                <a:gridCol w="621069"/>
                <a:gridCol w="621069"/>
                <a:gridCol w="621069"/>
                <a:gridCol w="621069"/>
              </a:tblGrid>
              <a:tr h="450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-6</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-5</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0148">
                <a:tc>
                  <a:txBody>
                    <a:bodyPr/>
                    <a:lstStyle/>
                    <a:p>
                      <a:r>
                        <a:rPr lang="en-US" sz="2000" b="1" i="1" dirty="0" smtClean="0">
                          <a:latin typeface="Arial" panose="020B0604020202020204" pitchFamily="34" charset="0"/>
                          <a:cs typeface="Arial" panose="020B0604020202020204" pitchFamily="34" charset="0"/>
                        </a:rPr>
                        <a:t>y</a:t>
                      </a:r>
                      <a:endParaRPr lang="en-US" sz="2000" b="1"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30343804"/>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21" name="Round Same Side Corner Rectangle 20">
            <a:hlinkClick r:id="rId3" action="ppaction://hlinkpres?slideindex=1&amp;slidetitle="/>
          </p:cNvPr>
          <p:cNvSpPr/>
          <p:nvPr/>
        </p:nvSpPr>
        <p:spPr>
          <a:xfrm>
            <a:off x="6876256"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vi</a:t>
            </a:r>
            <a:endParaRPr lang="en-GB" sz="1400" b="1" dirty="0">
              <a:latin typeface="Calibri" panose="020F050202020403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9512" y="1148094"/>
            <a:ext cx="8712968" cy="5521266"/>
          </a:xfrm>
          <a:prstGeom prst="rect">
            <a:avLst/>
          </a:prstGeom>
        </p:spPr>
      </p:pic>
    </p:spTree>
    <p:extLst>
      <p:ext uri="{BB962C8B-B14F-4D97-AF65-F5344CB8AC3E}">
        <p14:creationId xmlns:p14="http://schemas.microsoft.com/office/powerpoint/2010/main" val="4175066597"/>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479</a:t>
            </a:r>
            <a:endParaRPr lang="en-GB" sz="1400" b="1" dirty="0">
              <a:latin typeface="Calibri" panose="020F0502020204030204" pitchFamily="34" charset="0"/>
            </a:endParaRPr>
          </a:p>
        </p:txBody>
      </p:sp>
      <p:sp>
        <p:nvSpPr>
          <p:cNvPr id="3" name="Rectangle 2"/>
          <p:cNvSpPr/>
          <p:nvPr/>
        </p:nvSpPr>
        <p:spPr>
          <a:xfrm>
            <a:off x="271681" y="1227231"/>
            <a:ext cx="5236423" cy="5093702"/>
          </a:xfrm>
          <a:prstGeom prst="rect">
            <a:avLst/>
          </a:prstGeom>
        </p:spPr>
        <p:txBody>
          <a:bodyPr wrap="square">
            <a:spAutoFit/>
          </a:bodyPr>
          <a:lstStyle/>
          <a:p>
            <a:pPr lvl="1" indent="-457200">
              <a:buClr>
                <a:srgbClr val="C00000"/>
              </a:buClr>
              <a:buFont typeface="+mj-lt"/>
              <a:buAutoNum type="arabicPeriod" startAt="7"/>
              <a:tabLst>
                <a:tab pos="800100" algn="l"/>
                <a:tab pos="2687638" algn="l"/>
              </a:tabLst>
            </a:pPr>
            <a:r>
              <a:rPr lang="en-US" sz="2500" dirty="0" smtClean="0">
                <a:solidFill>
                  <a:srgbClr val="C00000"/>
                </a:solidFill>
                <a:latin typeface="Arial" panose="020B0604020202020204" pitchFamily="34" charset="0"/>
                <a:cs typeface="Arial" panose="020B0604020202020204" pitchFamily="34" charset="0"/>
              </a:rPr>
              <a:t>a. </a:t>
            </a:r>
            <a:r>
              <a:rPr lang="en-US" sz="2500" dirty="0" smtClean="0">
                <a:latin typeface="Arial" panose="020B0604020202020204" pitchFamily="34" charset="0"/>
                <a:cs typeface="Arial" panose="020B0604020202020204" pitchFamily="34" charset="0"/>
              </a:rPr>
              <a:t>Solve </a:t>
            </a:r>
            <a:r>
              <a:rPr lang="en-US" sz="2500" dirty="0">
                <a:latin typeface="Arial" panose="020B0604020202020204" pitchFamily="34" charset="0"/>
                <a:cs typeface="Arial" panose="020B0604020202020204" pitchFamily="34" charset="0"/>
              </a:rPr>
              <a:t>the equations</a:t>
            </a:r>
          </a:p>
          <a:p>
            <a:pPr marL="1143000" lvl="2" indent="-342900">
              <a:buClr>
                <a:srgbClr val="C00000"/>
              </a:buClr>
              <a:buFont typeface="+mj-lt"/>
              <a:buAutoNum type="romanLcPeriod"/>
              <a:tabLst>
                <a:tab pos="2687638" algn="l"/>
              </a:tabLst>
            </a:pPr>
            <a:r>
              <a:rPr lang="en-US" sz="2500" dirty="0" smtClean="0">
                <a:latin typeface="Arial" panose="020B0604020202020204" pitchFamily="34" charset="0"/>
                <a:cs typeface="Arial" panose="020B0604020202020204" pitchFamily="34" charset="0"/>
              </a:rPr>
              <a:t>0 </a:t>
            </a:r>
            <a:r>
              <a:rPr lang="en-US" sz="2500" dirty="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x</a:t>
            </a:r>
            <a:r>
              <a:rPr lang="en-US" sz="2500" baseline="30000" dirty="0">
                <a:latin typeface="Arial" panose="020B0604020202020204" pitchFamily="34" charset="0"/>
                <a:cs typeface="Arial" panose="020B0604020202020204" pitchFamily="34" charset="0"/>
              </a:rPr>
              <a:t>2</a:t>
            </a:r>
            <a:r>
              <a:rPr lang="en-US" sz="2500" dirty="0">
                <a:latin typeface="Arial" panose="020B0604020202020204" pitchFamily="34" charset="0"/>
                <a:cs typeface="Arial" panose="020B0604020202020204" pitchFamily="34" charset="0"/>
              </a:rPr>
              <a:t> + </a:t>
            </a:r>
            <a:r>
              <a:rPr lang="en-US" sz="2500" dirty="0" smtClean="0">
                <a:latin typeface="Arial" panose="020B0604020202020204" pitchFamily="34" charset="0"/>
                <a:cs typeface="Arial" panose="020B0604020202020204" pitchFamily="34" charset="0"/>
              </a:rPr>
              <a:t>4</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+ 3 </a:t>
            </a:r>
            <a:endParaRPr lang="en-US" sz="2500" dirty="0" smtClean="0">
              <a:latin typeface="Arial" panose="020B0604020202020204" pitchFamily="34" charset="0"/>
              <a:cs typeface="Arial" panose="020B0604020202020204" pitchFamily="34" charset="0"/>
            </a:endParaRPr>
          </a:p>
          <a:p>
            <a:pPr marL="1143000" lvl="2" indent="-342900">
              <a:buClr>
                <a:srgbClr val="C00000"/>
              </a:buClr>
              <a:buFont typeface="+mj-lt"/>
              <a:buAutoNum type="romanLcPeriod"/>
              <a:tabLst>
                <a:tab pos="2687638" algn="l"/>
              </a:tabLst>
            </a:pPr>
            <a:r>
              <a:rPr lang="en-US" sz="2500" dirty="0" smtClean="0">
                <a:latin typeface="Arial" panose="020B0604020202020204" pitchFamily="34" charset="0"/>
                <a:cs typeface="Arial" panose="020B0604020202020204" pitchFamily="34" charset="0"/>
              </a:rPr>
              <a:t>0 </a:t>
            </a:r>
            <a:r>
              <a:rPr lang="en-US" sz="2500" dirty="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x</a:t>
            </a:r>
            <a:r>
              <a:rPr lang="en-US" sz="2500" baseline="30000" dirty="0">
                <a:latin typeface="Arial" panose="020B0604020202020204" pitchFamily="34" charset="0"/>
                <a:cs typeface="Arial" panose="020B0604020202020204" pitchFamily="34" charset="0"/>
              </a:rPr>
              <a:t>2</a:t>
            </a:r>
            <a:r>
              <a:rPr lang="en-US" sz="2500" dirty="0">
                <a:latin typeface="Arial" panose="020B0604020202020204" pitchFamily="34" charset="0"/>
                <a:cs typeface="Arial" panose="020B0604020202020204" pitchFamily="34" charset="0"/>
              </a:rPr>
              <a:t> + 8</a:t>
            </a:r>
            <a:r>
              <a:rPr lang="en-US" sz="2500" i="1" dirty="0">
                <a:latin typeface="Arial" panose="020B0604020202020204" pitchFamily="34" charset="0"/>
                <a:cs typeface="Arial" panose="020B0604020202020204" pitchFamily="34" charset="0"/>
              </a:rPr>
              <a:t>x</a:t>
            </a:r>
            <a:r>
              <a:rPr lang="en-US" sz="2500" dirty="0">
                <a:latin typeface="Arial" panose="020B0604020202020204" pitchFamily="34" charset="0"/>
                <a:cs typeface="Arial" panose="020B0604020202020204" pitchFamily="34" charset="0"/>
              </a:rPr>
              <a:t> + 15 </a:t>
            </a:r>
            <a:endParaRPr lang="en-US" sz="2500" dirty="0" smtClean="0">
              <a:latin typeface="Arial" panose="020B0604020202020204" pitchFamily="34" charset="0"/>
              <a:cs typeface="Arial" panose="020B0604020202020204" pitchFamily="34" charset="0"/>
            </a:endParaRPr>
          </a:p>
          <a:p>
            <a:pPr marL="800100" lvl="1" indent="-457200">
              <a:buClr>
                <a:srgbClr val="C00000"/>
              </a:buClr>
              <a:buFont typeface="+mj-lt"/>
              <a:buAutoNum type="alphaLcPeriod" startAt="2"/>
              <a:tabLst>
                <a:tab pos="2687638" algn="l"/>
              </a:tabLst>
            </a:pPr>
            <a:r>
              <a:rPr lang="en-US" sz="2500" dirty="0" smtClean="0">
                <a:latin typeface="Arial" panose="020B0604020202020204" pitchFamily="34" charset="0"/>
                <a:cs typeface="Arial" panose="020B0604020202020204" pitchFamily="34" charset="0"/>
              </a:rPr>
              <a:t>Find </a:t>
            </a:r>
            <a:r>
              <a:rPr lang="en-US" sz="2500" dirty="0">
                <a:latin typeface="Arial" panose="020B0604020202020204" pitchFamily="34" charset="0"/>
                <a:cs typeface="Arial" panose="020B0604020202020204" pitchFamily="34" charset="0"/>
              </a:rPr>
              <a:t>the value of </a:t>
            </a:r>
            <a:r>
              <a:rPr lang="en-US" sz="2500" i="1" dirty="0">
                <a:latin typeface="Arial" panose="020B0604020202020204" pitchFamily="34" charset="0"/>
                <a:cs typeface="Arial" panose="020B0604020202020204" pitchFamily="34" charset="0"/>
              </a:rPr>
              <a:t>y</a:t>
            </a:r>
            <a:r>
              <a:rPr lang="en-US" sz="2500" dirty="0">
                <a:latin typeface="Arial" panose="020B0604020202020204" pitchFamily="34" charset="0"/>
                <a:cs typeface="Arial" panose="020B0604020202020204" pitchFamily="34" charset="0"/>
              </a:rPr>
              <a:t> when </a:t>
            </a:r>
            <a:r>
              <a:rPr lang="en-US" sz="2500" i="1" dirty="0">
                <a:latin typeface="Arial" panose="020B0604020202020204" pitchFamily="34" charset="0"/>
                <a:cs typeface="Arial" panose="020B0604020202020204" pitchFamily="34" charset="0"/>
              </a:rPr>
              <a:t>x</a:t>
            </a:r>
            <a:r>
              <a:rPr lang="en-US" sz="2500" dirty="0">
                <a:latin typeface="Arial" panose="020B0604020202020204" pitchFamily="34" charset="0"/>
                <a:cs typeface="Arial" panose="020B0604020202020204" pitchFamily="34" charset="0"/>
              </a:rPr>
              <a:t> = 0 for the equations </a:t>
            </a:r>
            <a:endParaRPr lang="en-US" sz="2500" dirty="0" smtClean="0">
              <a:latin typeface="Arial" panose="020B0604020202020204" pitchFamily="34" charset="0"/>
              <a:cs typeface="Arial" panose="020B0604020202020204" pitchFamily="34" charset="0"/>
            </a:endParaRPr>
          </a:p>
          <a:p>
            <a:pPr marL="1143000" lvl="2" indent="-342900">
              <a:buClr>
                <a:srgbClr val="C00000"/>
              </a:buClr>
              <a:buFont typeface="+mj-lt"/>
              <a:buAutoNum type="romanLcPeriod"/>
              <a:tabLst>
                <a:tab pos="2687638" algn="l"/>
              </a:tabLst>
            </a:pPr>
            <a:r>
              <a:rPr lang="en-US" sz="2500" i="1" dirty="0" smtClean="0">
                <a:latin typeface="Arial" panose="020B0604020202020204" pitchFamily="34" charset="0"/>
                <a:cs typeface="Arial" panose="020B0604020202020204" pitchFamily="34" charset="0"/>
              </a:rPr>
              <a:t>y</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x</a:t>
            </a:r>
            <a:r>
              <a:rPr lang="en-US" sz="2500" baseline="30000" dirty="0">
                <a:latin typeface="Arial" panose="020B0604020202020204" pitchFamily="34" charset="0"/>
                <a:cs typeface="Arial" panose="020B0604020202020204" pitchFamily="34" charset="0"/>
              </a:rPr>
              <a:t>2</a:t>
            </a:r>
            <a:r>
              <a:rPr lang="en-US" sz="2500" dirty="0">
                <a:latin typeface="Arial" panose="020B0604020202020204" pitchFamily="34" charset="0"/>
                <a:cs typeface="Arial" panose="020B0604020202020204" pitchFamily="34" charset="0"/>
              </a:rPr>
              <a:t> + </a:t>
            </a:r>
            <a:r>
              <a:rPr lang="en-US" sz="2500" dirty="0" smtClean="0">
                <a:latin typeface="Arial" panose="020B0604020202020204" pitchFamily="34" charset="0"/>
                <a:cs typeface="Arial" panose="020B0604020202020204" pitchFamily="34" charset="0"/>
              </a:rPr>
              <a:t>4</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+ 3 </a:t>
            </a:r>
            <a:endParaRPr lang="en-US" sz="2500" dirty="0" smtClean="0">
              <a:latin typeface="Arial" panose="020B0604020202020204" pitchFamily="34" charset="0"/>
              <a:cs typeface="Arial" panose="020B0604020202020204" pitchFamily="34" charset="0"/>
            </a:endParaRPr>
          </a:p>
          <a:p>
            <a:pPr marL="1143000" lvl="2" indent="-342900">
              <a:buClr>
                <a:srgbClr val="C00000"/>
              </a:buClr>
              <a:buFont typeface="+mj-lt"/>
              <a:buAutoNum type="romanLcPeriod"/>
              <a:tabLst>
                <a:tab pos="2687638" algn="l"/>
              </a:tabLst>
            </a:pPr>
            <a:r>
              <a:rPr lang="en-US" sz="2500" i="1" dirty="0" smtClean="0">
                <a:latin typeface="Arial" panose="020B0604020202020204" pitchFamily="34" charset="0"/>
                <a:cs typeface="Arial" panose="020B0604020202020204" pitchFamily="34" charset="0"/>
              </a:rPr>
              <a:t>y</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x</a:t>
            </a:r>
            <a:r>
              <a:rPr lang="en-US" sz="2500" baseline="30000" dirty="0">
                <a:latin typeface="Arial" panose="020B0604020202020204" pitchFamily="34" charset="0"/>
                <a:cs typeface="Arial" panose="020B0604020202020204" pitchFamily="34" charset="0"/>
              </a:rPr>
              <a:t>2</a:t>
            </a:r>
            <a:r>
              <a:rPr lang="en-US" sz="2500" dirty="0">
                <a:latin typeface="Arial" panose="020B0604020202020204" pitchFamily="34" charset="0"/>
                <a:cs typeface="Arial" panose="020B0604020202020204" pitchFamily="34" charset="0"/>
              </a:rPr>
              <a:t> + </a:t>
            </a:r>
            <a:r>
              <a:rPr lang="en-US" sz="2500" dirty="0" smtClean="0">
                <a:latin typeface="Arial" panose="020B0604020202020204" pitchFamily="34" charset="0"/>
                <a:cs typeface="Arial" panose="020B0604020202020204" pitchFamily="34" charset="0"/>
              </a:rPr>
              <a:t>8</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+ 15</a:t>
            </a:r>
          </a:p>
          <a:p>
            <a:pPr marL="0" lvl="1">
              <a:buClr>
                <a:srgbClr val="C00000"/>
              </a:buClr>
              <a:tabLst>
                <a:tab pos="800100" algn="l"/>
                <a:tab pos="2687638" algn="l"/>
              </a:tabLst>
            </a:pPr>
            <a:r>
              <a:rPr lang="en-US" sz="2500" b="1" dirty="0">
                <a:solidFill>
                  <a:srgbClr val="C00000"/>
                </a:solidFill>
                <a:latin typeface="Arial" panose="020B0604020202020204" pitchFamily="34" charset="0"/>
                <a:cs typeface="Arial" panose="020B0604020202020204" pitchFamily="34" charset="0"/>
              </a:rPr>
              <a:t>Discussion </a:t>
            </a:r>
            <a:r>
              <a:rPr lang="en-US" sz="2500" dirty="0">
                <a:latin typeface="Arial" panose="020B0604020202020204" pitchFamily="34" charset="0"/>
                <a:cs typeface="Arial" panose="020B0604020202020204" pitchFamily="34" charset="0"/>
              </a:rPr>
              <a:t>How can you find the roots of an equation and where a graph crosses the </a:t>
            </a:r>
            <a:r>
              <a:rPr lang="en-US" sz="2500" i="1" dirty="0" smtClean="0">
                <a:latin typeface="Arial" panose="020B0604020202020204" pitchFamily="34" charset="0"/>
                <a:cs typeface="Arial" panose="020B0604020202020204" pitchFamily="34" charset="0"/>
              </a:rPr>
              <a:t>y</a:t>
            </a:r>
            <a:r>
              <a:rPr lang="en-US" sz="2500" dirty="0" smtClean="0">
                <a:latin typeface="Arial" panose="020B0604020202020204" pitchFamily="34" charset="0"/>
                <a:cs typeface="Arial" panose="020B0604020202020204" pitchFamily="34" charset="0"/>
              </a:rPr>
              <a:t>-axis </a:t>
            </a:r>
            <a:r>
              <a:rPr lang="en-US" sz="2500" dirty="0">
                <a:latin typeface="Arial" panose="020B0604020202020204" pitchFamily="34" charset="0"/>
                <a:cs typeface="Arial" panose="020B0604020202020204" pitchFamily="34" charset="0"/>
              </a:rPr>
              <a:t>without drawing an accurate graph? (Compare your graphs in </a:t>
            </a:r>
            <a:r>
              <a:rPr lang="en-US" sz="2500" b="1" dirty="0">
                <a:latin typeface="Arial" panose="020B0604020202020204" pitchFamily="34" charset="0"/>
                <a:cs typeface="Arial" panose="020B0604020202020204" pitchFamily="34" charset="0"/>
              </a:rPr>
              <a:t>Q5</a:t>
            </a:r>
            <a:r>
              <a:rPr lang="en-US" sz="2500" dirty="0">
                <a:latin typeface="Arial" panose="020B0604020202020204" pitchFamily="34" charset="0"/>
                <a:cs typeface="Arial" panose="020B0604020202020204" pitchFamily="34" charset="0"/>
              </a:rPr>
              <a:t> and </a:t>
            </a:r>
            <a:r>
              <a:rPr lang="en-US" sz="2500" b="1" dirty="0">
                <a:latin typeface="Arial" panose="020B0604020202020204" pitchFamily="34" charset="0"/>
                <a:cs typeface="Arial" panose="020B0604020202020204" pitchFamily="34" charset="0"/>
              </a:rPr>
              <a:t>Q6</a:t>
            </a:r>
            <a:r>
              <a:rPr lang="en-US" sz="2500" dirty="0">
                <a:latin typeface="Arial" panose="020B0604020202020204" pitchFamily="34" charset="0"/>
                <a:cs typeface="Arial" panose="020B0604020202020204" pitchFamily="34" charset="0"/>
              </a:rPr>
              <a:t> with your calculations in </a:t>
            </a:r>
            <a:r>
              <a:rPr lang="en-US" sz="2500" b="1" dirty="0">
                <a:latin typeface="Arial" panose="020B0604020202020204" pitchFamily="34" charset="0"/>
                <a:cs typeface="Arial" panose="020B0604020202020204" pitchFamily="34" charset="0"/>
              </a:rPr>
              <a:t>Q7</a:t>
            </a:r>
            <a:r>
              <a:rPr lang="en-US" sz="2500" dirty="0">
                <a:latin typeface="Arial" panose="020B0604020202020204" pitchFamily="34" charset="0"/>
                <a:cs typeface="Arial" panose="020B0604020202020204" pitchFamily="34" charset="0"/>
              </a:rPr>
              <a:t>.)</a:t>
            </a: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955657059"/>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479</a:t>
            </a:r>
            <a:endParaRPr lang="en-GB" sz="1400" b="1" dirty="0">
              <a:latin typeface="Calibri" panose="020F0502020204030204" pitchFamily="34" charset="0"/>
            </a:endParaRPr>
          </a:p>
        </p:txBody>
      </p:sp>
      <p:sp>
        <p:nvSpPr>
          <p:cNvPr id="3" name="Rectangle 2"/>
          <p:cNvSpPr/>
          <p:nvPr/>
        </p:nvSpPr>
        <p:spPr>
          <a:xfrm>
            <a:off x="258921" y="1221720"/>
            <a:ext cx="5188047" cy="2985433"/>
          </a:xfrm>
          <a:prstGeom prst="rect">
            <a:avLst/>
          </a:prstGeom>
        </p:spPr>
        <p:txBody>
          <a:bodyPr wrap="square">
            <a:spAutoFit/>
          </a:bodyPr>
          <a:lstStyle/>
          <a:p>
            <a:pPr lvl="1" indent="-457200">
              <a:buClr>
                <a:srgbClr val="C00000"/>
              </a:buClr>
              <a:buFont typeface="+mj-lt"/>
              <a:buAutoNum type="arabicPeriod" startAt="8"/>
              <a:tabLst>
                <a:tab pos="800100" algn="l"/>
                <a:tab pos="2687638" algn="l"/>
              </a:tabLst>
            </a:pPr>
            <a:r>
              <a:rPr lang="en-US" sz="2350" b="1" dirty="0">
                <a:solidFill>
                  <a:srgbClr val="C00000"/>
                </a:solidFill>
                <a:latin typeface="Arial" panose="020B0604020202020204" pitchFamily="34" charset="0"/>
                <a:cs typeface="Arial" panose="020B0604020202020204" pitchFamily="34" charset="0"/>
              </a:rPr>
              <a:t>Reasoning / Communication </a:t>
            </a:r>
            <a:r>
              <a:rPr lang="en-US" sz="2350" dirty="0">
                <a:latin typeface="Arial" panose="020B0604020202020204" pitchFamily="34" charset="0"/>
                <a:cs typeface="Arial" panose="020B0604020202020204" pitchFamily="34" charset="0"/>
              </a:rPr>
              <a:t>Match the graphs to </a:t>
            </a:r>
            <a:r>
              <a:rPr lang="en-US" sz="2350" dirty="0" smtClean="0">
                <a:latin typeface="Arial" panose="020B0604020202020204" pitchFamily="34" charset="0"/>
                <a:cs typeface="Arial" panose="020B0604020202020204" pitchFamily="34" charset="0"/>
              </a:rPr>
              <a:t>their </a:t>
            </a:r>
            <a:r>
              <a:rPr lang="en-US" sz="2350" dirty="0">
                <a:latin typeface="Arial" panose="020B0604020202020204" pitchFamily="34" charset="0"/>
                <a:cs typeface="Arial" panose="020B0604020202020204" pitchFamily="34" charset="0"/>
              </a:rPr>
              <a:t>equations, </a:t>
            </a:r>
            <a:r>
              <a:rPr lang="en-US" sz="2350" dirty="0" smtClean="0">
                <a:latin typeface="Arial" panose="020B0604020202020204" pitchFamily="34" charset="0"/>
                <a:cs typeface="Arial" panose="020B0604020202020204" pitchFamily="34" charset="0"/>
              </a:rPr>
              <a:t>explaining </a:t>
            </a:r>
            <a:r>
              <a:rPr lang="en-US" sz="2350" dirty="0">
                <a:latin typeface="Arial" panose="020B0604020202020204" pitchFamily="34" charset="0"/>
                <a:cs typeface="Arial" panose="020B0604020202020204" pitchFamily="34" charset="0"/>
              </a:rPr>
              <a:t>your reasoning.</a:t>
            </a:r>
          </a:p>
          <a:p>
            <a:pPr lvl="2" indent="-457200">
              <a:buClr>
                <a:srgbClr val="C00000"/>
              </a:buClr>
              <a:buFont typeface="+mj-lt"/>
              <a:buAutoNum type="alphaLcPeriod"/>
              <a:tabLst>
                <a:tab pos="800100" algn="l"/>
                <a:tab pos="2687638" algn="l"/>
              </a:tabLst>
            </a:pPr>
            <a:r>
              <a:rPr lang="en-US" sz="2350" i="1" dirty="0" smtClean="0">
                <a:latin typeface="Arial" panose="020B0604020202020204" pitchFamily="34" charset="0"/>
                <a:cs typeface="Arial" panose="020B0604020202020204" pitchFamily="34" charset="0"/>
              </a:rPr>
              <a:t>y</a:t>
            </a:r>
            <a:r>
              <a:rPr lang="en-US" sz="2350" dirty="0" smtClean="0">
                <a:latin typeface="Arial" panose="020B0604020202020204" pitchFamily="34" charset="0"/>
                <a:cs typeface="Arial" panose="020B0604020202020204" pitchFamily="34" charset="0"/>
              </a:rPr>
              <a:t> </a:t>
            </a:r>
            <a:r>
              <a:rPr lang="en-US" sz="2350" dirty="0">
                <a:latin typeface="Arial" panose="020B0604020202020204" pitchFamily="34" charset="0"/>
                <a:cs typeface="Arial" panose="020B0604020202020204" pitchFamily="34" charset="0"/>
              </a:rPr>
              <a:t>= </a:t>
            </a:r>
            <a:r>
              <a:rPr lang="en-US" sz="2350" i="1" dirty="0">
                <a:latin typeface="Arial" panose="020B0604020202020204" pitchFamily="34" charset="0"/>
                <a:cs typeface="Arial" panose="020B0604020202020204" pitchFamily="34" charset="0"/>
              </a:rPr>
              <a:t>x</a:t>
            </a:r>
            <a:r>
              <a:rPr lang="en-US" sz="2350" baseline="30000" dirty="0">
                <a:latin typeface="Arial" panose="020B0604020202020204" pitchFamily="34" charset="0"/>
                <a:cs typeface="Arial" panose="020B0604020202020204" pitchFamily="34" charset="0"/>
              </a:rPr>
              <a:t>2</a:t>
            </a:r>
            <a:r>
              <a:rPr lang="en-US" sz="2350" dirty="0">
                <a:latin typeface="Arial" panose="020B0604020202020204" pitchFamily="34" charset="0"/>
                <a:cs typeface="Arial" panose="020B0604020202020204" pitchFamily="34" charset="0"/>
              </a:rPr>
              <a:t> + 5</a:t>
            </a:r>
            <a:r>
              <a:rPr lang="en-US" sz="2350" i="1" dirty="0">
                <a:latin typeface="Arial" panose="020B0604020202020204" pitchFamily="34" charset="0"/>
                <a:cs typeface="Arial" panose="020B0604020202020204" pitchFamily="34" charset="0"/>
              </a:rPr>
              <a:t>x</a:t>
            </a:r>
            <a:r>
              <a:rPr lang="en-US" sz="2350" dirty="0">
                <a:latin typeface="Arial" panose="020B0604020202020204" pitchFamily="34" charset="0"/>
                <a:cs typeface="Arial" panose="020B0604020202020204" pitchFamily="34" charset="0"/>
              </a:rPr>
              <a:t> +6 </a:t>
            </a:r>
            <a:r>
              <a:rPr lang="en-US" sz="2350" dirty="0" smtClean="0">
                <a:latin typeface="Arial" panose="020B0604020202020204" pitchFamily="34" charset="0"/>
                <a:cs typeface="Arial" panose="020B0604020202020204" pitchFamily="34" charset="0"/>
              </a:rPr>
              <a:t>   	</a:t>
            </a:r>
          </a:p>
          <a:p>
            <a:pPr lvl="2" indent="-457200">
              <a:buClr>
                <a:srgbClr val="C00000"/>
              </a:buClr>
              <a:buFont typeface="+mj-lt"/>
              <a:buAutoNum type="alphaLcPeriod"/>
              <a:tabLst>
                <a:tab pos="800100" algn="l"/>
                <a:tab pos="2687638" algn="l"/>
              </a:tabLst>
            </a:pPr>
            <a:r>
              <a:rPr lang="en-US" sz="2350" i="1" dirty="0" smtClean="0">
                <a:latin typeface="Arial" panose="020B0604020202020204" pitchFamily="34" charset="0"/>
                <a:cs typeface="Arial" panose="020B0604020202020204" pitchFamily="34" charset="0"/>
              </a:rPr>
              <a:t>y</a:t>
            </a:r>
            <a:r>
              <a:rPr lang="en-US" sz="2350" dirty="0" smtClean="0">
                <a:latin typeface="Arial" panose="020B0604020202020204" pitchFamily="34" charset="0"/>
                <a:cs typeface="Arial" panose="020B0604020202020204" pitchFamily="34" charset="0"/>
              </a:rPr>
              <a:t> </a:t>
            </a:r>
            <a:r>
              <a:rPr lang="en-US" sz="2350" dirty="0">
                <a:latin typeface="Arial" panose="020B0604020202020204" pitchFamily="34" charset="0"/>
                <a:cs typeface="Arial" panose="020B0604020202020204" pitchFamily="34" charset="0"/>
              </a:rPr>
              <a:t>= </a:t>
            </a:r>
            <a:r>
              <a:rPr lang="en-US" sz="2350" i="1" dirty="0">
                <a:latin typeface="Arial" panose="020B0604020202020204" pitchFamily="34" charset="0"/>
                <a:cs typeface="Arial" panose="020B0604020202020204" pitchFamily="34" charset="0"/>
              </a:rPr>
              <a:t>x</a:t>
            </a:r>
            <a:r>
              <a:rPr lang="en-US" sz="2350" baseline="30000" dirty="0">
                <a:latin typeface="Arial" panose="020B0604020202020204" pitchFamily="34" charset="0"/>
                <a:cs typeface="Arial" panose="020B0604020202020204" pitchFamily="34" charset="0"/>
              </a:rPr>
              <a:t>2</a:t>
            </a:r>
            <a:r>
              <a:rPr lang="en-US" sz="2350" dirty="0">
                <a:latin typeface="Arial" panose="020B0604020202020204" pitchFamily="34" charset="0"/>
                <a:cs typeface="Arial" panose="020B0604020202020204" pitchFamily="34" charset="0"/>
              </a:rPr>
              <a:t> + </a:t>
            </a:r>
            <a:r>
              <a:rPr lang="en-US" sz="2350" dirty="0" smtClean="0">
                <a:latin typeface="Arial" panose="020B0604020202020204" pitchFamily="34" charset="0"/>
                <a:cs typeface="Arial" panose="020B0604020202020204" pitchFamily="34" charset="0"/>
              </a:rPr>
              <a:t>5</a:t>
            </a:r>
            <a:r>
              <a:rPr lang="en-US" sz="2350" i="1" dirty="0" smtClean="0">
                <a:latin typeface="Arial" panose="020B0604020202020204" pitchFamily="34" charset="0"/>
                <a:cs typeface="Arial" panose="020B0604020202020204" pitchFamily="34" charset="0"/>
              </a:rPr>
              <a:t>x</a:t>
            </a:r>
            <a:r>
              <a:rPr lang="en-US" sz="2350" dirty="0" smtClean="0">
                <a:latin typeface="Arial" panose="020B0604020202020204" pitchFamily="34" charset="0"/>
                <a:cs typeface="Arial" panose="020B0604020202020204" pitchFamily="34" charset="0"/>
              </a:rPr>
              <a:t> - 6   </a:t>
            </a:r>
          </a:p>
          <a:p>
            <a:pPr lvl="2" indent="-457200">
              <a:buClr>
                <a:srgbClr val="C00000"/>
              </a:buClr>
              <a:buFont typeface="+mj-lt"/>
              <a:buAutoNum type="alphaLcPeriod" startAt="3"/>
              <a:tabLst>
                <a:tab pos="800100" algn="l"/>
                <a:tab pos="2687638" algn="l"/>
              </a:tabLst>
            </a:pPr>
            <a:r>
              <a:rPr lang="en-US" sz="2350" i="1" dirty="0" smtClean="0">
                <a:latin typeface="Arial" panose="020B0604020202020204" pitchFamily="34" charset="0"/>
                <a:cs typeface="Arial" panose="020B0604020202020204" pitchFamily="34" charset="0"/>
              </a:rPr>
              <a:t>y</a:t>
            </a:r>
            <a:r>
              <a:rPr lang="en-US" sz="2350" dirty="0" smtClean="0">
                <a:latin typeface="Arial" panose="020B0604020202020204" pitchFamily="34" charset="0"/>
                <a:cs typeface="Arial" panose="020B0604020202020204" pitchFamily="34" charset="0"/>
              </a:rPr>
              <a:t> </a:t>
            </a:r>
            <a:r>
              <a:rPr lang="en-US" sz="2350" dirty="0">
                <a:latin typeface="Arial" panose="020B0604020202020204" pitchFamily="34" charset="0"/>
                <a:cs typeface="Arial" panose="020B0604020202020204" pitchFamily="34" charset="0"/>
              </a:rPr>
              <a:t>= -</a:t>
            </a:r>
            <a:r>
              <a:rPr lang="en-US" sz="2350" i="1" dirty="0" smtClean="0">
                <a:latin typeface="Arial" panose="020B0604020202020204" pitchFamily="34" charset="0"/>
                <a:cs typeface="Arial" panose="020B0604020202020204" pitchFamily="34" charset="0"/>
              </a:rPr>
              <a:t>x</a:t>
            </a:r>
            <a:r>
              <a:rPr lang="en-US" sz="2350" baseline="30000" dirty="0" smtClean="0">
                <a:latin typeface="Arial" panose="020B0604020202020204" pitchFamily="34" charset="0"/>
                <a:cs typeface="Arial" panose="020B0604020202020204" pitchFamily="34" charset="0"/>
              </a:rPr>
              <a:t>2</a:t>
            </a:r>
            <a:r>
              <a:rPr lang="en-US" sz="2350" dirty="0" smtClean="0">
                <a:latin typeface="Arial" panose="020B0604020202020204" pitchFamily="34" charset="0"/>
                <a:cs typeface="Arial" panose="020B0604020202020204" pitchFamily="34" charset="0"/>
              </a:rPr>
              <a:t> </a:t>
            </a:r>
            <a:r>
              <a:rPr lang="en-US" sz="2350" dirty="0">
                <a:latin typeface="Arial" panose="020B0604020202020204" pitchFamily="34" charset="0"/>
                <a:cs typeface="Arial" panose="020B0604020202020204" pitchFamily="34" charset="0"/>
              </a:rPr>
              <a:t>+ 2</a:t>
            </a:r>
            <a:r>
              <a:rPr lang="en-US" sz="2350" i="1" dirty="0">
                <a:latin typeface="Arial" panose="020B0604020202020204" pitchFamily="34" charset="0"/>
                <a:cs typeface="Arial" panose="020B0604020202020204" pitchFamily="34" charset="0"/>
              </a:rPr>
              <a:t>x</a:t>
            </a:r>
            <a:r>
              <a:rPr lang="en-US" sz="2350" dirty="0">
                <a:latin typeface="Arial" panose="020B0604020202020204" pitchFamily="34" charset="0"/>
                <a:cs typeface="Arial" panose="020B0604020202020204" pitchFamily="34" charset="0"/>
              </a:rPr>
              <a:t> +8 </a:t>
            </a:r>
            <a:endParaRPr lang="en-US" sz="235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startAt="3"/>
              <a:tabLst>
                <a:tab pos="800100" algn="l"/>
                <a:tab pos="2687638" algn="l"/>
              </a:tabLst>
            </a:pPr>
            <a:r>
              <a:rPr lang="en-US" sz="2350" i="1" dirty="0" smtClean="0">
                <a:latin typeface="Arial" panose="020B0604020202020204" pitchFamily="34" charset="0"/>
                <a:cs typeface="Arial" panose="020B0604020202020204" pitchFamily="34" charset="0"/>
              </a:rPr>
              <a:t>y</a:t>
            </a:r>
            <a:r>
              <a:rPr lang="en-US" sz="2350" dirty="0" smtClean="0">
                <a:latin typeface="Arial" panose="020B0604020202020204" pitchFamily="34" charset="0"/>
                <a:cs typeface="Arial" panose="020B0604020202020204" pitchFamily="34" charset="0"/>
              </a:rPr>
              <a:t> </a:t>
            </a:r>
            <a:r>
              <a:rPr lang="en-US" sz="2350" dirty="0">
                <a:latin typeface="Arial" panose="020B0604020202020204" pitchFamily="34" charset="0"/>
                <a:cs typeface="Arial" panose="020B0604020202020204" pitchFamily="34" charset="0"/>
              </a:rPr>
              <a:t>= </a:t>
            </a:r>
            <a:r>
              <a:rPr lang="en-US" sz="2350" dirty="0" smtClean="0">
                <a:latin typeface="Arial" panose="020B0604020202020204" pitchFamily="34" charset="0"/>
                <a:cs typeface="Arial" panose="020B0604020202020204" pitchFamily="34" charset="0"/>
              </a:rPr>
              <a:t>-2</a:t>
            </a:r>
            <a:r>
              <a:rPr lang="en-US" sz="2350" i="1" dirty="0" smtClean="0">
                <a:latin typeface="Arial" panose="020B0604020202020204" pitchFamily="34" charset="0"/>
                <a:cs typeface="Arial" panose="020B0604020202020204" pitchFamily="34" charset="0"/>
              </a:rPr>
              <a:t>x</a:t>
            </a:r>
            <a:r>
              <a:rPr lang="en-US" sz="2350" baseline="30000" dirty="0" smtClean="0">
                <a:latin typeface="Arial" panose="020B0604020202020204" pitchFamily="34" charset="0"/>
                <a:cs typeface="Arial" panose="020B0604020202020204" pitchFamily="34" charset="0"/>
              </a:rPr>
              <a:t>2</a:t>
            </a:r>
            <a:r>
              <a:rPr lang="en-US" sz="2350" dirty="0" smtClean="0">
                <a:latin typeface="Arial" panose="020B0604020202020204" pitchFamily="34" charset="0"/>
                <a:cs typeface="Arial" panose="020B0604020202020204" pitchFamily="34" charset="0"/>
              </a:rPr>
              <a:t> </a:t>
            </a:r>
            <a:r>
              <a:rPr lang="en-US" sz="2350" dirty="0">
                <a:latin typeface="Arial" panose="020B0604020202020204" pitchFamily="34" charset="0"/>
                <a:cs typeface="Arial" panose="020B0604020202020204" pitchFamily="34" charset="0"/>
              </a:rPr>
              <a:t>+ 6</a:t>
            </a:r>
            <a:r>
              <a:rPr lang="en-US" sz="2350" i="1" dirty="0">
                <a:latin typeface="Arial" panose="020B0604020202020204" pitchFamily="34" charset="0"/>
                <a:cs typeface="Arial" panose="020B0604020202020204" pitchFamily="34" charset="0"/>
              </a:rPr>
              <a:t>x</a:t>
            </a:r>
            <a:r>
              <a:rPr lang="en-US" sz="2350" dirty="0">
                <a:latin typeface="Arial" panose="020B0604020202020204" pitchFamily="34" charset="0"/>
                <a:cs typeface="Arial" panose="020B0604020202020204" pitchFamily="34" charset="0"/>
              </a:rPr>
              <a:t> - 8</a:t>
            </a: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20072" y="1196752"/>
            <a:ext cx="3586819" cy="257315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44677" y="4338499"/>
            <a:ext cx="2959171" cy="2258853"/>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391758" y="4291539"/>
            <a:ext cx="2692410" cy="2329443"/>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176086" y="4290830"/>
            <a:ext cx="2618073" cy="2258853"/>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343840" y="3645024"/>
            <a:ext cx="548640" cy="548640"/>
          </a:xfrm>
          <a:prstGeom prst="rect">
            <a:avLst/>
          </a:prstGeom>
        </p:spPr>
      </p:pic>
    </p:spTree>
    <p:extLst>
      <p:ext uri="{BB962C8B-B14F-4D97-AF65-F5344CB8AC3E}">
        <p14:creationId xmlns:p14="http://schemas.microsoft.com/office/powerpoint/2010/main" val="4255964390"/>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480</a:t>
            </a:r>
            <a:endParaRPr lang="en-GB" sz="1400" b="1" dirty="0">
              <a:latin typeface="Calibri" panose="020F0502020204030204" pitchFamily="34" charset="0"/>
            </a:endParaRP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grpSp>
        <p:nvGrpSpPr>
          <p:cNvPr id="10" name="Group 9"/>
          <p:cNvGrpSpPr/>
          <p:nvPr/>
        </p:nvGrpSpPr>
        <p:grpSpPr>
          <a:xfrm>
            <a:off x="251520" y="1268760"/>
            <a:ext cx="8568952" cy="1333018"/>
            <a:chOff x="150164" y="6494199"/>
            <a:chExt cx="8568952" cy="1333018"/>
          </a:xfrm>
        </p:grpSpPr>
        <p:sp>
          <p:nvSpPr>
            <p:cNvPr id="12" name="Rectangle 11"/>
            <p:cNvSpPr/>
            <p:nvPr/>
          </p:nvSpPr>
          <p:spPr>
            <a:xfrm flipH="1">
              <a:off x="150164" y="6673055"/>
              <a:ext cx="8568952" cy="1154162"/>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dirty="0">
                  <a:solidFill>
                    <a:schemeClr val="tx1"/>
                  </a:solidFill>
                  <a:latin typeface="Arial" panose="020B0604020202020204" pitchFamily="34" charset="0"/>
                  <a:cs typeface="Arial" panose="020B0604020202020204" pitchFamily="34" charset="0"/>
                </a:rPr>
                <a:t>To find the coordinate of the turning point, write the equation in completed square form: </a:t>
              </a:r>
              <a:r>
                <a:rPr lang="en-US" i="1" dirty="0">
                  <a:solidFill>
                    <a:schemeClr val="tx1"/>
                  </a:solidFill>
                  <a:latin typeface="Arial" panose="020B0604020202020204" pitchFamily="34" charset="0"/>
                  <a:cs typeface="Arial" panose="020B0604020202020204" pitchFamily="34" charset="0"/>
                </a:rPr>
                <a:t>y</a:t>
              </a:r>
              <a:r>
                <a:rPr lang="en-US" dirty="0">
                  <a:solidFill>
                    <a:schemeClr val="tx1"/>
                  </a:solidFill>
                  <a:latin typeface="Arial" panose="020B0604020202020204" pitchFamily="34" charset="0"/>
                  <a:cs typeface="Arial" panose="020B0604020202020204" pitchFamily="34" charset="0"/>
                </a:rPr>
                <a:t> = </a:t>
              </a:r>
              <a:r>
                <a:rPr lang="en-US" i="1" dirty="0">
                  <a:solidFill>
                    <a:schemeClr val="tx1"/>
                  </a:solidFill>
                  <a:latin typeface="Arial" panose="020B0604020202020204" pitchFamily="34" charset="0"/>
                  <a:cs typeface="Arial" panose="020B0604020202020204" pitchFamily="34" charset="0"/>
                </a:rPr>
                <a:t>a</a:t>
              </a:r>
              <a:r>
                <a:rPr lang="en-US" dirty="0">
                  <a:solidFill>
                    <a:schemeClr val="tx1"/>
                  </a:solidFill>
                  <a:latin typeface="Arial" panose="020B0604020202020204" pitchFamily="34" charset="0"/>
                  <a:cs typeface="Arial" panose="020B0604020202020204" pitchFamily="34" charset="0"/>
                </a:rPr>
                <a:t>(</a:t>
              </a:r>
              <a:r>
                <a:rPr lang="en-US" i="1" dirty="0">
                  <a:solidFill>
                    <a:schemeClr val="tx1"/>
                  </a:solidFill>
                  <a:latin typeface="Arial" panose="020B0604020202020204" pitchFamily="34" charset="0"/>
                  <a:cs typeface="Arial" panose="020B0604020202020204" pitchFamily="34" charset="0"/>
                </a:rPr>
                <a:t>x</a:t>
              </a:r>
              <a:r>
                <a:rPr lang="en-US" dirty="0">
                  <a:solidFill>
                    <a:schemeClr val="tx1"/>
                  </a:solidFill>
                  <a:latin typeface="Arial" panose="020B0604020202020204" pitchFamily="34" charset="0"/>
                  <a:cs typeface="Arial" panose="020B0604020202020204" pitchFamily="34" charset="0"/>
                </a:rPr>
                <a:t> + </a:t>
              </a:r>
              <a:r>
                <a:rPr lang="en-US" i="1" dirty="0" smtClean="0">
                  <a:solidFill>
                    <a:schemeClr val="tx1"/>
                  </a:solidFill>
                  <a:latin typeface="Arial" panose="020B0604020202020204" pitchFamily="34" charset="0"/>
                  <a:cs typeface="Arial" panose="020B0604020202020204" pitchFamily="34" charset="0"/>
                </a:rPr>
                <a:t>b</a:t>
              </a:r>
              <a:r>
                <a:rPr lang="en-US" dirty="0" smtClean="0">
                  <a:solidFill>
                    <a:schemeClr val="tx1"/>
                  </a:solidFill>
                  <a:latin typeface="Arial" panose="020B0604020202020204" pitchFamily="34" charset="0"/>
                  <a:cs typeface="Arial" panose="020B0604020202020204" pitchFamily="34" charset="0"/>
                </a:rPr>
                <a:t>)</a:t>
              </a:r>
              <a:r>
                <a:rPr lang="en-US" baseline="30000" dirty="0" smtClean="0">
                  <a:solidFill>
                    <a:schemeClr val="tx1"/>
                  </a:solidFill>
                  <a:latin typeface="Arial" panose="020B0604020202020204" pitchFamily="34" charset="0"/>
                  <a:cs typeface="Arial" panose="020B0604020202020204" pitchFamily="34" charset="0"/>
                </a:rPr>
                <a:t>2</a:t>
              </a:r>
              <a:r>
                <a:rPr lang="en-US" dirty="0" smtClean="0">
                  <a:solidFill>
                    <a:schemeClr val="tx1"/>
                  </a:solidFill>
                  <a:latin typeface="Arial" panose="020B0604020202020204" pitchFamily="34" charset="0"/>
                  <a:cs typeface="Arial" panose="020B0604020202020204" pitchFamily="34" charset="0"/>
                </a:rPr>
                <a:t> + </a:t>
              </a:r>
              <a:r>
                <a:rPr lang="en-US" i="1" dirty="0" smtClean="0">
                  <a:solidFill>
                    <a:schemeClr val="tx1"/>
                  </a:solidFill>
                  <a:latin typeface="Arial" panose="020B0604020202020204" pitchFamily="34" charset="0"/>
                  <a:cs typeface="Arial" panose="020B0604020202020204" pitchFamily="34" charset="0"/>
                </a:rPr>
                <a:t>c</a:t>
              </a:r>
            </a:p>
            <a:p>
              <a:r>
                <a:rPr lang="en-US" dirty="0" smtClean="0">
                  <a:solidFill>
                    <a:schemeClr val="tx1"/>
                  </a:solidFill>
                  <a:latin typeface="Arial" panose="020B0604020202020204" pitchFamily="34" charset="0"/>
                  <a:cs typeface="Arial" panose="020B0604020202020204" pitchFamily="34" charset="0"/>
                </a:rPr>
                <a:t>(</a:t>
              </a:r>
              <a:r>
                <a:rPr lang="en-US" i="1" dirty="0" smtClean="0">
                  <a:solidFill>
                    <a:schemeClr val="tx1"/>
                  </a:solidFill>
                  <a:latin typeface="Arial" panose="020B0604020202020204" pitchFamily="34" charset="0"/>
                  <a:cs typeface="Arial" panose="020B0604020202020204" pitchFamily="34" charset="0"/>
                </a:rPr>
                <a:t>x</a:t>
              </a:r>
              <a:r>
                <a:rPr lang="en-US" dirty="0" smtClean="0">
                  <a:solidFill>
                    <a:schemeClr val="tx1"/>
                  </a:solidFill>
                  <a:latin typeface="Arial" panose="020B0604020202020204" pitchFamily="34" charset="0"/>
                  <a:cs typeface="Arial" panose="020B0604020202020204" pitchFamily="34" charset="0"/>
                </a:rPr>
                <a:t> + b)</a:t>
              </a:r>
              <a:r>
                <a:rPr lang="en-US" baseline="30000" dirty="0" smtClean="0">
                  <a:solidFill>
                    <a:schemeClr val="tx1"/>
                  </a:solidFill>
                  <a:latin typeface="Arial" panose="020B0604020202020204" pitchFamily="34" charset="0"/>
                  <a:cs typeface="Arial" panose="020B0604020202020204" pitchFamily="34" charset="0"/>
                </a:rPr>
                <a:t>2</a:t>
              </a:r>
              <a:r>
                <a:rPr lang="en-US" dirty="0" smtClean="0">
                  <a:solidFill>
                    <a:schemeClr val="tx1"/>
                  </a:solidFill>
                  <a:latin typeface="Arial" panose="020B0604020202020204" pitchFamily="34" charset="0"/>
                  <a:cs typeface="Arial" panose="020B0604020202020204" pitchFamily="34" charset="0"/>
                </a:rPr>
                <a:t> ≥ 0, so the minimum for </a:t>
              </a:r>
              <a:r>
                <a:rPr lang="en-US" i="1" dirty="0" smtClean="0">
                  <a:solidFill>
                    <a:schemeClr val="tx1"/>
                  </a:solidFill>
                  <a:latin typeface="Arial" panose="020B0604020202020204" pitchFamily="34" charset="0"/>
                  <a:cs typeface="Arial" panose="020B0604020202020204" pitchFamily="34" charset="0"/>
                </a:rPr>
                <a:t>y</a:t>
              </a:r>
              <a:r>
                <a:rPr lang="en-US" dirty="0" smtClean="0">
                  <a:solidFill>
                    <a:schemeClr val="tx1"/>
                  </a:solidFill>
                  <a:latin typeface="Arial" panose="020B0604020202020204" pitchFamily="34" charset="0"/>
                  <a:cs typeface="Arial" panose="020B0604020202020204" pitchFamily="34" charset="0"/>
                </a:rPr>
                <a:t> is when </a:t>
              </a:r>
              <a:r>
                <a:rPr lang="en-US" i="1" dirty="0" smtClean="0">
                  <a:solidFill>
                    <a:schemeClr val="tx1"/>
                  </a:solidFill>
                  <a:latin typeface="Arial" panose="020B0604020202020204" pitchFamily="34" charset="0"/>
                  <a:cs typeface="Arial" panose="020B0604020202020204" pitchFamily="34" charset="0"/>
                </a:rPr>
                <a:t>x</a:t>
              </a:r>
              <a:r>
                <a:rPr lang="en-US" dirty="0" smtClean="0">
                  <a:solidFill>
                    <a:schemeClr val="tx1"/>
                  </a:solidFill>
                  <a:latin typeface="Arial" panose="020B0604020202020204" pitchFamily="34" charset="0"/>
                  <a:cs typeface="Arial" panose="020B0604020202020204" pitchFamily="34" charset="0"/>
                </a:rPr>
                <a:t> + </a:t>
              </a:r>
              <a:r>
                <a:rPr lang="en-US" i="1" dirty="0" smtClean="0">
                  <a:solidFill>
                    <a:schemeClr val="tx1"/>
                  </a:solidFill>
                  <a:latin typeface="Arial" panose="020B0604020202020204" pitchFamily="34" charset="0"/>
                  <a:cs typeface="Arial" panose="020B0604020202020204" pitchFamily="34" charset="0"/>
                </a:rPr>
                <a:t>b</a:t>
              </a:r>
              <a:r>
                <a:rPr lang="en-US" dirty="0" smtClean="0">
                  <a:solidFill>
                    <a:schemeClr val="tx1"/>
                  </a:solidFill>
                  <a:latin typeface="Arial" panose="020B0604020202020204" pitchFamily="34" charset="0"/>
                  <a:cs typeface="Arial" panose="020B0604020202020204" pitchFamily="34" charset="0"/>
                </a:rPr>
                <a:t> = 0 and </a:t>
              </a:r>
              <a:r>
                <a:rPr lang="en-US" i="1" dirty="0" smtClean="0">
                  <a:solidFill>
                    <a:schemeClr val="tx1"/>
                  </a:solidFill>
                  <a:latin typeface="Arial" panose="020B0604020202020204" pitchFamily="34" charset="0"/>
                  <a:cs typeface="Arial" panose="020B0604020202020204" pitchFamily="34" charset="0"/>
                </a:rPr>
                <a:t>y</a:t>
              </a:r>
              <a:r>
                <a:rPr lang="en-US" dirty="0" smtClean="0">
                  <a:solidFill>
                    <a:schemeClr val="tx1"/>
                  </a:solidFill>
                  <a:latin typeface="Arial" panose="020B0604020202020204" pitchFamily="34" charset="0"/>
                  <a:cs typeface="Arial" panose="020B0604020202020204" pitchFamily="34" charset="0"/>
                </a:rPr>
                <a:t> = </a:t>
              </a:r>
              <a:r>
                <a:rPr lang="en-US" i="1" dirty="0" smtClean="0">
                  <a:solidFill>
                    <a:schemeClr val="tx1"/>
                  </a:solidFill>
                  <a:latin typeface="Arial" panose="020B0604020202020204" pitchFamily="34" charset="0"/>
                  <a:cs typeface="Arial" panose="020B0604020202020204" pitchFamily="34" charset="0"/>
                </a:rPr>
                <a:t>c</a:t>
              </a:r>
              <a:endParaRPr lang="en-US" i="1" dirty="0">
                <a:solidFill>
                  <a:schemeClr val="tx1"/>
                </a:solidFill>
                <a:latin typeface="Arial" panose="020B0604020202020204" pitchFamily="34" charset="0"/>
                <a:cs typeface="Arial" panose="020B0604020202020204" pitchFamily="34" charset="0"/>
              </a:endParaRPr>
            </a:p>
          </p:txBody>
        </p:sp>
        <p:sp>
          <p:nvSpPr>
            <p:cNvPr id="13" name="Pentagon 12"/>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5</a:t>
              </a:r>
              <a:endParaRPr lang="en-US" b="1" dirty="0">
                <a:latin typeface="Arial" panose="020B0604020202020204" pitchFamily="34" charset="0"/>
                <a:cs typeface="Arial" panose="020B0604020202020204" pitchFamily="34" charset="0"/>
              </a:endParaRPr>
            </a:p>
          </p:txBody>
        </p:sp>
      </p:grpSp>
      <p:grpSp>
        <p:nvGrpSpPr>
          <p:cNvPr id="14" name="Group 13"/>
          <p:cNvGrpSpPr/>
          <p:nvPr/>
        </p:nvGrpSpPr>
        <p:grpSpPr>
          <a:xfrm>
            <a:off x="222646" y="2636912"/>
            <a:ext cx="8626701" cy="4012709"/>
            <a:chOff x="3483872" y="1017022"/>
            <a:chExt cx="5264592" cy="4012709"/>
          </a:xfrm>
        </p:grpSpPr>
        <p:sp>
          <p:nvSpPr>
            <p:cNvPr id="15" name="Round Diagonal Corner Rectangle 14"/>
            <p:cNvSpPr/>
            <p:nvPr/>
          </p:nvSpPr>
          <p:spPr>
            <a:xfrm>
              <a:off x="3491880" y="1017022"/>
              <a:ext cx="5256584" cy="3903471"/>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a:off x="3483872" y="1017023"/>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2</a:t>
              </a:r>
              <a:endParaRPr lang="en-US" sz="2000" b="1" dirty="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3533134" y="1521078"/>
              <a:ext cx="5197551" cy="3508653"/>
            </a:xfrm>
            <a:prstGeom prst="rect">
              <a:avLst/>
            </a:prstGeom>
          </p:spPr>
          <p:txBody>
            <a:bodyPr wrap="square">
              <a:spAutoFit/>
            </a:bodyPr>
            <a:lstStyle/>
            <a:p>
              <a:pPr marL="457200" indent="-457200">
                <a:spcAft>
                  <a:spcPts val="0"/>
                </a:spcAft>
                <a:buClr>
                  <a:srgbClr val="C00000"/>
                </a:buClr>
                <a:buFont typeface="+mj-lt"/>
                <a:buAutoNum type="alphaLcPeriod"/>
                <a:tabLst>
                  <a:tab pos="4972050" algn="r"/>
                </a:tabLst>
              </a:pPr>
              <a:r>
                <a:rPr lang="en-US" sz="2200" dirty="0"/>
                <a:t>Does the graph of </a:t>
              </a:r>
              <a:r>
                <a:rPr lang="en-US" sz="2200" i="1" dirty="0"/>
                <a:t>y</a:t>
              </a:r>
              <a:r>
                <a:rPr lang="en-US" sz="2200" dirty="0"/>
                <a:t> = </a:t>
              </a:r>
              <a:r>
                <a:rPr lang="en-US" sz="2200" i="1" dirty="0" smtClean="0"/>
                <a:t>x</a:t>
              </a:r>
              <a:r>
                <a:rPr lang="en-US" sz="2200" baseline="30000" dirty="0" smtClean="0"/>
                <a:t>2</a:t>
              </a:r>
              <a:r>
                <a:rPr lang="en-US" sz="2200" dirty="0" smtClean="0"/>
                <a:t> </a:t>
              </a:r>
              <a:r>
                <a:rPr lang="en-US" sz="2200" dirty="0"/>
                <a:t>+ </a:t>
              </a:r>
              <a:r>
                <a:rPr lang="en-US" sz="2200" dirty="0" smtClean="0"/>
                <a:t>8</a:t>
              </a:r>
              <a:r>
                <a:rPr lang="en-US" sz="2200" i="1" dirty="0" smtClean="0"/>
                <a:t>x</a:t>
              </a:r>
              <a:r>
                <a:rPr lang="en-US" sz="2200" dirty="0" smtClean="0"/>
                <a:t> </a:t>
              </a:r>
              <a:r>
                <a:rPr lang="en-US" sz="2200" dirty="0"/>
                <a:t>+ 15 have a maximum </a:t>
              </a:r>
              <a:r>
                <a:rPr lang="en-US" sz="2200" dirty="0" smtClean="0"/>
                <a:t>or a </a:t>
              </a:r>
              <a:r>
                <a:rPr lang="en-US" sz="2200" dirty="0"/>
                <a:t>minimum point? </a:t>
              </a:r>
              <a:endParaRPr lang="en-US" sz="2200" dirty="0" smtClean="0"/>
            </a:p>
            <a:p>
              <a:pPr marL="457200" indent="-457200">
                <a:spcAft>
                  <a:spcPts val="0"/>
                </a:spcAft>
                <a:buClr>
                  <a:srgbClr val="C00000"/>
                </a:buClr>
                <a:buFont typeface="+mj-lt"/>
                <a:buAutoNum type="alphaLcPeriod"/>
                <a:tabLst>
                  <a:tab pos="4972050" algn="r"/>
                </a:tabLst>
              </a:pPr>
              <a:r>
                <a:rPr lang="en-US" sz="2200" dirty="0" smtClean="0"/>
                <a:t>Find </a:t>
              </a:r>
              <a:r>
                <a:rPr lang="en-US" sz="2200" dirty="0"/>
                <a:t>the coordinates of </a:t>
              </a:r>
              <a:r>
                <a:rPr lang="en-US" sz="2200" dirty="0" smtClean="0"/>
                <a:t/>
              </a:r>
              <a:br>
                <a:rPr lang="en-US" sz="2200" dirty="0" smtClean="0"/>
              </a:br>
              <a:r>
                <a:rPr lang="en-US" sz="2200" dirty="0" smtClean="0"/>
                <a:t>the </a:t>
              </a:r>
              <a:r>
                <a:rPr lang="en-US" sz="2200" dirty="0"/>
                <a:t>turning point</a:t>
              </a:r>
              <a:r>
                <a:rPr lang="en-US" sz="2200" dirty="0" smtClean="0"/>
                <a:t>.</a:t>
              </a:r>
            </a:p>
            <a:p>
              <a:pPr>
                <a:spcAft>
                  <a:spcPts val="0"/>
                </a:spcAft>
                <a:buClr>
                  <a:srgbClr val="C00000"/>
                </a:buClr>
                <a:tabLst>
                  <a:tab pos="4972050" algn="r"/>
                </a:tabLst>
              </a:pPr>
              <a:endParaRPr lang="en-US" sz="100" dirty="0" smtClean="0"/>
            </a:p>
            <a:p>
              <a:pPr marL="457200" indent="-457200">
                <a:spcAft>
                  <a:spcPts val="0"/>
                </a:spcAft>
                <a:buClr>
                  <a:srgbClr val="C00000"/>
                </a:buClr>
                <a:buFont typeface="+mj-lt"/>
                <a:buAutoNum type="alphaLcPeriod"/>
                <a:tabLst>
                  <a:tab pos="4972050" algn="r"/>
                </a:tabLst>
              </a:pPr>
              <a:r>
                <a:rPr lang="en-US" sz="2200" dirty="0" smtClean="0">
                  <a:latin typeface="Comic Sans MS" panose="030F0702030302020204" pitchFamily="66" charset="0"/>
                </a:rPr>
                <a:t>Minimum</a:t>
              </a:r>
            </a:p>
            <a:p>
              <a:pPr marL="457200" indent="-457200">
                <a:spcAft>
                  <a:spcPts val="0"/>
                </a:spcAft>
                <a:buClr>
                  <a:srgbClr val="C00000"/>
                </a:buClr>
                <a:buFont typeface="+mj-lt"/>
                <a:buAutoNum type="alphaLcPeriod"/>
                <a:tabLst>
                  <a:tab pos="4972050" algn="r"/>
                </a:tabLst>
              </a:pPr>
              <a:r>
                <a:rPr lang="nn-NO" sz="2200" i="1" dirty="0">
                  <a:latin typeface="Comic Sans MS" panose="030F0702030302020204" pitchFamily="66" charset="0"/>
                </a:rPr>
                <a:t>y</a:t>
              </a:r>
              <a:r>
                <a:rPr lang="nn-NO" sz="2200" dirty="0">
                  <a:latin typeface="Comic Sans MS" panose="030F0702030302020204" pitchFamily="66" charset="0"/>
                </a:rPr>
                <a:t> = </a:t>
              </a:r>
              <a:r>
                <a:rPr lang="nn-NO" sz="2200" i="1" dirty="0">
                  <a:latin typeface="Comic Sans MS" panose="030F0702030302020204" pitchFamily="66" charset="0"/>
                </a:rPr>
                <a:t>x</a:t>
              </a:r>
              <a:r>
                <a:rPr lang="nn-NO" sz="2200" baseline="30000" dirty="0">
                  <a:latin typeface="Comic Sans MS" panose="030F0702030302020204" pitchFamily="66" charset="0"/>
                </a:rPr>
                <a:t>2</a:t>
              </a:r>
              <a:r>
                <a:rPr lang="nn-NO" sz="2200" dirty="0">
                  <a:latin typeface="Comic Sans MS" panose="030F0702030302020204" pitchFamily="66" charset="0"/>
                </a:rPr>
                <a:t> + 8</a:t>
              </a:r>
              <a:r>
                <a:rPr lang="nn-NO" sz="2200" i="1" dirty="0">
                  <a:latin typeface="Comic Sans MS" panose="030F0702030302020204" pitchFamily="66" charset="0"/>
                </a:rPr>
                <a:t>x</a:t>
              </a:r>
              <a:r>
                <a:rPr lang="nn-NO" sz="2200" dirty="0">
                  <a:latin typeface="Comic Sans MS" panose="030F0702030302020204" pitchFamily="66" charset="0"/>
                </a:rPr>
                <a:t> + 15 </a:t>
              </a:r>
              <a:br>
                <a:rPr lang="nn-NO" sz="2200" dirty="0">
                  <a:latin typeface="Comic Sans MS" panose="030F0702030302020204" pitchFamily="66" charset="0"/>
                </a:rPr>
              </a:br>
              <a:r>
                <a:rPr lang="nn-NO" sz="2200" i="1" dirty="0" smtClean="0">
                  <a:latin typeface="Comic Sans MS" panose="030F0702030302020204" pitchFamily="66" charset="0"/>
                </a:rPr>
                <a:t>y</a:t>
              </a:r>
              <a:r>
                <a:rPr lang="nn-NO" sz="2200" dirty="0" smtClean="0">
                  <a:latin typeface="Comic Sans MS" panose="030F0702030302020204" pitchFamily="66" charset="0"/>
                </a:rPr>
                <a:t> = (</a:t>
              </a:r>
              <a:r>
                <a:rPr lang="nn-NO" sz="2200" i="1" dirty="0" smtClean="0">
                  <a:latin typeface="Comic Sans MS" panose="030F0702030302020204" pitchFamily="66" charset="0"/>
                </a:rPr>
                <a:t>x</a:t>
              </a:r>
              <a:r>
                <a:rPr lang="nn-NO" sz="2200" dirty="0" smtClean="0">
                  <a:latin typeface="Comic Sans MS" panose="030F0702030302020204" pitchFamily="66" charset="0"/>
                </a:rPr>
                <a:t> </a:t>
              </a:r>
              <a:r>
                <a:rPr lang="nn-NO" sz="2200" dirty="0">
                  <a:latin typeface="Comic Sans MS" panose="030F0702030302020204" pitchFamily="66" charset="0"/>
                </a:rPr>
                <a:t>+ </a:t>
              </a:r>
              <a:r>
                <a:rPr lang="nn-NO" sz="2200" dirty="0" smtClean="0">
                  <a:latin typeface="Comic Sans MS" panose="030F0702030302020204" pitchFamily="66" charset="0"/>
                </a:rPr>
                <a:t>4)</a:t>
              </a:r>
              <a:r>
                <a:rPr lang="nn-NO" sz="2200" baseline="30000" dirty="0" smtClean="0">
                  <a:latin typeface="Comic Sans MS" panose="030F0702030302020204" pitchFamily="66" charset="0"/>
                </a:rPr>
                <a:t>2 </a:t>
              </a:r>
              <a:r>
                <a:rPr lang="nn-NO" sz="2200" dirty="0" smtClean="0">
                  <a:latin typeface="Comic Sans MS" panose="030F0702030302020204" pitchFamily="66" charset="0"/>
                </a:rPr>
                <a:t>– 16 + 15 </a:t>
              </a:r>
              <a:br>
                <a:rPr lang="nn-NO" sz="2200" dirty="0" smtClean="0">
                  <a:latin typeface="Comic Sans MS" panose="030F0702030302020204" pitchFamily="66" charset="0"/>
                </a:rPr>
              </a:br>
              <a:r>
                <a:rPr lang="nn-NO" sz="2200" i="1" dirty="0" smtClean="0">
                  <a:latin typeface="Comic Sans MS" panose="030F0702030302020204" pitchFamily="66" charset="0"/>
                </a:rPr>
                <a:t>y </a:t>
              </a:r>
              <a:r>
                <a:rPr lang="nn-NO" sz="2200" dirty="0" smtClean="0">
                  <a:latin typeface="Comic Sans MS" panose="030F0702030302020204" pitchFamily="66" charset="0"/>
                </a:rPr>
                <a:t>= (</a:t>
              </a:r>
              <a:r>
                <a:rPr lang="nn-NO" sz="2200" i="1" dirty="0" smtClean="0">
                  <a:latin typeface="Comic Sans MS" panose="030F0702030302020204" pitchFamily="66" charset="0"/>
                </a:rPr>
                <a:t>x</a:t>
              </a:r>
              <a:r>
                <a:rPr lang="nn-NO" sz="2200" dirty="0" smtClean="0">
                  <a:latin typeface="Comic Sans MS" panose="030F0702030302020204" pitchFamily="66" charset="0"/>
                </a:rPr>
                <a:t> </a:t>
              </a:r>
              <a:r>
                <a:rPr lang="nn-NO" sz="2200" dirty="0">
                  <a:latin typeface="Comic Sans MS" panose="030F0702030302020204" pitchFamily="66" charset="0"/>
                </a:rPr>
                <a:t>+ </a:t>
              </a:r>
              <a:r>
                <a:rPr lang="nn-NO" sz="2200" dirty="0" smtClean="0">
                  <a:latin typeface="Comic Sans MS" panose="030F0702030302020204" pitchFamily="66" charset="0"/>
                </a:rPr>
                <a:t>4)</a:t>
              </a:r>
              <a:r>
                <a:rPr lang="nn-NO" sz="2200" baseline="30000" dirty="0" smtClean="0">
                  <a:latin typeface="Comic Sans MS" panose="030F0702030302020204" pitchFamily="66" charset="0"/>
                </a:rPr>
                <a:t>2 </a:t>
              </a:r>
              <a:r>
                <a:rPr lang="nn-NO" sz="2200" dirty="0" smtClean="0">
                  <a:latin typeface="Comic Sans MS" panose="030F0702030302020204" pitchFamily="66" charset="0"/>
                </a:rPr>
                <a:t>– 1</a:t>
              </a:r>
              <a:br>
                <a:rPr lang="nn-NO" sz="2200" dirty="0" smtClean="0">
                  <a:latin typeface="Comic Sans MS" panose="030F0702030302020204" pitchFamily="66" charset="0"/>
                </a:rPr>
              </a:br>
              <a:r>
                <a:rPr lang="nn-NO" sz="2200" i="1" dirty="0" smtClean="0">
                  <a:latin typeface="Comic Sans MS" panose="030F0702030302020204" pitchFamily="66" charset="0"/>
                </a:rPr>
                <a:t>x</a:t>
              </a:r>
              <a:r>
                <a:rPr lang="nn-NO" sz="2200" dirty="0" smtClean="0">
                  <a:latin typeface="Comic Sans MS" panose="030F0702030302020204" pitchFamily="66" charset="0"/>
                </a:rPr>
                <a:t> + </a:t>
              </a:r>
              <a:r>
                <a:rPr lang="nn-NO" sz="2200" dirty="0">
                  <a:latin typeface="Comic Sans MS" panose="030F0702030302020204" pitchFamily="66" charset="0"/>
                </a:rPr>
                <a:t>4 = 0, </a:t>
              </a:r>
              <a:r>
                <a:rPr lang="nn-NO" sz="2200" dirty="0" smtClean="0">
                  <a:latin typeface="Comic Sans MS" panose="030F0702030302020204" pitchFamily="66" charset="0"/>
                </a:rPr>
                <a:t>so </a:t>
              </a:r>
              <a:r>
                <a:rPr lang="nn-NO" sz="2200" i="1" dirty="0" smtClean="0">
                  <a:latin typeface="Comic Sans MS" panose="030F0702030302020204" pitchFamily="66" charset="0"/>
                </a:rPr>
                <a:t>x</a:t>
              </a:r>
              <a:r>
                <a:rPr lang="nn-NO" sz="2200" dirty="0" smtClean="0">
                  <a:latin typeface="Comic Sans MS" panose="030F0702030302020204" pitchFamily="66" charset="0"/>
                </a:rPr>
                <a:t> </a:t>
              </a:r>
              <a:r>
                <a:rPr lang="nn-NO" sz="2200" dirty="0">
                  <a:latin typeface="Comic Sans MS" panose="030F0702030302020204" pitchFamily="66" charset="0"/>
                </a:rPr>
                <a:t>= -4 </a:t>
              </a:r>
              <a:r>
                <a:rPr lang="nn-NO" sz="2200" dirty="0" smtClean="0">
                  <a:latin typeface="Comic Sans MS" panose="030F0702030302020204" pitchFamily="66" charset="0"/>
                </a:rPr>
                <a:t/>
              </a:r>
              <a:br>
                <a:rPr lang="nn-NO" sz="2200" dirty="0" smtClean="0">
                  <a:latin typeface="Comic Sans MS" panose="030F0702030302020204" pitchFamily="66" charset="0"/>
                </a:rPr>
              </a:br>
              <a:r>
                <a:rPr lang="nn-NO" sz="2200" dirty="0" smtClean="0">
                  <a:latin typeface="Comic Sans MS" panose="030F0702030302020204" pitchFamily="66" charset="0"/>
                </a:rPr>
                <a:t>Minimum </a:t>
              </a:r>
              <a:r>
                <a:rPr lang="nn-NO" sz="2200" dirty="0">
                  <a:latin typeface="Comic Sans MS" panose="030F0702030302020204" pitchFamily="66" charset="0"/>
                </a:rPr>
                <a:t>at (-4</a:t>
              </a:r>
              <a:r>
                <a:rPr lang="nn-NO" sz="2200" dirty="0" smtClean="0">
                  <a:latin typeface="Comic Sans MS" panose="030F0702030302020204" pitchFamily="66" charset="0"/>
                </a:rPr>
                <a:t>, -</a:t>
              </a:r>
              <a:r>
                <a:rPr lang="nn-NO" sz="2200" dirty="0">
                  <a:latin typeface="Comic Sans MS" panose="030F0702030302020204" pitchFamily="66" charset="0"/>
                </a:rPr>
                <a:t>1)</a:t>
              </a:r>
              <a:endParaRPr lang="en-US" sz="2200" dirty="0">
                <a:latin typeface="Comic Sans MS" panose="030F0702030302020204" pitchFamily="66" charset="0"/>
              </a:endParaRPr>
            </a:p>
          </p:txBody>
        </p:sp>
      </p:grpSp>
      <p:sp>
        <p:nvSpPr>
          <p:cNvPr id="19" name="Rectangle 18"/>
          <p:cNvSpPr/>
          <p:nvPr/>
        </p:nvSpPr>
        <p:spPr>
          <a:xfrm flipH="1">
            <a:off x="4211960" y="3531785"/>
            <a:ext cx="4556467" cy="64633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solidFill>
                  <a:schemeClr val="tx1"/>
                </a:solidFill>
                <a:latin typeface="Arial" panose="020B0604020202020204" pitchFamily="34" charset="0"/>
                <a:cs typeface="Arial" panose="020B0604020202020204" pitchFamily="34" charset="0"/>
              </a:rPr>
              <a:t>The coefficient </a:t>
            </a:r>
            <a:r>
              <a:rPr lang="en-US" dirty="0" smtClean="0">
                <a:solidFill>
                  <a:schemeClr val="tx1"/>
                </a:solidFill>
                <a:latin typeface="Arial" panose="020B0604020202020204" pitchFamily="34" charset="0"/>
                <a:cs typeface="Arial" panose="020B0604020202020204" pitchFamily="34" charset="0"/>
              </a:rPr>
              <a:t>of </a:t>
            </a:r>
            <a:r>
              <a:rPr lang="en-US" i="1" dirty="0" smtClean="0">
                <a:solidFill>
                  <a:schemeClr val="tx1"/>
                </a:solidFill>
                <a:latin typeface="Arial" panose="020B0604020202020204" pitchFamily="34" charset="0"/>
                <a:cs typeface="Arial" panose="020B0604020202020204" pitchFamily="34" charset="0"/>
              </a:rPr>
              <a:t>x</a:t>
            </a:r>
            <a:r>
              <a:rPr lang="en-US" baseline="30000" dirty="0" smtClean="0">
                <a:solidFill>
                  <a:schemeClr val="tx1"/>
                </a:solidFill>
                <a:latin typeface="Arial" panose="020B0604020202020204" pitchFamily="34" charset="0"/>
                <a:cs typeface="Arial" panose="020B0604020202020204" pitchFamily="34" charset="0"/>
              </a:rPr>
              <a:t>2</a:t>
            </a:r>
            <a:r>
              <a:rPr lang="en-US" dirty="0" smtClean="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is positive, so the turning point is a minimum.</a:t>
            </a:r>
          </a:p>
        </p:txBody>
      </p:sp>
      <p:sp>
        <p:nvSpPr>
          <p:cNvPr id="20" name="Rectangle 19"/>
          <p:cNvSpPr/>
          <p:nvPr/>
        </p:nvSpPr>
        <p:spPr>
          <a:xfrm flipH="1">
            <a:off x="4191997" y="4221088"/>
            <a:ext cx="4556467" cy="64633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mtClean="0">
                <a:solidFill>
                  <a:schemeClr val="tx1"/>
                </a:solidFill>
                <a:latin typeface="Arial" panose="020B0604020202020204" pitchFamily="34" charset="0"/>
                <a:cs typeface="Arial" panose="020B0604020202020204" pitchFamily="34" charset="0"/>
              </a:rPr>
              <a:t>Write the quadratic function in completed square form.</a:t>
            </a:r>
            <a:endParaRPr lang="en-US" dirty="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flipH="1">
            <a:off x="4211960" y="4976008"/>
            <a:ext cx="4556467" cy="147732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solidFill>
                  <a:schemeClr val="tx1"/>
                </a:solidFill>
                <a:latin typeface="Arial" panose="020B0604020202020204" pitchFamily="34" charset="0"/>
                <a:cs typeface="Arial" panose="020B0604020202020204" pitchFamily="34" charset="0"/>
              </a:rPr>
              <a:t>The smallest value that yean take is </a:t>
            </a:r>
            <a:r>
              <a:rPr lang="en-US" dirty="0" smtClean="0">
                <a:solidFill>
                  <a:schemeClr val="tx1"/>
                </a:solidFill>
                <a:latin typeface="Arial" panose="020B0604020202020204" pitchFamily="34" charset="0"/>
                <a:cs typeface="Arial" panose="020B0604020202020204" pitchFamily="34" charset="0"/>
              </a:rPr>
              <a:t>-1. This </a:t>
            </a:r>
            <a:r>
              <a:rPr lang="en-US" dirty="0">
                <a:solidFill>
                  <a:schemeClr val="tx1"/>
                </a:solidFill>
                <a:latin typeface="Arial" panose="020B0604020202020204" pitchFamily="34" charset="0"/>
                <a:cs typeface="Arial" panose="020B0604020202020204" pitchFamily="34" charset="0"/>
              </a:rPr>
              <a:t>occurs when </a:t>
            </a:r>
            <a:r>
              <a:rPr lang="en-US" dirty="0" smtClean="0">
                <a:solidFill>
                  <a:schemeClr val="tx1"/>
                </a:solidFill>
                <a:latin typeface="Arial" panose="020B0604020202020204" pitchFamily="34" charset="0"/>
                <a:cs typeface="Arial" panose="020B0604020202020204" pitchFamily="34" charset="0"/>
              </a:rPr>
              <a:t>(</a:t>
            </a:r>
            <a:r>
              <a:rPr lang="en-US" i="1" dirty="0" smtClean="0">
                <a:solidFill>
                  <a:schemeClr val="tx1"/>
                </a:solidFill>
                <a:latin typeface="Arial" panose="020B0604020202020204" pitchFamily="34" charset="0"/>
                <a:cs typeface="Arial" panose="020B0604020202020204" pitchFamily="34" charset="0"/>
              </a:rPr>
              <a:t>x</a:t>
            </a:r>
            <a:r>
              <a:rPr lang="en-US" dirty="0" smtClean="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+ 4)</a:t>
            </a:r>
            <a:r>
              <a:rPr lang="en-US" baseline="30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 0. </a:t>
            </a:r>
            <a:r>
              <a:rPr lang="en-US" dirty="0" smtClean="0">
                <a:solidFill>
                  <a:schemeClr val="tx1"/>
                </a:solidFill>
                <a:latin typeface="Arial" panose="020B0604020202020204" pitchFamily="34" charset="0"/>
                <a:cs typeface="Arial" panose="020B0604020202020204" pitchFamily="34" charset="0"/>
              </a:rPr>
              <a:t>(</a:t>
            </a:r>
            <a:r>
              <a:rPr lang="en-US" i="1" dirty="0" smtClean="0">
                <a:solidFill>
                  <a:schemeClr val="tx1"/>
                </a:solidFill>
                <a:latin typeface="Arial" panose="020B0604020202020204" pitchFamily="34" charset="0"/>
                <a:cs typeface="Arial" panose="020B0604020202020204" pitchFamily="34" charset="0"/>
              </a:rPr>
              <a:t>x</a:t>
            </a:r>
            <a:r>
              <a:rPr lang="en-US" dirty="0" smtClean="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+ 4)</a:t>
            </a:r>
            <a:r>
              <a:rPr lang="en-US" baseline="30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cannot be less than 0 because a square is always </a:t>
            </a:r>
            <a:r>
              <a:rPr lang="en-US" dirty="0" smtClean="0">
                <a:solidFill>
                  <a:schemeClr val="tx1"/>
                </a:solidFill>
                <a:latin typeface="Arial" panose="020B0604020202020204" pitchFamily="34" charset="0"/>
                <a:cs typeface="Arial" panose="020B0604020202020204" pitchFamily="34" charset="0"/>
              </a:rPr>
              <a:t>positive. Solve </a:t>
            </a:r>
            <a:r>
              <a:rPr lang="en-US" dirty="0">
                <a:solidFill>
                  <a:schemeClr val="tx1"/>
                </a:solidFill>
                <a:latin typeface="Arial" panose="020B0604020202020204" pitchFamily="34" charset="0"/>
                <a:cs typeface="Arial" panose="020B0604020202020204" pitchFamily="34" charset="0"/>
              </a:rPr>
              <a:t>the equation to find the </a:t>
            </a:r>
            <a:r>
              <a:rPr lang="en-US" i="1" dirty="0" smtClean="0">
                <a:solidFill>
                  <a:schemeClr val="tx1"/>
                </a:solidFill>
                <a:latin typeface="Arial" panose="020B0604020202020204" pitchFamily="34" charset="0"/>
                <a:cs typeface="Arial" panose="020B0604020202020204" pitchFamily="34" charset="0"/>
              </a:rPr>
              <a:t>x</a:t>
            </a:r>
            <a:r>
              <a:rPr lang="en-US" dirty="0" smtClean="0">
                <a:solidFill>
                  <a:schemeClr val="tx1"/>
                </a:solidFill>
                <a:latin typeface="Arial" panose="020B0604020202020204" pitchFamily="34" charset="0"/>
                <a:cs typeface="Arial" panose="020B0604020202020204" pitchFamily="34" charset="0"/>
              </a:rPr>
              <a:t>-coordinate</a:t>
            </a:r>
            <a:r>
              <a:rPr lang="en-US" dirty="0">
                <a:solidFill>
                  <a:schemeClr val="tx1"/>
                </a:solidFill>
                <a:latin typeface="Arial" panose="020B0604020202020204" pitchFamily="34" charset="0"/>
                <a:cs typeface="Arial" panose="020B0604020202020204" pitchFamily="34" charset="0"/>
              </a:rPr>
              <a:t>.</a:t>
            </a:r>
          </a:p>
        </p:txBody>
      </p:sp>
      <p:cxnSp>
        <p:nvCxnSpPr>
          <p:cNvPr id="9" name="Straight Arrow Connector 8"/>
          <p:cNvCxnSpPr>
            <a:stCxn id="19" idx="3"/>
          </p:cNvCxnSpPr>
          <p:nvPr/>
        </p:nvCxnSpPr>
        <p:spPr>
          <a:xfrm flipH="1">
            <a:off x="2123728" y="3854951"/>
            <a:ext cx="2088232" cy="8701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678785" y="4895294"/>
            <a:ext cx="1513212" cy="8193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2" idx="3"/>
          </p:cNvCxnSpPr>
          <p:nvPr/>
        </p:nvCxnSpPr>
        <p:spPr>
          <a:xfrm flipH="1">
            <a:off x="3435390" y="5714672"/>
            <a:ext cx="776570" cy="2528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052476"/>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480</a:t>
            </a:r>
            <a:endParaRPr lang="en-GB" sz="1400" b="1" dirty="0">
              <a:latin typeface="Calibri" panose="020F0502020204030204" pitchFamily="34" charset="0"/>
            </a:endParaRPr>
          </a:p>
        </p:txBody>
      </p:sp>
      <p:sp>
        <p:nvSpPr>
          <p:cNvPr id="3" name="Rectangle 2"/>
          <p:cNvSpPr/>
          <p:nvPr/>
        </p:nvSpPr>
        <p:spPr>
          <a:xfrm>
            <a:off x="268177" y="1221720"/>
            <a:ext cx="5239927" cy="3970318"/>
          </a:xfrm>
          <a:prstGeom prst="rect">
            <a:avLst/>
          </a:prstGeom>
        </p:spPr>
        <p:txBody>
          <a:bodyPr wrap="square">
            <a:spAutoFit/>
          </a:bodyPr>
          <a:lstStyle/>
          <a:p>
            <a:pPr lvl="1" indent="-457200">
              <a:buClr>
                <a:srgbClr val="C00000"/>
              </a:buClr>
              <a:buFont typeface="+mj-lt"/>
              <a:buAutoNum type="arabicPeriod" startAt="9"/>
              <a:tabLst>
                <a:tab pos="800100" algn="l"/>
                <a:tab pos="2687638" algn="l"/>
              </a:tabLst>
            </a:pPr>
            <a:r>
              <a:rPr lang="en-US" sz="2070" b="1" dirty="0">
                <a:solidFill>
                  <a:srgbClr val="C00000"/>
                </a:solidFill>
                <a:latin typeface="Arial" panose="020B0604020202020204" pitchFamily="34" charset="0"/>
                <a:cs typeface="Arial" panose="020B0604020202020204" pitchFamily="34" charset="0"/>
              </a:rPr>
              <a:t>Reasoning </a:t>
            </a:r>
            <a:r>
              <a:rPr lang="en-US" sz="2070" dirty="0">
                <a:latin typeface="Arial" panose="020B0604020202020204" pitchFamily="34" charset="0"/>
                <a:cs typeface="Arial" panose="020B0604020202020204" pitchFamily="34" charset="0"/>
              </a:rPr>
              <a:t>For each quadratic function, work out the coordinates of the turning point and state whether it is a maximum or a minimum, </a:t>
            </a:r>
            <a:endParaRPr lang="en-US" sz="207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a:tabLst>
                <a:tab pos="2687638" algn="l"/>
              </a:tabLst>
            </a:pPr>
            <a:r>
              <a:rPr lang="en-US" sz="2070" i="1" dirty="0" smtClean="0">
                <a:latin typeface="Arial" panose="020B0604020202020204" pitchFamily="34" charset="0"/>
                <a:cs typeface="Arial" panose="020B0604020202020204" pitchFamily="34" charset="0"/>
              </a:rPr>
              <a:t>y</a:t>
            </a:r>
            <a:r>
              <a:rPr lang="en-US" sz="2070" dirty="0" smtClean="0">
                <a:latin typeface="Arial" panose="020B0604020202020204" pitchFamily="34" charset="0"/>
                <a:cs typeface="Arial" panose="020B0604020202020204" pitchFamily="34" charset="0"/>
              </a:rPr>
              <a:t> </a:t>
            </a:r>
            <a:r>
              <a:rPr lang="en-US" sz="2070" dirty="0">
                <a:latin typeface="Arial" panose="020B0604020202020204" pitchFamily="34" charset="0"/>
                <a:cs typeface="Arial" panose="020B0604020202020204" pitchFamily="34" charset="0"/>
              </a:rPr>
              <a:t>= </a:t>
            </a:r>
            <a:r>
              <a:rPr lang="en-US" sz="2070" i="1" dirty="0" smtClean="0">
                <a:latin typeface="Arial" panose="020B0604020202020204" pitchFamily="34" charset="0"/>
                <a:cs typeface="Arial" panose="020B0604020202020204" pitchFamily="34" charset="0"/>
              </a:rPr>
              <a:t>x</a:t>
            </a:r>
            <a:r>
              <a:rPr lang="en-US" sz="2070" baseline="30000" dirty="0" smtClean="0">
                <a:latin typeface="Arial" panose="020B0604020202020204" pitchFamily="34" charset="0"/>
                <a:cs typeface="Arial" panose="020B0604020202020204" pitchFamily="34" charset="0"/>
              </a:rPr>
              <a:t>2</a:t>
            </a:r>
            <a:r>
              <a:rPr lang="en-US" sz="2070" dirty="0" smtClean="0">
                <a:latin typeface="Arial" panose="020B0604020202020204" pitchFamily="34" charset="0"/>
                <a:cs typeface="Arial" panose="020B0604020202020204" pitchFamily="34" charset="0"/>
              </a:rPr>
              <a:t>- 2</a:t>
            </a:r>
            <a:r>
              <a:rPr lang="en-US" sz="2070" i="1" dirty="0" smtClean="0">
                <a:latin typeface="Arial" panose="020B0604020202020204" pitchFamily="34" charset="0"/>
                <a:cs typeface="Arial" panose="020B0604020202020204" pitchFamily="34" charset="0"/>
              </a:rPr>
              <a:t>x </a:t>
            </a:r>
            <a:r>
              <a:rPr lang="en-US" sz="2070" dirty="0" smtClean="0">
                <a:latin typeface="Arial" panose="020B0604020202020204" pitchFamily="34" charset="0"/>
                <a:cs typeface="Arial" panose="020B0604020202020204" pitchFamily="34" charset="0"/>
              </a:rPr>
              <a:t>+ 4 	 </a:t>
            </a:r>
            <a:r>
              <a:rPr lang="en-US" sz="2070" dirty="0" smtClean="0">
                <a:solidFill>
                  <a:srgbClr val="C00000"/>
                </a:solidFill>
                <a:latin typeface="Arial" panose="020B0604020202020204" pitchFamily="34" charset="0"/>
                <a:cs typeface="Arial" panose="020B0604020202020204" pitchFamily="34" charset="0"/>
              </a:rPr>
              <a:t>b.</a:t>
            </a:r>
            <a:r>
              <a:rPr lang="en-US" sz="2070" dirty="0" smtClean="0">
                <a:latin typeface="Arial" panose="020B0604020202020204" pitchFamily="34" charset="0"/>
                <a:cs typeface="Arial" panose="020B0604020202020204" pitchFamily="34" charset="0"/>
              </a:rPr>
              <a:t> </a:t>
            </a:r>
            <a:r>
              <a:rPr lang="en-US" sz="2070" i="1" dirty="0">
                <a:latin typeface="Arial" panose="020B0604020202020204" pitchFamily="34" charset="0"/>
                <a:cs typeface="Arial" panose="020B0604020202020204" pitchFamily="34" charset="0"/>
              </a:rPr>
              <a:t>y</a:t>
            </a:r>
            <a:r>
              <a:rPr lang="en-US" sz="2070" dirty="0">
                <a:latin typeface="Arial" panose="020B0604020202020204" pitchFamily="34" charset="0"/>
                <a:cs typeface="Arial" panose="020B0604020202020204" pitchFamily="34" charset="0"/>
              </a:rPr>
              <a:t> = </a:t>
            </a:r>
            <a:r>
              <a:rPr lang="en-US" sz="2070" dirty="0" smtClean="0">
                <a:latin typeface="Arial" panose="020B0604020202020204" pitchFamily="34" charset="0"/>
                <a:cs typeface="Arial" panose="020B0604020202020204" pitchFamily="34" charset="0"/>
              </a:rPr>
              <a:t>-</a:t>
            </a:r>
            <a:r>
              <a:rPr lang="en-US" sz="2070" i="1" dirty="0" smtClean="0">
                <a:latin typeface="Arial" panose="020B0604020202020204" pitchFamily="34" charset="0"/>
                <a:cs typeface="Arial" panose="020B0604020202020204" pitchFamily="34" charset="0"/>
              </a:rPr>
              <a:t>x</a:t>
            </a:r>
            <a:r>
              <a:rPr lang="en-US" sz="2070" baseline="30000" dirty="0" smtClean="0">
                <a:latin typeface="Arial" panose="020B0604020202020204" pitchFamily="34" charset="0"/>
                <a:cs typeface="Arial" panose="020B0604020202020204" pitchFamily="34" charset="0"/>
              </a:rPr>
              <a:t>2 </a:t>
            </a:r>
            <a:r>
              <a:rPr lang="en-US" sz="2070" dirty="0" smtClean="0">
                <a:latin typeface="Arial" panose="020B0604020202020204" pitchFamily="34" charset="0"/>
                <a:cs typeface="Arial" panose="020B0604020202020204" pitchFamily="34" charset="0"/>
              </a:rPr>
              <a:t>– 6</a:t>
            </a:r>
            <a:r>
              <a:rPr lang="en-US" sz="2070" i="1" dirty="0" smtClean="0">
                <a:latin typeface="Arial" panose="020B0604020202020204" pitchFamily="34" charset="0"/>
                <a:cs typeface="Arial" panose="020B0604020202020204" pitchFamily="34" charset="0"/>
              </a:rPr>
              <a:t>x</a:t>
            </a:r>
            <a:r>
              <a:rPr lang="en-US" sz="2070" dirty="0" smtClean="0">
                <a:latin typeface="Arial" panose="020B0604020202020204" pitchFamily="34" charset="0"/>
                <a:cs typeface="Arial" panose="020B0604020202020204" pitchFamily="34" charset="0"/>
              </a:rPr>
              <a:t> – 11</a:t>
            </a:r>
          </a:p>
          <a:p>
            <a:pPr marL="857250" lvl="2" indent="-400050">
              <a:buClr>
                <a:srgbClr val="C00000"/>
              </a:buClr>
              <a:buFont typeface="+mj-lt"/>
              <a:buAutoNum type="alphaLcPeriod" startAt="3"/>
              <a:tabLst>
                <a:tab pos="2687638" algn="l"/>
              </a:tabLst>
            </a:pPr>
            <a:r>
              <a:rPr lang="en-US" sz="2070" i="1" dirty="0" smtClean="0">
                <a:latin typeface="Arial" panose="020B0604020202020204" pitchFamily="34" charset="0"/>
                <a:cs typeface="Arial" panose="020B0604020202020204" pitchFamily="34" charset="0"/>
              </a:rPr>
              <a:t>y</a:t>
            </a:r>
            <a:r>
              <a:rPr lang="en-US" sz="2070" dirty="0" smtClean="0">
                <a:latin typeface="Arial" panose="020B0604020202020204" pitchFamily="34" charset="0"/>
                <a:cs typeface="Arial" panose="020B0604020202020204" pitchFamily="34" charset="0"/>
              </a:rPr>
              <a:t> </a:t>
            </a:r>
            <a:r>
              <a:rPr lang="en-US" sz="2070" dirty="0">
                <a:latin typeface="Arial" panose="020B0604020202020204" pitchFamily="34" charset="0"/>
                <a:cs typeface="Arial" panose="020B0604020202020204" pitchFamily="34" charset="0"/>
              </a:rPr>
              <a:t>= </a:t>
            </a:r>
            <a:r>
              <a:rPr lang="en-US" sz="2070" i="1" dirty="0" smtClean="0">
                <a:latin typeface="Arial" panose="020B0604020202020204" pitchFamily="34" charset="0"/>
                <a:cs typeface="Arial" panose="020B0604020202020204" pitchFamily="34" charset="0"/>
              </a:rPr>
              <a:t>x</a:t>
            </a:r>
            <a:r>
              <a:rPr lang="en-US" sz="2070" baseline="30000" dirty="0" smtClean="0">
                <a:latin typeface="Arial" panose="020B0604020202020204" pitchFamily="34" charset="0"/>
                <a:cs typeface="Arial" panose="020B0604020202020204" pitchFamily="34" charset="0"/>
              </a:rPr>
              <a:t>2</a:t>
            </a:r>
            <a:r>
              <a:rPr lang="en-US" sz="2070" dirty="0" smtClean="0">
                <a:latin typeface="Arial" panose="020B0604020202020204" pitchFamily="34" charset="0"/>
                <a:cs typeface="Arial" panose="020B0604020202020204" pitchFamily="34" charset="0"/>
              </a:rPr>
              <a:t> – 10</a:t>
            </a:r>
            <a:r>
              <a:rPr lang="en-US" sz="2070" i="1" dirty="0" smtClean="0">
                <a:latin typeface="Arial" panose="020B0604020202020204" pitchFamily="34" charset="0"/>
                <a:cs typeface="Arial" panose="020B0604020202020204" pitchFamily="34" charset="0"/>
              </a:rPr>
              <a:t>x</a:t>
            </a:r>
            <a:r>
              <a:rPr lang="en-US" sz="2070" dirty="0" smtClean="0">
                <a:latin typeface="Arial" panose="020B0604020202020204" pitchFamily="34" charset="0"/>
                <a:cs typeface="Arial" panose="020B0604020202020204" pitchFamily="34" charset="0"/>
              </a:rPr>
              <a:t> </a:t>
            </a:r>
            <a:r>
              <a:rPr lang="en-US" sz="2070" dirty="0">
                <a:latin typeface="Arial" panose="020B0604020202020204" pitchFamily="34" charset="0"/>
                <a:cs typeface="Arial" panose="020B0604020202020204" pitchFamily="34" charset="0"/>
              </a:rPr>
              <a:t>+ 23 </a:t>
            </a:r>
            <a:endParaRPr lang="en-US" sz="207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startAt="3"/>
              <a:tabLst>
                <a:tab pos="2687638" algn="l"/>
              </a:tabLst>
            </a:pPr>
            <a:r>
              <a:rPr lang="en-US" sz="2070" i="1" dirty="0" smtClean="0">
                <a:latin typeface="Arial" panose="020B0604020202020204" pitchFamily="34" charset="0"/>
                <a:cs typeface="Arial" panose="020B0604020202020204" pitchFamily="34" charset="0"/>
              </a:rPr>
              <a:t>y</a:t>
            </a:r>
            <a:r>
              <a:rPr lang="en-US" sz="2070" dirty="0" smtClean="0">
                <a:latin typeface="Arial" panose="020B0604020202020204" pitchFamily="34" charset="0"/>
                <a:cs typeface="Arial" panose="020B0604020202020204" pitchFamily="34" charset="0"/>
              </a:rPr>
              <a:t> </a:t>
            </a:r>
            <a:r>
              <a:rPr lang="en-US" sz="2070" dirty="0">
                <a:latin typeface="Arial" panose="020B0604020202020204" pitchFamily="34" charset="0"/>
                <a:cs typeface="Arial" panose="020B0604020202020204" pitchFamily="34" charset="0"/>
              </a:rPr>
              <a:t>= </a:t>
            </a:r>
            <a:r>
              <a:rPr lang="en-US" sz="2070" dirty="0" smtClean="0">
                <a:latin typeface="Arial" panose="020B0604020202020204" pitchFamily="34" charset="0"/>
                <a:cs typeface="Arial" panose="020B0604020202020204" pitchFamily="34" charset="0"/>
              </a:rPr>
              <a:t>2</a:t>
            </a:r>
            <a:r>
              <a:rPr lang="en-US" sz="2070" i="1" dirty="0" smtClean="0">
                <a:latin typeface="Arial" panose="020B0604020202020204" pitchFamily="34" charset="0"/>
                <a:cs typeface="Arial" panose="020B0604020202020204" pitchFamily="34" charset="0"/>
              </a:rPr>
              <a:t>x</a:t>
            </a:r>
            <a:r>
              <a:rPr lang="en-US" sz="2070" baseline="30000" dirty="0" smtClean="0">
                <a:latin typeface="Arial" panose="020B0604020202020204" pitchFamily="34" charset="0"/>
                <a:cs typeface="Arial" panose="020B0604020202020204" pitchFamily="34" charset="0"/>
              </a:rPr>
              <a:t>2</a:t>
            </a:r>
            <a:r>
              <a:rPr lang="en-US" sz="2070" dirty="0" smtClean="0">
                <a:latin typeface="Arial" panose="020B0604020202020204" pitchFamily="34" charset="0"/>
                <a:cs typeface="Arial" panose="020B0604020202020204" pitchFamily="34" charset="0"/>
              </a:rPr>
              <a:t> </a:t>
            </a:r>
            <a:r>
              <a:rPr lang="en-US" sz="2070" dirty="0">
                <a:latin typeface="Arial" panose="020B0604020202020204" pitchFamily="34" charset="0"/>
                <a:cs typeface="Arial" panose="020B0604020202020204" pitchFamily="34" charset="0"/>
              </a:rPr>
              <a:t>+ </a:t>
            </a:r>
            <a:r>
              <a:rPr lang="en-US" sz="2070" dirty="0" smtClean="0">
                <a:latin typeface="Arial" panose="020B0604020202020204" pitchFamily="34" charset="0"/>
                <a:cs typeface="Arial" panose="020B0604020202020204" pitchFamily="34" charset="0"/>
              </a:rPr>
              <a:t>12</a:t>
            </a:r>
            <a:r>
              <a:rPr lang="en-US" sz="2070" i="1" dirty="0" smtClean="0">
                <a:latin typeface="Arial" panose="020B0604020202020204" pitchFamily="34" charset="0"/>
                <a:cs typeface="Arial" panose="020B0604020202020204" pitchFamily="34" charset="0"/>
              </a:rPr>
              <a:t>x</a:t>
            </a:r>
            <a:r>
              <a:rPr lang="en-US" sz="2070" dirty="0" smtClean="0">
                <a:latin typeface="Arial" panose="020B0604020202020204" pitchFamily="34" charset="0"/>
                <a:cs typeface="Arial" panose="020B0604020202020204" pitchFamily="34" charset="0"/>
              </a:rPr>
              <a:t> </a:t>
            </a:r>
            <a:r>
              <a:rPr lang="en-US" sz="2070" dirty="0">
                <a:latin typeface="Arial" panose="020B0604020202020204" pitchFamily="34" charset="0"/>
                <a:cs typeface="Arial" panose="020B0604020202020204" pitchFamily="34" charset="0"/>
              </a:rPr>
              <a:t>+ </a:t>
            </a:r>
            <a:r>
              <a:rPr lang="en-US" sz="2070" dirty="0" smtClean="0">
                <a:latin typeface="Arial" panose="020B0604020202020204" pitchFamily="34" charset="0"/>
                <a:cs typeface="Arial" panose="020B0604020202020204" pitchFamily="34" charset="0"/>
              </a:rPr>
              <a:t>13</a:t>
            </a:r>
          </a:p>
          <a:p>
            <a:pPr marL="857250" lvl="2" indent="-400050">
              <a:buClr>
                <a:srgbClr val="C00000"/>
              </a:buClr>
              <a:buFont typeface="+mj-lt"/>
              <a:buAutoNum type="alphaLcPeriod" startAt="3"/>
              <a:tabLst>
                <a:tab pos="2687638" algn="l"/>
              </a:tabLst>
            </a:pPr>
            <a:r>
              <a:rPr lang="en-US" sz="2070" i="1" dirty="0" smtClean="0">
                <a:latin typeface="Arial" panose="020B0604020202020204" pitchFamily="34" charset="0"/>
                <a:cs typeface="Arial" panose="020B0604020202020204" pitchFamily="34" charset="0"/>
              </a:rPr>
              <a:t>y</a:t>
            </a:r>
            <a:r>
              <a:rPr lang="en-US" sz="2070" dirty="0" smtClean="0">
                <a:latin typeface="Arial" panose="020B0604020202020204" pitchFamily="34" charset="0"/>
                <a:cs typeface="Arial" panose="020B0604020202020204" pitchFamily="34" charset="0"/>
              </a:rPr>
              <a:t> </a:t>
            </a:r>
            <a:r>
              <a:rPr lang="en-US" sz="2070" dirty="0">
                <a:latin typeface="Arial" panose="020B0604020202020204" pitchFamily="34" charset="0"/>
                <a:cs typeface="Arial" panose="020B0604020202020204" pitchFamily="34" charset="0"/>
              </a:rPr>
              <a:t>= </a:t>
            </a:r>
            <a:r>
              <a:rPr lang="en-US" sz="2070" dirty="0" smtClean="0">
                <a:latin typeface="Arial" panose="020B0604020202020204" pitchFamily="34" charset="0"/>
                <a:cs typeface="Arial" panose="020B0604020202020204" pitchFamily="34" charset="0"/>
              </a:rPr>
              <a:t>3</a:t>
            </a:r>
            <a:r>
              <a:rPr lang="en-US" sz="2070" i="1" dirty="0" smtClean="0">
                <a:latin typeface="Arial" panose="020B0604020202020204" pitchFamily="34" charset="0"/>
                <a:cs typeface="Arial" panose="020B0604020202020204" pitchFamily="34" charset="0"/>
              </a:rPr>
              <a:t>x</a:t>
            </a:r>
            <a:r>
              <a:rPr lang="en-US" sz="2070" baseline="30000" dirty="0" smtClean="0">
                <a:latin typeface="Arial" panose="020B0604020202020204" pitchFamily="34" charset="0"/>
                <a:cs typeface="Arial" panose="020B0604020202020204" pitchFamily="34" charset="0"/>
              </a:rPr>
              <a:t>2 </a:t>
            </a:r>
            <a:r>
              <a:rPr lang="en-US" sz="2070" dirty="0" smtClean="0">
                <a:latin typeface="Arial" panose="020B0604020202020204" pitchFamily="34" charset="0"/>
                <a:cs typeface="Arial" panose="020B0604020202020204" pitchFamily="34" charset="0"/>
              </a:rPr>
              <a:t>– 12</a:t>
            </a:r>
            <a:r>
              <a:rPr lang="en-US" sz="2070" i="1" dirty="0" smtClean="0">
                <a:latin typeface="Arial" panose="020B0604020202020204" pitchFamily="34" charset="0"/>
                <a:cs typeface="Arial" panose="020B0604020202020204" pitchFamily="34" charset="0"/>
              </a:rPr>
              <a:t>x</a:t>
            </a:r>
            <a:r>
              <a:rPr lang="en-US" sz="2070" dirty="0" smtClean="0">
                <a:latin typeface="Arial" panose="020B0604020202020204" pitchFamily="34" charset="0"/>
                <a:cs typeface="Arial" panose="020B0604020202020204" pitchFamily="34" charset="0"/>
              </a:rPr>
              <a:t> + </a:t>
            </a:r>
            <a:r>
              <a:rPr lang="en-US" sz="2070" dirty="0">
                <a:latin typeface="Arial" panose="020B0604020202020204" pitchFamily="34" charset="0"/>
                <a:cs typeface="Arial" panose="020B0604020202020204" pitchFamily="34" charset="0"/>
              </a:rPr>
              <a:t>13 </a:t>
            </a:r>
            <a:endParaRPr lang="en-US" sz="207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startAt="3"/>
              <a:tabLst>
                <a:tab pos="2687638" algn="l"/>
              </a:tabLst>
            </a:pPr>
            <a:r>
              <a:rPr lang="en-US" sz="2070" i="1" dirty="0" smtClean="0">
                <a:latin typeface="Arial" panose="020B0604020202020204" pitchFamily="34" charset="0"/>
                <a:cs typeface="Arial" panose="020B0604020202020204" pitchFamily="34" charset="0"/>
              </a:rPr>
              <a:t>y</a:t>
            </a:r>
            <a:r>
              <a:rPr lang="en-US" sz="2070" dirty="0" smtClean="0">
                <a:latin typeface="Arial" panose="020B0604020202020204" pitchFamily="34" charset="0"/>
                <a:cs typeface="Arial" panose="020B0604020202020204" pitchFamily="34" charset="0"/>
              </a:rPr>
              <a:t> </a:t>
            </a:r>
            <a:r>
              <a:rPr lang="en-US" sz="2070" dirty="0">
                <a:latin typeface="Arial" panose="020B0604020202020204" pitchFamily="34" charset="0"/>
                <a:cs typeface="Arial" panose="020B0604020202020204" pitchFamily="34" charset="0"/>
              </a:rPr>
              <a:t>= -</a:t>
            </a:r>
            <a:r>
              <a:rPr lang="en-US" sz="2070" dirty="0" smtClean="0">
                <a:latin typeface="Arial" panose="020B0604020202020204" pitchFamily="34" charset="0"/>
                <a:cs typeface="Arial" panose="020B0604020202020204" pitchFamily="34" charset="0"/>
              </a:rPr>
              <a:t>2</a:t>
            </a:r>
            <a:r>
              <a:rPr lang="en-US" sz="2070" i="1" dirty="0" smtClean="0">
                <a:latin typeface="Arial" panose="020B0604020202020204" pitchFamily="34" charset="0"/>
                <a:cs typeface="Arial" panose="020B0604020202020204" pitchFamily="34" charset="0"/>
              </a:rPr>
              <a:t>x</a:t>
            </a:r>
            <a:r>
              <a:rPr lang="en-US" sz="2070" baseline="30000" dirty="0" smtClean="0">
                <a:latin typeface="Arial" panose="020B0604020202020204" pitchFamily="34" charset="0"/>
                <a:cs typeface="Arial" panose="020B0604020202020204" pitchFamily="34" charset="0"/>
              </a:rPr>
              <a:t>2 </a:t>
            </a:r>
            <a:r>
              <a:rPr lang="en-US" sz="2070" dirty="0" smtClean="0">
                <a:latin typeface="Arial" panose="020B0604020202020204" pitchFamily="34" charset="0"/>
                <a:cs typeface="Arial" panose="020B0604020202020204" pitchFamily="34" charset="0"/>
              </a:rPr>
              <a:t>– 4</a:t>
            </a:r>
            <a:r>
              <a:rPr lang="en-US" sz="2070" i="1" dirty="0" smtClean="0">
                <a:latin typeface="Arial" panose="020B0604020202020204" pitchFamily="34" charset="0"/>
                <a:cs typeface="Arial" panose="020B0604020202020204" pitchFamily="34" charset="0"/>
              </a:rPr>
              <a:t>x</a:t>
            </a:r>
            <a:r>
              <a:rPr lang="en-US" sz="2070" dirty="0" smtClean="0">
                <a:latin typeface="Arial" panose="020B0604020202020204" pitchFamily="34" charset="0"/>
                <a:cs typeface="Arial" panose="020B0604020202020204" pitchFamily="34" charset="0"/>
              </a:rPr>
              <a:t> </a:t>
            </a:r>
            <a:r>
              <a:rPr lang="en-US" sz="2070" dirty="0">
                <a:latin typeface="Arial" panose="020B0604020202020204" pitchFamily="34" charset="0"/>
                <a:cs typeface="Arial" panose="020B0604020202020204" pitchFamily="34" charset="0"/>
              </a:rPr>
              <a:t>+ 2</a:t>
            </a:r>
          </a:p>
          <a:p>
            <a:pPr marL="0" lvl="1">
              <a:buClr>
                <a:srgbClr val="C00000"/>
              </a:buClr>
              <a:tabLst>
                <a:tab pos="800100" algn="l"/>
                <a:tab pos="2687638" algn="l"/>
              </a:tabLst>
            </a:pPr>
            <a:r>
              <a:rPr lang="en-US" sz="2070" b="1" dirty="0" smtClean="0">
                <a:solidFill>
                  <a:srgbClr val="C00000"/>
                </a:solidFill>
                <a:latin typeface="Arial" panose="020B0604020202020204" pitchFamily="34" charset="0"/>
                <a:cs typeface="Arial" panose="020B0604020202020204" pitchFamily="34" charset="0"/>
              </a:rPr>
              <a:t>Discussion </a:t>
            </a:r>
            <a:r>
              <a:rPr lang="en-US" sz="2070" dirty="0" smtClean="0">
                <a:latin typeface="Arial" panose="020B0604020202020204" pitchFamily="34" charset="0"/>
                <a:cs typeface="Arial" panose="020B0604020202020204" pitchFamily="34" charset="0"/>
              </a:rPr>
              <a:t>What do you notice about the completed square form and the coordinates of the turning point?</a:t>
            </a:r>
            <a:endParaRPr lang="en-US" sz="2070" dirty="0">
              <a:latin typeface="Arial" panose="020B0604020202020204" pitchFamily="34" charset="0"/>
              <a:cs typeface="Arial" panose="020B0604020202020204" pitchFamily="34" charset="0"/>
            </a:endParaRP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sp>
        <p:nvSpPr>
          <p:cNvPr id="10" name="Rectangle 9"/>
          <p:cNvSpPr/>
          <p:nvPr/>
        </p:nvSpPr>
        <p:spPr>
          <a:xfrm flipH="1">
            <a:off x="251520" y="5157192"/>
            <a:ext cx="5204539" cy="138499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tabLst>
                <a:tab pos="1828800" algn="l"/>
              </a:tabLst>
            </a:pPr>
            <a:r>
              <a:rPr lang="en-US" sz="2100" b="1" dirty="0" smtClean="0">
                <a:solidFill>
                  <a:srgbClr val="C00000"/>
                </a:solidFill>
                <a:latin typeface="Arial" panose="020B0604020202020204" pitchFamily="34" charset="0"/>
                <a:cs typeface="Arial" panose="020B0604020202020204" pitchFamily="34" charset="0"/>
              </a:rPr>
              <a:t>Q9b </a:t>
            </a:r>
            <a:r>
              <a:rPr lang="en-US" sz="2100" b="1" dirty="0">
                <a:solidFill>
                  <a:srgbClr val="C00000"/>
                </a:solidFill>
                <a:latin typeface="Arial" panose="020B0604020202020204" pitchFamily="34" charset="0"/>
                <a:cs typeface="Arial" panose="020B0604020202020204" pitchFamily="34" charset="0"/>
              </a:rPr>
              <a:t>hint</a:t>
            </a:r>
            <a:r>
              <a:rPr lang="en-US" sz="2100" dirty="0">
                <a:solidFill>
                  <a:schemeClr val="tx1"/>
                </a:solidFill>
                <a:latin typeface="Arial" panose="020B0604020202020204" pitchFamily="34" charset="0"/>
                <a:cs typeface="Arial" panose="020B0604020202020204" pitchFamily="34" charset="0"/>
              </a:rPr>
              <a:t> </a:t>
            </a:r>
            <a:r>
              <a:rPr lang="en-US" sz="2100" dirty="0" smtClean="0">
                <a:solidFill>
                  <a:schemeClr val="tx1"/>
                </a:solidFill>
                <a:latin typeface="Arial" panose="020B0604020202020204" pitchFamily="34" charset="0"/>
                <a:cs typeface="Arial" panose="020B0604020202020204" pitchFamily="34" charset="0"/>
              </a:rPr>
              <a:t>– </a:t>
            </a:r>
            <a:r>
              <a:rPr lang="en-US" sz="2100" i="1" dirty="0" smtClean="0">
                <a:solidFill>
                  <a:schemeClr val="tx1"/>
                </a:solidFill>
                <a:latin typeface="Arial" panose="020B0604020202020204" pitchFamily="34" charset="0"/>
                <a:cs typeface="Arial" panose="020B0604020202020204" pitchFamily="34" charset="0"/>
              </a:rPr>
              <a:t>y</a:t>
            </a:r>
            <a:r>
              <a:rPr lang="en-US" sz="2100" dirty="0" smtClean="0">
                <a:solidFill>
                  <a:schemeClr val="tx1"/>
                </a:solidFill>
                <a:latin typeface="Arial" panose="020B0604020202020204" pitchFamily="34" charset="0"/>
                <a:cs typeface="Arial" panose="020B0604020202020204" pitchFamily="34" charset="0"/>
              </a:rPr>
              <a:t> 	= -(</a:t>
            </a:r>
            <a:r>
              <a:rPr lang="en-US" sz="2100" i="1" dirty="0" smtClean="0">
                <a:solidFill>
                  <a:schemeClr val="tx1"/>
                </a:solidFill>
                <a:latin typeface="Arial" panose="020B0604020202020204" pitchFamily="34" charset="0"/>
                <a:cs typeface="Arial" panose="020B0604020202020204" pitchFamily="34" charset="0"/>
              </a:rPr>
              <a:t>x</a:t>
            </a:r>
            <a:r>
              <a:rPr lang="en-US" sz="2100" baseline="30000" dirty="0" smtClean="0">
                <a:solidFill>
                  <a:schemeClr val="tx1"/>
                </a:solidFill>
                <a:latin typeface="Arial" panose="020B0604020202020204" pitchFamily="34" charset="0"/>
                <a:cs typeface="Arial" panose="020B0604020202020204" pitchFamily="34" charset="0"/>
              </a:rPr>
              <a:t>2</a:t>
            </a:r>
            <a:r>
              <a:rPr lang="en-US" sz="2100" dirty="0" smtClean="0">
                <a:solidFill>
                  <a:schemeClr val="tx1"/>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 </a:t>
            </a:r>
            <a:r>
              <a:rPr lang="en-US" sz="2100" dirty="0" smtClean="0">
                <a:solidFill>
                  <a:schemeClr val="tx1"/>
                </a:solidFill>
                <a:latin typeface="Arial" panose="020B0604020202020204" pitchFamily="34" charset="0"/>
                <a:cs typeface="Arial" panose="020B0604020202020204" pitchFamily="34" charset="0"/>
              </a:rPr>
              <a:t>6</a:t>
            </a:r>
            <a:r>
              <a:rPr lang="en-US" sz="2100" i="1" dirty="0" smtClean="0">
                <a:solidFill>
                  <a:schemeClr val="tx1"/>
                </a:solidFill>
                <a:latin typeface="Arial" panose="020B0604020202020204" pitchFamily="34" charset="0"/>
                <a:cs typeface="Arial" panose="020B0604020202020204" pitchFamily="34" charset="0"/>
              </a:rPr>
              <a:t>x</a:t>
            </a:r>
            <a:r>
              <a:rPr lang="en-US" sz="2100" dirty="0" smtClean="0">
                <a:solidFill>
                  <a:schemeClr val="tx1"/>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+11)</a:t>
            </a:r>
          </a:p>
          <a:p>
            <a:pPr>
              <a:tabLst>
                <a:tab pos="1828800" algn="l"/>
              </a:tabLst>
            </a:pPr>
            <a:r>
              <a:rPr lang="en-US" sz="2100" dirty="0" smtClean="0">
                <a:solidFill>
                  <a:schemeClr val="tx1"/>
                </a:solidFill>
                <a:latin typeface="Arial" panose="020B0604020202020204" pitchFamily="34" charset="0"/>
                <a:cs typeface="Arial" panose="020B0604020202020204" pitchFamily="34" charset="0"/>
              </a:rPr>
              <a:t>	= -((</a:t>
            </a:r>
            <a:r>
              <a:rPr lang="en-US" sz="2100" i="1" dirty="0" smtClean="0">
                <a:solidFill>
                  <a:schemeClr val="tx1"/>
                </a:solidFill>
                <a:latin typeface="Arial" panose="020B0604020202020204" pitchFamily="34" charset="0"/>
                <a:cs typeface="Arial" panose="020B0604020202020204" pitchFamily="34" charset="0"/>
              </a:rPr>
              <a:t>x</a:t>
            </a:r>
            <a:r>
              <a:rPr lang="en-US" sz="2100" dirty="0" smtClean="0">
                <a:solidFill>
                  <a:schemeClr val="tx1"/>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 </a:t>
            </a:r>
            <a:r>
              <a:rPr lang="en-US" sz="2100" dirty="0" smtClean="0">
                <a:solidFill>
                  <a:schemeClr val="tx1"/>
                </a:solidFill>
                <a:latin typeface="Arial" panose="020B0604020202020204" pitchFamily="34" charset="0"/>
                <a:cs typeface="Arial" panose="020B0604020202020204" pitchFamily="34" charset="0"/>
              </a:rPr>
              <a:t>3)</a:t>
            </a:r>
            <a:r>
              <a:rPr lang="en-US" sz="2100" baseline="30000" dirty="0" smtClean="0">
                <a:solidFill>
                  <a:schemeClr val="tx1"/>
                </a:solidFill>
                <a:latin typeface="Arial" panose="020B0604020202020204" pitchFamily="34" charset="0"/>
                <a:cs typeface="Arial" panose="020B0604020202020204" pitchFamily="34" charset="0"/>
              </a:rPr>
              <a:t>2</a:t>
            </a:r>
            <a:r>
              <a:rPr lang="en-US" sz="2100" dirty="0" smtClean="0">
                <a:solidFill>
                  <a:schemeClr val="tx1"/>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+ 2)</a:t>
            </a:r>
          </a:p>
          <a:p>
            <a:pPr>
              <a:tabLst>
                <a:tab pos="1828800" algn="l"/>
              </a:tabLst>
            </a:pPr>
            <a:r>
              <a:rPr lang="en-US" sz="2100" dirty="0" smtClean="0">
                <a:solidFill>
                  <a:schemeClr val="tx1"/>
                </a:solidFill>
                <a:latin typeface="Arial" panose="020B0604020202020204" pitchFamily="34" charset="0"/>
                <a:cs typeface="Arial" panose="020B0604020202020204" pitchFamily="34" charset="0"/>
              </a:rPr>
              <a:t>	= -(</a:t>
            </a:r>
            <a:r>
              <a:rPr lang="en-US" sz="2100" i="1" dirty="0" smtClean="0">
                <a:solidFill>
                  <a:schemeClr val="tx1"/>
                </a:solidFill>
                <a:latin typeface="Arial" panose="020B0604020202020204" pitchFamily="34" charset="0"/>
                <a:cs typeface="Arial" panose="020B0604020202020204" pitchFamily="34" charset="0"/>
              </a:rPr>
              <a:t>x</a:t>
            </a:r>
            <a:r>
              <a:rPr lang="en-US" sz="2100" dirty="0" smtClean="0">
                <a:solidFill>
                  <a:schemeClr val="tx1"/>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+ 3)</a:t>
            </a:r>
            <a:r>
              <a:rPr lang="en-US" sz="2100" baseline="30000" dirty="0">
                <a:solidFill>
                  <a:schemeClr val="tx1"/>
                </a:solidFill>
                <a:latin typeface="Arial" panose="020B0604020202020204" pitchFamily="34" charset="0"/>
                <a:cs typeface="Arial" panose="020B0604020202020204" pitchFamily="34" charset="0"/>
              </a:rPr>
              <a:t>2</a:t>
            </a:r>
            <a:r>
              <a:rPr lang="en-US" sz="2100" dirty="0">
                <a:solidFill>
                  <a:schemeClr val="tx1"/>
                </a:solidFill>
                <a:latin typeface="Arial" panose="020B0604020202020204" pitchFamily="34" charset="0"/>
                <a:cs typeface="Arial" panose="020B0604020202020204" pitchFamily="34" charset="0"/>
              </a:rPr>
              <a:t> - </a:t>
            </a:r>
            <a:r>
              <a:rPr lang="en-US" sz="2100" dirty="0" smtClean="0">
                <a:solidFill>
                  <a:schemeClr val="tx1"/>
                </a:solidFill>
                <a:latin typeface="Arial" panose="020B0604020202020204" pitchFamily="34" charset="0"/>
                <a:cs typeface="Arial" panose="020B0604020202020204" pitchFamily="34" charset="0"/>
              </a:rPr>
              <a:t>2</a:t>
            </a:r>
            <a:endParaRPr lang="en-US" sz="2100" dirty="0">
              <a:solidFill>
                <a:schemeClr val="tx1"/>
              </a:solidFill>
              <a:latin typeface="Arial" panose="020B0604020202020204" pitchFamily="34" charset="0"/>
              <a:cs typeface="Arial" panose="020B0604020202020204" pitchFamily="34" charset="0"/>
            </a:endParaRPr>
          </a:p>
          <a:p>
            <a:pPr>
              <a:tabLst>
                <a:tab pos="1828800" algn="l"/>
              </a:tabLst>
            </a:pPr>
            <a:r>
              <a:rPr lang="en-US" sz="2100" i="1" dirty="0" smtClean="0">
                <a:solidFill>
                  <a:schemeClr val="tx1"/>
                </a:solidFill>
                <a:latin typeface="Arial" panose="020B0604020202020204" pitchFamily="34" charset="0"/>
                <a:cs typeface="Arial" panose="020B0604020202020204" pitchFamily="34" charset="0"/>
              </a:rPr>
              <a:t>y</a:t>
            </a:r>
            <a:r>
              <a:rPr lang="en-US" sz="2100" dirty="0" smtClean="0">
                <a:solidFill>
                  <a:schemeClr val="tx1"/>
                </a:solidFill>
                <a:latin typeface="Arial" panose="020B0604020202020204" pitchFamily="34" charset="0"/>
                <a:cs typeface="Arial" panose="020B0604020202020204" pitchFamily="34" charset="0"/>
              </a:rPr>
              <a:t>-coordinate </a:t>
            </a:r>
            <a:r>
              <a:rPr lang="en-US" sz="2100" dirty="0">
                <a:solidFill>
                  <a:schemeClr val="tx1"/>
                </a:solidFill>
                <a:latin typeface="Arial" panose="020B0604020202020204" pitchFamily="34" charset="0"/>
                <a:cs typeface="Arial" panose="020B0604020202020204" pitchFamily="34" charset="0"/>
              </a:rPr>
              <a:t>of the turning point</a:t>
            </a:r>
          </a:p>
        </p:txBody>
      </p:sp>
      <p:sp>
        <p:nvSpPr>
          <p:cNvPr id="12" name="Arc 11"/>
          <p:cNvSpPr/>
          <p:nvPr/>
        </p:nvSpPr>
        <p:spPr>
          <a:xfrm>
            <a:off x="3347864" y="5982749"/>
            <a:ext cx="1080120" cy="720080"/>
          </a:xfrm>
          <a:prstGeom prst="arc">
            <a:avLst>
              <a:gd name="adj1" fmla="val 16200000"/>
              <a:gd name="adj2" fmla="val 178353"/>
            </a:avLst>
          </a:prstGeom>
          <a:ln w="38100">
            <a:solidFill>
              <a:srgbClr val="FF000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793205482"/>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480</a:t>
            </a:r>
            <a:endParaRPr lang="en-GB" sz="1400" b="1" dirty="0">
              <a:latin typeface="Calibri" panose="020F0502020204030204" pitchFamily="34" charset="0"/>
            </a:endParaRPr>
          </a:p>
        </p:txBody>
      </p:sp>
      <p:sp>
        <p:nvSpPr>
          <p:cNvPr id="3" name="Rectangle 2"/>
          <p:cNvSpPr/>
          <p:nvPr/>
        </p:nvSpPr>
        <p:spPr>
          <a:xfrm>
            <a:off x="268177" y="1221720"/>
            <a:ext cx="5239927" cy="4702826"/>
          </a:xfrm>
          <a:prstGeom prst="rect">
            <a:avLst/>
          </a:prstGeom>
        </p:spPr>
        <p:txBody>
          <a:bodyPr wrap="square">
            <a:spAutoFit/>
          </a:bodyPr>
          <a:lstStyle/>
          <a:p>
            <a:pPr lvl="1" indent="-457200">
              <a:buClr>
                <a:srgbClr val="C00000"/>
              </a:buClr>
              <a:buFont typeface="+mj-lt"/>
              <a:buAutoNum type="arabicPeriod" startAt="10"/>
              <a:tabLst>
                <a:tab pos="800100" algn="l"/>
                <a:tab pos="2687638" algn="l"/>
              </a:tabLst>
            </a:pPr>
            <a:r>
              <a:rPr lang="en-US" sz="2140" dirty="0" smtClean="0">
                <a:solidFill>
                  <a:srgbClr val="C00000"/>
                </a:solidFill>
                <a:latin typeface="Arial" panose="020B0604020202020204" pitchFamily="34" charset="0"/>
                <a:cs typeface="Arial" panose="020B0604020202020204" pitchFamily="34" charset="0"/>
              </a:rPr>
              <a:t>a.</a:t>
            </a:r>
            <a:r>
              <a:rPr lang="en-US" sz="2140" dirty="0" smtClean="0">
                <a:latin typeface="Arial" panose="020B0604020202020204" pitchFamily="34" charset="0"/>
                <a:cs typeface="Arial" panose="020B0604020202020204" pitchFamily="34" charset="0"/>
              </a:rPr>
              <a:t> 	Factorise </a:t>
            </a:r>
            <a:r>
              <a:rPr lang="en-US" sz="2140" dirty="0">
                <a:latin typeface="Arial" panose="020B0604020202020204" pitchFamily="34" charset="0"/>
                <a:cs typeface="Arial" panose="020B0604020202020204" pitchFamily="34" charset="0"/>
              </a:rPr>
              <a:t>the </a:t>
            </a:r>
            <a:r>
              <a:rPr lang="en-US" sz="2140" dirty="0" smtClean="0">
                <a:latin typeface="Arial" panose="020B0604020202020204" pitchFamily="34" charset="0"/>
                <a:cs typeface="Arial" panose="020B0604020202020204" pitchFamily="34" charset="0"/>
              </a:rPr>
              <a:t>expression </a:t>
            </a:r>
            <a:r>
              <a:rPr lang="en-US" sz="2140" i="1" dirty="0" smtClean="0">
                <a:latin typeface="Arial" panose="020B0604020202020204" pitchFamily="34" charset="0"/>
                <a:cs typeface="Arial" panose="020B0604020202020204" pitchFamily="34" charset="0"/>
              </a:rPr>
              <a:t>x</a:t>
            </a:r>
            <a:r>
              <a:rPr lang="en-US" sz="2140" baseline="30000" dirty="0" smtClean="0">
                <a:latin typeface="Arial" panose="020B0604020202020204" pitchFamily="34" charset="0"/>
                <a:cs typeface="Arial" panose="020B0604020202020204" pitchFamily="34" charset="0"/>
              </a:rPr>
              <a:t>2</a:t>
            </a:r>
            <a:r>
              <a:rPr lang="en-US" sz="2140" dirty="0" smtClean="0">
                <a:latin typeface="Arial" panose="020B0604020202020204" pitchFamily="34" charset="0"/>
                <a:cs typeface="Arial" panose="020B0604020202020204" pitchFamily="34" charset="0"/>
              </a:rPr>
              <a:t> - 2</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- 8 </a:t>
            </a:r>
            <a:endParaRPr lang="en-US" sz="2140" dirty="0">
              <a:latin typeface="Arial" panose="020B0604020202020204" pitchFamily="34" charset="0"/>
              <a:cs typeface="Arial" panose="020B0604020202020204" pitchFamily="34" charset="0"/>
            </a:endParaRPr>
          </a:p>
          <a:p>
            <a:pPr marL="800100" lvl="2" indent="-342900">
              <a:buClr>
                <a:srgbClr val="C00000"/>
              </a:buClr>
              <a:buFont typeface="+mj-lt"/>
              <a:buAutoNum type="alphaLcPeriod" startAt="2"/>
              <a:tabLst>
                <a:tab pos="2687638" algn="l"/>
              </a:tabLst>
            </a:pPr>
            <a:r>
              <a:rPr lang="en-US" sz="2140" dirty="0" smtClean="0">
                <a:latin typeface="Arial" panose="020B0604020202020204" pitchFamily="34" charset="0"/>
                <a:cs typeface="Arial" panose="020B0604020202020204" pitchFamily="34" charset="0"/>
              </a:rPr>
              <a:t>Hence </a:t>
            </a:r>
            <a:r>
              <a:rPr lang="en-US" sz="2140" dirty="0">
                <a:latin typeface="Arial" panose="020B0604020202020204" pitchFamily="34" charset="0"/>
                <a:cs typeface="Arial" panose="020B0604020202020204" pitchFamily="34" charset="0"/>
              </a:rPr>
              <a:t>write down the coordinates of the roots of </a:t>
            </a:r>
            <a:r>
              <a:rPr lang="en-US" sz="2140" i="1" dirty="0">
                <a:latin typeface="Arial" panose="020B0604020202020204" pitchFamily="34" charset="0"/>
                <a:cs typeface="Arial" panose="020B0604020202020204" pitchFamily="34" charset="0"/>
              </a:rPr>
              <a:t>y</a:t>
            </a:r>
            <a:r>
              <a:rPr lang="en-US" sz="2140" dirty="0">
                <a:latin typeface="Arial" panose="020B0604020202020204" pitchFamily="34" charset="0"/>
                <a:cs typeface="Arial" panose="020B0604020202020204" pitchFamily="34" charset="0"/>
              </a:rPr>
              <a:t> = </a:t>
            </a:r>
            <a:r>
              <a:rPr lang="en-US" sz="2140" i="1" dirty="0" smtClean="0">
                <a:latin typeface="Arial" panose="020B0604020202020204" pitchFamily="34" charset="0"/>
                <a:cs typeface="Arial" panose="020B0604020202020204" pitchFamily="34" charset="0"/>
              </a:rPr>
              <a:t>x</a:t>
            </a:r>
            <a:r>
              <a:rPr lang="en-US" sz="2140" baseline="30000" dirty="0" smtClean="0">
                <a:latin typeface="Arial" panose="020B0604020202020204" pitchFamily="34" charset="0"/>
                <a:cs typeface="Arial" panose="020B0604020202020204" pitchFamily="34" charset="0"/>
              </a:rPr>
              <a:t>2</a:t>
            </a:r>
            <a:r>
              <a:rPr lang="en-US" sz="2140" dirty="0" smtClean="0">
                <a:latin typeface="Arial" panose="020B0604020202020204" pitchFamily="34" charset="0"/>
                <a:cs typeface="Arial" panose="020B0604020202020204" pitchFamily="34" charset="0"/>
              </a:rPr>
              <a:t> – 2</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- 8 </a:t>
            </a:r>
            <a:endParaRPr lang="en-US" sz="2140" dirty="0" smtClean="0">
              <a:latin typeface="Arial" panose="020B0604020202020204" pitchFamily="34" charset="0"/>
              <a:cs typeface="Arial" panose="020B0604020202020204" pitchFamily="34" charset="0"/>
            </a:endParaRPr>
          </a:p>
          <a:p>
            <a:pPr marL="800100" lvl="2" indent="-342900">
              <a:buClr>
                <a:srgbClr val="C00000"/>
              </a:buClr>
              <a:buFont typeface="+mj-lt"/>
              <a:buAutoNum type="alphaLcPeriod" startAt="2"/>
              <a:tabLst>
                <a:tab pos="2687638" algn="l"/>
              </a:tabLst>
            </a:pPr>
            <a:r>
              <a:rPr lang="en-US" sz="2140" dirty="0" smtClean="0">
                <a:latin typeface="Arial" panose="020B0604020202020204" pitchFamily="34" charset="0"/>
                <a:cs typeface="Arial" panose="020B0604020202020204" pitchFamily="34" charset="0"/>
              </a:rPr>
              <a:t>Where </a:t>
            </a:r>
            <a:r>
              <a:rPr lang="en-US" sz="2140" dirty="0">
                <a:latin typeface="Arial" panose="020B0604020202020204" pitchFamily="34" charset="0"/>
                <a:cs typeface="Arial" panose="020B0604020202020204" pitchFamily="34" charset="0"/>
              </a:rPr>
              <a:t>does the graph of </a:t>
            </a:r>
            <a:r>
              <a:rPr lang="en-US" sz="2140" i="1" dirty="0">
                <a:latin typeface="Arial" panose="020B0604020202020204" pitchFamily="34" charset="0"/>
                <a:cs typeface="Arial" panose="020B0604020202020204" pitchFamily="34" charset="0"/>
              </a:rPr>
              <a:t>y</a:t>
            </a:r>
            <a:r>
              <a:rPr lang="en-US" sz="2140" dirty="0">
                <a:latin typeface="Arial" panose="020B0604020202020204" pitchFamily="34" charset="0"/>
                <a:cs typeface="Arial" panose="020B0604020202020204" pitchFamily="34" charset="0"/>
              </a:rPr>
              <a:t> = </a:t>
            </a:r>
            <a:r>
              <a:rPr lang="en-US" sz="2140" i="1" dirty="0" smtClean="0">
                <a:latin typeface="Arial" panose="020B0604020202020204" pitchFamily="34" charset="0"/>
                <a:cs typeface="Arial" panose="020B0604020202020204" pitchFamily="34" charset="0"/>
              </a:rPr>
              <a:t>x</a:t>
            </a:r>
            <a:r>
              <a:rPr lang="en-US" sz="2140" baseline="30000" dirty="0" smtClean="0">
                <a:latin typeface="Arial" panose="020B0604020202020204" pitchFamily="34" charset="0"/>
                <a:cs typeface="Arial" panose="020B0604020202020204" pitchFamily="34" charset="0"/>
              </a:rPr>
              <a:t>2</a:t>
            </a:r>
            <a:r>
              <a:rPr lang="en-US" sz="2140" dirty="0" smtClean="0">
                <a:latin typeface="Arial" panose="020B0604020202020204" pitchFamily="34" charset="0"/>
                <a:cs typeface="Arial" panose="020B0604020202020204" pitchFamily="34" charset="0"/>
              </a:rPr>
              <a:t> – 2</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- 8 cross the </a:t>
            </a:r>
            <a:r>
              <a:rPr lang="en-US" sz="2140" i="1" dirty="0">
                <a:latin typeface="Arial" panose="020B0604020202020204" pitchFamily="34" charset="0"/>
                <a:cs typeface="Arial" panose="020B0604020202020204" pitchFamily="34" charset="0"/>
              </a:rPr>
              <a:t>y</a:t>
            </a:r>
            <a:r>
              <a:rPr lang="en-US" sz="2140" dirty="0">
                <a:latin typeface="Arial" panose="020B0604020202020204" pitchFamily="34" charset="0"/>
                <a:cs typeface="Arial" panose="020B0604020202020204" pitchFamily="34" charset="0"/>
              </a:rPr>
              <a:t>-axis? </a:t>
            </a:r>
            <a:endParaRPr lang="en-US" sz="2140" dirty="0" smtClean="0">
              <a:latin typeface="Arial" panose="020B0604020202020204" pitchFamily="34" charset="0"/>
              <a:cs typeface="Arial" panose="020B0604020202020204" pitchFamily="34" charset="0"/>
            </a:endParaRPr>
          </a:p>
          <a:p>
            <a:pPr marL="800100" lvl="2" indent="-342900">
              <a:buClr>
                <a:srgbClr val="C00000"/>
              </a:buClr>
              <a:buFont typeface="+mj-lt"/>
              <a:buAutoNum type="alphaLcPeriod" startAt="2"/>
              <a:tabLst>
                <a:tab pos="2687638" algn="l"/>
              </a:tabLst>
            </a:pPr>
            <a:r>
              <a:rPr lang="en-US" sz="2140" dirty="0" smtClean="0">
                <a:latin typeface="Arial" panose="020B0604020202020204" pitchFamily="34" charset="0"/>
                <a:cs typeface="Arial" panose="020B0604020202020204" pitchFamily="34" charset="0"/>
              </a:rPr>
              <a:t>Write </a:t>
            </a:r>
            <a:r>
              <a:rPr lang="en-US" sz="2140" i="1" dirty="0" smtClean="0">
                <a:latin typeface="Arial" panose="020B0604020202020204" pitchFamily="34" charset="0"/>
                <a:cs typeface="Arial" panose="020B0604020202020204" pitchFamily="34" charset="0"/>
              </a:rPr>
              <a:t>x</a:t>
            </a:r>
            <a:r>
              <a:rPr lang="en-US" sz="2140" baseline="30000" dirty="0" smtClean="0">
                <a:latin typeface="Arial" panose="020B0604020202020204" pitchFamily="34" charset="0"/>
                <a:cs typeface="Arial" panose="020B0604020202020204" pitchFamily="34" charset="0"/>
              </a:rPr>
              <a:t>2</a:t>
            </a:r>
            <a:r>
              <a:rPr lang="en-US" sz="2140" dirty="0" smtClean="0">
                <a:latin typeface="Arial" panose="020B0604020202020204" pitchFamily="34" charset="0"/>
                <a:cs typeface="Arial" panose="020B0604020202020204" pitchFamily="34" charset="0"/>
              </a:rPr>
              <a:t> – 2</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- 8 in completed square form, </a:t>
            </a:r>
            <a:endParaRPr lang="en-US" sz="2140" dirty="0" smtClean="0">
              <a:latin typeface="Arial" panose="020B0604020202020204" pitchFamily="34" charset="0"/>
              <a:cs typeface="Arial" panose="020B0604020202020204" pitchFamily="34" charset="0"/>
            </a:endParaRPr>
          </a:p>
          <a:p>
            <a:pPr marL="800100" lvl="2" indent="-342900">
              <a:buClr>
                <a:srgbClr val="C00000"/>
              </a:buClr>
              <a:buFont typeface="+mj-lt"/>
              <a:buAutoNum type="alphaLcPeriod" startAt="2"/>
              <a:tabLst>
                <a:tab pos="2687638" algn="l"/>
              </a:tabLst>
            </a:pPr>
            <a:r>
              <a:rPr lang="en-US" sz="2140" dirty="0" smtClean="0">
                <a:latin typeface="Arial" panose="020B0604020202020204" pitchFamily="34" charset="0"/>
                <a:cs typeface="Arial" panose="020B0604020202020204" pitchFamily="34" charset="0"/>
              </a:rPr>
              <a:t>Hence </a:t>
            </a:r>
            <a:r>
              <a:rPr lang="en-US" sz="2140" dirty="0">
                <a:latin typeface="Arial" panose="020B0604020202020204" pitchFamily="34" charset="0"/>
                <a:cs typeface="Arial" panose="020B0604020202020204" pitchFamily="34" charset="0"/>
              </a:rPr>
              <a:t>write down the coordinate of the turning point of </a:t>
            </a:r>
            <a:r>
              <a:rPr lang="en-US" sz="2140" i="1" dirty="0">
                <a:latin typeface="Arial" panose="020B0604020202020204" pitchFamily="34" charset="0"/>
                <a:cs typeface="Arial" panose="020B0604020202020204" pitchFamily="34" charset="0"/>
              </a:rPr>
              <a:t>y</a:t>
            </a:r>
            <a:r>
              <a:rPr lang="en-US" sz="2140" dirty="0">
                <a:latin typeface="Arial" panose="020B0604020202020204" pitchFamily="34" charset="0"/>
                <a:cs typeface="Arial" panose="020B0604020202020204" pitchFamily="34" charset="0"/>
              </a:rPr>
              <a:t> = </a:t>
            </a:r>
            <a:r>
              <a:rPr lang="en-US" sz="2140" i="1" dirty="0" smtClean="0">
                <a:latin typeface="Arial" panose="020B0604020202020204" pitchFamily="34" charset="0"/>
                <a:cs typeface="Arial" panose="020B0604020202020204" pitchFamily="34" charset="0"/>
              </a:rPr>
              <a:t>x</a:t>
            </a:r>
            <a:r>
              <a:rPr lang="en-US" sz="2140" baseline="30000" dirty="0" smtClean="0">
                <a:latin typeface="Arial" panose="020B0604020202020204" pitchFamily="34" charset="0"/>
                <a:cs typeface="Arial" panose="020B0604020202020204" pitchFamily="34" charset="0"/>
              </a:rPr>
              <a:t>2</a:t>
            </a:r>
            <a:r>
              <a:rPr lang="en-US" sz="2140" dirty="0" smtClean="0">
                <a:latin typeface="Arial" panose="020B0604020202020204" pitchFamily="34" charset="0"/>
                <a:cs typeface="Arial" panose="020B0604020202020204" pitchFamily="34" charset="0"/>
              </a:rPr>
              <a:t> – 2</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a:t>
            </a:r>
            <a:r>
              <a:rPr lang="en-US" sz="2140" dirty="0" smtClean="0">
                <a:latin typeface="Arial" panose="020B0604020202020204" pitchFamily="34" charset="0"/>
                <a:cs typeface="Arial" panose="020B0604020202020204" pitchFamily="34" charset="0"/>
              </a:rPr>
              <a:t>8 </a:t>
            </a:r>
          </a:p>
          <a:p>
            <a:pPr marL="800100" lvl="2" indent="-342900">
              <a:buClr>
                <a:srgbClr val="C00000"/>
              </a:buClr>
              <a:buFont typeface="+mj-lt"/>
              <a:buAutoNum type="alphaLcPeriod" startAt="2"/>
              <a:tabLst>
                <a:tab pos="2687638" algn="l"/>
              </a:tabLst>
            </a:pPr>
            <a:r>
              <a:rPr lang="en-US" sz="2140" dirty="0" smtClean="0">
                <a:latin typeface="Arial" panose="020B0604020202020204" pitchFamily="34" charset="0"/>
                <a:cs typeface="Arial" panose="020B0604020202020204" pitchFamily="34" charset="0"/>
              </a:rPr>
              <a:t>Is </a:t>
            </a:r>
            <a:r>
              <a:rPr lang="en-US" sz="2140" dirty="0">
                <a:latin typeface="Arial" panose="020B0604020202020204" pitchFamily="34" charset="0"/>
                <a:cs typeface="Arial" panose="020B0604020202020204" pitchFamily="34" charset="0"/>
              </a:rPr>
              <a:t>the turning point a maximum or a </a:t>
            </a:r>
            <a:r>
              <a:rPr lang="en-US" sz="2140" dirty="0" smtClean="0">
                <a:latin typeface="Arial" panose="020B0604020202020204" pitchFamily="34" charset="0"/>
                <a:cs typeface="Arial" panose="020B0604020202020204" pitchFamily="34" charset="0"/>
              </a:rPr>
              <a:t>minimum? Explain </a:t>
            </a:r>
            <a:r>
              <a:rPr lang="en-US" sz="2140" dirty="0">
                <a:latin typeface="Arial" panose="020B0604020202020204" pitchFamily="34" charset="0"/>
                <a:cs typeface="Arial" panose="020B0604020202020204" pitchFamily="34" charset="0"/>
              </a:rPr>
              <a:t>your </a:t>
            </a:r>
            <a:r>
              <a:rPr lang="en-US" sz="2140" dirty="0" smtClean="0">
                <a:latin typeface="Arial" panose="020B0604020202020204" pitchFamily="34" charset="0"/>
                <a:cs typeface="Arial" panose="020B0604020202020204" pitchFamily="34" charset="0"/>
              </a:rPr>
              <a:t>answer.</a:t>
            </a:r>
          </a:p>
          <a:p>
            <a:pPr marL="800100" lvl="2" indent="-342900">
              <a:buClr>
                <a:srgbClr val="C00000"/>
              </a:buClr>
              <a:buFont typeface="+mj-lt"/>
              <a:buAutoNum type="alphaLcPeriod" startAt="2"/>
              <a:tabLst>
                <a:tab pos="2687638" algn="l"/>
              </a:tabLst>
            </a:pPr>
            <a:r>
              <a:rPr lang="en-US" sz="2140" dirty="0" smtClean="0">
                <a:latin typeface="Arial" panose="020B0604020202020204" pitchFamily="34" charset="0"/>
                <a:cs typeface="Arial" panose="020B0604020202020204" pitchFamily="34" charset="0"/>
              </a:rPr>
              <a:t>Using </a:t>
            </a:r>
            <a:r>
              <a:rPr lang="en-US" sz="2140" dirty="0">
                <a:latin typeface="Arial" panose="020B0604020202020204" pitchFamily="34" charset="0"/>
                <a:cs typeface="Arial" panose="020B0604020202020204" pitchFamily="34" charset="0"/>
              </a:rPr>
              <a:t>your answers to parts </a:t>
            </a:r>
            <a:r>
              <a:rPr lang="en-US" sz="2140" b="1" dirty="0">
                <a:latin typeface="Arial" panose="020B0604020202020204" pitchFamily="34" charset="0"/>
                <a:cs typeface="Arial" panose="020B0604020202020204" pitchFamily="34" charset="0"/>
              </a:rPr>
              <a:t>a</a:t>
            </a:r>
            <a:r>
              <a:rPr lang="en-US" sz="2140" dirty="0">
                <a:latin typeface="Arial" panose="020B0604020202020204" pitchFamily="34" charset="0"/>
                <a:cs typeface="Arial" panose="020B0604020202020204" pitchFamily="34" charset="0"/>
              </a:rPr>
              <a:t> to </a:t>
            </a:r>
            <a:r>
              <a:rPr lang="en-US" sz="2140" b="1" dirty="0">
                <a:latin typeface="Arial" panose="020B0604020202020204" pitchFamily="34" charset="0"/>
                <a:cs typeface="Arial" panose="020B0604020202020204" pitchFamily="34" charset="0"/>
              </a:rPr>
              <a:t>f</a:t>
            </a:r>
            <a:r>
              <a:rPr lang="en-US" sz="2140" dirty="0">
                <a:latin typeface="Arial" panose="020B0604020202020204" pitchFamily="34" charset="0"/>
                <a:cs typeface="Arial" panose="020B0604020202020204" pitchFamily="34" charset="0"/>
              </a:rPr>
              <a:t>, sketch the graph of </a:t>
            </a:r>
            <a:r>
              <a:rPr lang="en-US" sz="2140" i="1" dirty="0">
                <a:latin typeface="Arial" panose="020B0604020202020204" pitchFamily="34" charset="0"/>
                <a:cs typeface="Arial" panose="020B0604020202020204" pitchFamily="34" charset="0"/>
              </a:rPr>
              <a:t>y</a:t>
            </a:r>
            <a:r>
              <a:rPr lang="en-US" sz="2140" dirty="0">
                <a:latin typeface="Arial" panose="020B0604020202020204" pitchFamily="34" charset="0"/>
                <a:cs typeface="Arial" panose="020B0604020202020204" pitchFamily="34" charset="0"/>
              </a:rPr>
              <a:t> = </a:t>
            </a:r>
            <a:r>
              <a:rPr lang="en-US" sz="2140" i="1" dirty="0" smtClean="0">
                <a:latin typeface="Arial" panose="020B0604020202020204" pitchFamily="34" charset="0"/>
                <a:cs typeface="Arial" panose="020B0604020202020204" pitchFamily="34" charset="0"/>
              </a:rPr>
              <a:t>x</a:t>
            </a:r>
            <a:r>
              <a:rPr lang="en-US" sz="2140" baseline="30000" dirty="0" smtClean="0">
                <a:latin typeface="Arial" panose="020B0604020202020204" pitchFamily="34" charset="0"/>
                <a:cs typeface="Arial" panose="020B0604020202020204" pitchFamily="34" charset="0"/>
              </a:rPr>
              <a:t>2</a:t>
            </a:r>
            <a:r>
              <a:rPr lang="en-US" sz="2140" dirty="0" smtClean="0">
                <a:latin typeface="Arial" panose="020B0604020202020204" pitchFamily="34" charset="0"/>
                <a:cs typeface="Arial" panose="020B0604020202020204" pitchFamily="34" charset="0"/>
              </a:rPr>
              <a:t> – 2</a:t>
            </a:r>
            <a:r>
              <a:rPr lang="en-US" sz="2140" i="1" dirty="0" smtClean="0">
                <a:latin typeface="Arial" panose="020B0604020202020204" pitchFamily="34" charset="0"/>
                <a:cs typeface="Arial" panose="020B0604020202020204" pitchFamily="34" charset="0"/>
              </a:rPr>
              <a:t>x</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- 8</a:t>
            </a: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sp>
        <p:nvSpPr>
          <p:cNvPr id="10" name="Rectangle 9"/>
          <p:cNvSpPr/>
          <p:nvPr/>
        </p:nvSpPr>
        <p:spPr>
          <a:xfrm flipH="1">
            <a:off x="268176" y="6021288"/>
            <a:ext cx="5239927" cy="49244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tabLst>
                <a:tab pos="1828800" algn="l"/>
              </a:tabLst>
            </a:pPr>
            <a:r>
              <a:rPr lang="en-US" sz="2600" b="1" dirty="0" smtClean="0">
                <a:solidFill>
                  <a:srgbClr val="C00000"/>
                </a:solidFill>
                <a:latin typeface="Arial" panose="020B0604020202020204" pitchFamily="34" charset="0"/>
                <a:cs typeface="Arial" panose="020B0604020202020204" pitchFamily="34" charset="0"/>
              </a:rPr>
              <a:t>Q10b </a:t>
            </a:r>
            <a:r>
              <a:rPr lang="en-US" sz="2600" b="1" dirty="0">
                <a:solidFill>
                  <a:srgbClr val="C00000"/>
                </a:solidFill>
                <a:latin typeface="Arial" panose="020B0604020202020204" pitchFamily="34" charset="0"/>
                <a:cs typeface="Arial" panose="020B0604020202020204" pitchFamily="34" charset="0"/>
              </a:rPr>
              <a:t>hint</a:t>
            </a:r>
            <a:r>
              <a:rPr lang="en-US" sz="2600" dirty="0">
                <a:solidFill>
                  <a:schemeClr val="tx1"/>
                </a:solidFill>
                <a:latin typeface="Arial" panose="020B0604020202020204" pitchFamily="34" charset="0"/>
                <a:cs typeface="Arial" panose="020B0604020202020204" pitchFamily="34" charset="0"/>
              </a:rPr>
              <a:t> – </a:t>
            </a:r>
            <a:r>
              <a:rPr lang="en-US" sz="2600" dirty="0" smtClean="0">
                <a:solidFill>
                  <a:schemeClr val="tx1"/>
                </a:solidFill>
                <a:latin typeface="Arial" panose="020B0604020202020204" pitchFamily="34" charset="0"/>
                <a:cs typeface="Arial" panose="020B0604020202020204" pitchFamily="34" charset="0"/>
              </a:rPr>
              <a:t>Solve </a:t>
            </a:r>
            <a:r>
              <a:rPr lang="en-US" sz="2600" i="1" dirty="0" smtClean="0">
                <a:solidFill>
                  <a:schemeClr val="tx1"/>
                </a:solidFill>
                <a:latin typeface="Arial" panose="020B0604020202020204" pitchFamily="34" charset="0"/>
                <a:cs typeface="Arial" panose="020B0604020202020204" pitchFamily="34" charset="0"/>
              </a:rPr>
              <a:t>x</a:t>
            </a:r>
            <a:r>
              <a:rPr lang="en-US" sz="2600" baseline="30000" dirty="0" smtClean="0">
                <a:solidFill>
                  <a:schemeClr val="tx1"/>
                </a:solidFill>
                <a:latin typeface="Arial" panose="020B0604020202020204" pitchFamily="34" charset="0"/>
                <a:cs typeface="Arial" panose="020B0604020202020204" pitchFamily="34" charset="0"/>
              </a:rPr>
              <a:t>2</a:t>
            </a:r>
            <a:r>
              <a:rPr lang="en-US" sz="2600" dirty="0" smtClean="0">
                <a:solidFill>
                  <a:schemeClr val="tx1"/>
                </a:solidFill>
                <a:latin typeface="Arial" panose="020B0604020202020204" pitchFamily="34" charset="0"/>
                <a:cs typeface="Arial" panose="020B0604020202020204" pitchFamily="34" charset="0"/>
              </a:rPr>
              <a:t> – 2</a:t>
            </a:r>
            <a:r>
              <a:rPr lang="en-US" sz="2600" i="1" dirty="0" smtClean="0">
                <a:solidFill>
                  <a:schemeClr val="tx1"/>
                </a:solidFill>
                <a:latin typeface="Arial" panose="020B0604020202020204" pitchFamily="34" charset="0"/>
                <a:cs typeface="Arial" panose="020B0604020202020204" pitchFamily="34" charset="0"/>
              </a:rPr>
              <a:t>x</a:t>
            </a:r>
            <a:r>
              <a:rPr lang="en-US" sz="2600" dirty="0" smtClean="0">
                <a:solidFill>
                  <a:schemeClr val="tx1"/>
                </a:solidFill>
                <a:latin typeface="Arial" panose="020B0604020202020204" pitchFamily="34" charset="0"/>
                <a:cs typeface="Arial" panose="020B0604020202020204" pitchFamily="34" charset="0"/>
              </a:rPr>
              <a:t> </a:t>
            </a:r>
            <a:r>
              <a:rPr lang="en-US" sz="2600" dirty="0">
                <a:solidFill>
                  <a:schemeClr val="tx1"/>
                </a:solidFill>
                <a:latin typeface="Arial" panose="020B0604020202020204" pitchFamily="34" charset="0"/>
                <a:cs typeface="Arial" panose="020B0604020202020204" pitchFamily="34" charset="0"/>
              </a:rPr>
              <a:t>- 8 = 0</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3113378085"/>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580112" y="1231592"/>
            <a:ext cx="3200036" cy="304526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480</a:t>
            </a:r>
            <a:endParaRPr lang="en-GB" sz="1400" b="1" dirty="0">
              <a:latin typeface="Calibri" panose="020F0502020204030204" pitchFamily="34" charset="0"/>
            </a:endParaRPr>
          </a:p>
        </p:txBody>
      </p:sp>
      <p:sp>
        <p:nvSpPr>
          <p:cNvPr id="3" name="Rectangle 2"/>
          <p:cNvSpPr/>
          <p:nvPr/>
        </p:nvSpPr>
        <p:spPr>
          <a:xfrm>
            <a:off x="268177" y="2796024"/>
            <a:ext cx="5239927" cy="1446550"/>
          </a:xfrm>
          <a:prstGeom prst="rect">
            <a:avLst/>
          </a:prstGeom>
        </p:spPr>
        <p:txBody>
          <a:bodyPr wrap="square">
            <a:spAutoFit/>
          </a:bodyPr>
          <a:lstStyle/>
          <a:p>
            <a:pPr lvl="1" indent="-457200">
              <a:buClr>
                <a:srgbClr val="C00000"/>
              </a:buClr>
              <a:buFont typeface="+mj-lt"/>
              <a:buAutoNum type="arabicPeriod" startAt="11"/>
              <a:tabLst>
                <a:tab pos="800100" algn="l"/>
                <a:tab pos="2687638" algn="l"/>
              </a:tabLst>
            </a:pPr>
            <a:r>
              <a:rPr lang="en-US" sz="2200" dirty="0" smtClean="0">
                <a:latin typeface="Arial" panose="020B0604020202020204" pitchFamily="34" charset="0"/>
                <a:cs typeface="Arial" panose="020B0604020202020204" pitchFamily="34" charset="0"/>
              </a:rPr>
              <a:t>Use </a:t>
            </a:r>
            <a:r>
              <a:rPr lang="en-US" sz="2200" dirty="0">
                <a:latin typeface="Arial" panose="020B0604020202020204" pitchFamily="34" charset="0"/>
                <a:cs typeface="Arial" panose="020B0604020202020204" pitchFamily="34" charset="0"/>
              </a:rPr>
              <a:t>the method in </a:t>
            </a:r>
            <a:r>
              <a:rPr lang="en-US" sz="2200" b="1" dirty="0" smtClean="0">
                <a:latin typeface="Arial" panose="020B0604020202020204" pitchFamily="34" charset="0"/>
                <a:cs typeface="Arial" panose="020B0604020202020204" pitchFamily="34" charset="0"/>
              </a:rPr>
              <a:t>Q10</a:t>
            </a:r>
            <a:r>
              <a:rPr lang="en-US" sz="2200" dirty="0" smtClean="0">
                <a:latin typeface="Arial" panose="020B0604020202020204" pitchFamily="34" charset="0"/>
                <a:cs typeface="Arial" panose="020B0604020202020204" pitchFamily="34" charset="0"/>
              </a:rPr>
              <a:t> to </a:t>
            </a:r>
            <a:r>
              <a:rPr lang="en-US" sz="2200" dirty="0">
                <a:latin typeface="Arial" panose="020B0604020202020204" pitchFamily="34" charset="0"/>
                <a:cs typeface="Arial" panose="020B0604020202020204" pitchFamily="34" charset="0"/>
              </a:rPr>
              <a:t>sketch these graphs, </a:t>
            </a:r>
            <a:endParaRPr lang="en-US" sz="2200" dirty="0" smtClean="0">
              <a:latin typeface="Arial" panose="020B0604020202020204" pitchFamily="34" charset="0"/>
              <a:cs typeface="Arial" panose="020B0604020202020204" pitchFamily="34" charset="0"/>
            </a:endParaRPr>
          </a:p>
          <a:p>
            <a:pPr marL="800100" lvl="2" indent="-342900">
              <a:buClr>
                <a:srgbClr val="C00000"/>
              </a:buClr>
              <a:buFont typeface="+mj-lt"/>
              <a:buAutoNum type="alphaLcPeriod"/>
              <a:tabLst>
                <a:tab pos="2687638"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 2</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- 3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b.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t>
            </a: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 2</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+ 8</a:t>
            </a:r>
          </a:p>
          <a:p>
            <a:pPr marL="800100" lvl="2" indent="-342900">
              <a:buClr>
                <a:srgbClr val="C00000"/>
              </a:buClr>
              <a:buFont typeface="+mj-lt"/>
              <a:buAutoNum type="alphaLcPeriod" startAt="3"/>
              <a:tabLst>
                <a:tab pos="2687638"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a:t>
            </a: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 4</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a:t>
            </a:r>
            <a:r>
              <a:rPr lang="en-US" sz="2200" dirty="0">
                <a:latin typeface="Arial" panose="020B0604020202020204" pitchFamily="34" charset="0"/>
                <a:cs typeface="Arial" panose="020B0604020202020204" pitchFamily="34" charset="0"/>
              </a:rPr>
              <a:t>6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d.</a:t>
            </a:r>
            <a:r>
              <a:rPr lang="en-US" sz="2200" dirty="0" smtClean="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3</a:t>
            </a: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- 3</a:t>
            </a: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grpSp>
        <p:nvGrpSpPr>
          <p:cNvPr id="14" name="Group 13"/>
          <p:cNvGrpSpPr/>
          <p:nvPr/>
        </p:nvGrpSpPr>
        <p:grpSpPr>
          <a:xfrm>
            <a:off x="251520" y="4221088"/>
            <a:ext cx="8568952" cy="2348681"/>
            <a:chOff x="150164" y="6494199"/>
            <a:chExt cx="8568952" cy="2348681"/>
          </a:xfrm>
        </p:grpSpPr>
        <p:sp>
          <p:nvSpPr>
            <p:cNvPr id="15" name="Rectangle 14"/>
            <p:cNvSpPr/>
            <p:nvPr/>
          </p:nvSpPr>
          <p:spPr>
            <a:xfrm flipH="1">
              <a:off x="150164" y="6673055"/>
              <a:ext cx="8568952" cy="2169825"/>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000" dirty="0">
                  <a:solidFill>
                    <a:schemeClr val="tx1"/>
                  </a:solidFill>
                  <a:latin typeface="Arial" panose="020B0604020202020204" pitchFamily="34" charset="0"/>
                  <a:cs typeface="Arial" panose="020B0604020202020204" pitchFamily="34" charset="0"/>
                </a:rPr>
                <a:t>To sketch a quadratic function</a:t>
              </a:r>
            </a:p>
            <a:p>
              <a:pPr marL="342900" indent="-342900">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Calculate </a:t>
              </a:r>
              <a:r>
                <a:rPr lang="en-US" sz="2000" dirty="0">
                  <a:solidFill>
                    <a:schemeClr val="tx1"/>
                  </a:solidFill>
                  <a:latin typeface="Arial" panose="020B0604020202020204" pitchFamily="34" charset="0"/>
                  <a:cs typeface="Arial" panose="020B0604020202020204" pitchFamily="34" charset="0"/>
                </a:rPr>
                <a:t>the solutions to the equation 'y = 0' (points of intersection with the </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-axis</a:t>
              </a:r>
              <a:r>
                <a:rPr lang="en-US" sz="2000" dirty="0">
                  <a:solidFill>
                    <a:schemeClr val="tx1"/>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Calculate </a:t>
              </a:r>
              <a:r>
                <a:rPr lang="en-US" sz="2000" dirty="0">
                  <a:solidFill>
                    <a:schemeClr val="tx1"/>
                  </a:solidFill>
                  <a:latin typeface="Arial" panose="020B0604020202020204" pitchFamily="34" charset="0"/>
                  <a:cs typeface="Arial" panose="020B0604020202020204" pitchFamily="34" charset="0"/>
                </a:rPr>
                <a:t>the point at which the graph crosses the y-axis.</a:t>
              </a:r>
            </a:p>
            <a:p>
              <a:pPr marL="342900" indent="-342900">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Find </a:t>
              </a:r>
              <a:r>
                <a:rPr lang="en-US" sz="2000" dirty="0">
                  <a:solidFill>
                    <a:schemeClr val="tx1"/>
                  </a:solidFill>
                  <a:latin typeface="Arial" panose="020B0604020202020204" pitchFamily="34" charset="0"/>
                  <a:cs typeface="Arial" panose="020B0604020202020204" pitchFamily="34" charset="0"/>
                </a:rPr>
                <a:t>the coordinates of the turning point and whether it is a maximum or a minimum.</a:t>
              </a:r>
            </a:p>
          </p:txBody>
        </p:sp>
        <p:sp>
          <p:nvSpPr>
            <p:cNvPr id="16" name="Pentagon 15"/>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7</a:t>
              </a:r>
              <a:endParaRPr lang="en-US" b="1" dirty="0">
                <a:latin typeface="Arial" panose="020B0604020202020204" pitchFamily="34" charset="0"/>
                <a:cs typeface="Arial" panose="020B0604020202020204" pitchFamily="34" charset="0"/>
              </a:endParaRPr>
            </a:p>
          </p:txBody>
        </p:sp>
      </p:grpSp>
      <p:grpSp>
        <p:nvGrpSpPr>
          <p:cNvPr id="17" name="Group 16"/>
          <p:cNvGrpSpPr/>
          <p:nvPr/>
        </p:nvGrpSpPr>
        <p:grpSpPr>
          <a:xfrm>
            <a:off x="251520" y="1209820"/>
            <a:ext cx="5213924" cy="1425351"/>
            <a:chOff x="150164" y="6494199"/>
            <a:chExt cx="5213924" cy="1425351"/>
          </a:xfrm>
        </p:grpSpPr>
        <p:sp>
          <p:nvSpPr>
            <p:cNvPr id="18" name="Rectangle 17"/>
            <p:cNvSpPr/>
            <p:nvPr/>
          </p:nvSpPr>
          <p:spPr>
            <a:xfrm flipH="1">
              <a:off x="150164" y="6673055"/>
              <a:ext cx="5213924" cy="1246495"/>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000" dirty="0">
                  <a:solidFill>
                    <a:schemeClr val="tx1"/>
                  </a:solidFill>
                  <a:latin typeface="Arial" panose="020B0604020202020204" pitchFamily="34" charset="0"/>
                  <a:cs typeface="Arial" panose="020B0604020202020204" pitchFamily="34" charset="0"/>
                </a:rPr>
                <a:t>When a quadratic is written in completed square form </a:t>
              </a:r>
              <a:r>
                <a:rPr lang="en-US" sz="2000" i="1" dirty="0">
                  <a:solidFill>
                    <a:schemeClr val="tx1"/>
                  </a:solidFill>
                  <a:latin typeface="Arial" panose="020B0604020202020204" pitchFamily="34" charset="0"/>
                  <a:cs typeface="Arial" panose="020B0604020202020204" pitchFamily="34" charset="0"/>
                </a:rPr>
                <a:t>y</a:t>
              </a:r>
              <a:r>
                <a:rPr lang="en-US" sz="2000" dirty="0">
                  <a:solidFill>
                    <a:schemeClr val="tx1"/>
                  </a:solidFill>
                  <a:latin typeface="Arial" panose="020B0604020202020204" pitchFamily="34" charset="0"/>
                  <a:cs typeface="Arial" panose="020B0604020202020204" pitchFamily="34" charset="0"/>
                </a:rPr>
                <a:t> = </a:t>
              </a:r>
              <a:r>
                <a:rPr lang="en-US" sz="2000" i="1" dirty="0" smtClean="0">
                  <a:solidFill>
                    <a:schemeClr val="tx1"/>
                  </a:solidFill>
                  <a:latin typeface="Arial" panose="020B0604020202020204" pitchFamily="34" charset="0"/>
                  <a:cs typeface="Arial" panose="020B0604020202020204" pitchFamily="34" charset="0"/>
                </a:rPr>
                <a:t>a</a:t>
              </a:r>
              <a:r>
                <a:rPr lang="en-US" sz="2000" dirty="0" smtClean="0">
                  <a:solidFill>
                    <a:schemeClr val="tx1"/>
                  </a:solidFill>
                  <a:latin typeface="Arial" panose="020B0604020202020204" pitchFamily="34" charset="0"/>
                  <a:cs typeface="Arial" panose="020B0604020202020204" pitchFamily="34" charset="0"/>
                </a:rPr>
                <a:t>(</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b</a:t>
              </a:r>
              <a:r>
                <a:rPr lang="en-US" sz="2000" dirty="0" smtClean="0">
                  <a:solidFill>
                    <a:schemeClr val="tx1"/>
                  </a:solidFill>
                  <a:latin typeface="Arial" panose="020B0604020202020204" pitchFamily="34" charset="0"/>
                  <a:cs typeface="Arial" panose="020B0604020202020204" pitchFamily="34" charset="0"/>
                </a:rPr>
                <a:t>)</a:t>
              </a:r>
              <a:r>
                <a:rPr lang="en-US" sz="2000" baseline="30000" dirty="0" smtClean="0">
                  <a:solidFill>
                    <a:schemeClr val="tx1"/>
                  </a:solidFill>
                  <a:latin typeface="Arial" panose="020B0604020202020204" pitchFamily="34" charset="0"/>
                  <a:cs typeface="Arial" panose="020B0604020202020204" pitchFamily="34" charset="0"/>
                </a:rPr>
                <a:t>2</a:t>
              </a:r>
              <a:r>
                <a:rPr lang="en-US" sz="2000" dirty="0" smtClean="0">
                  <a:solidFill>
                    <a:schemeClr val="tx1"/>
                  </a:solidFill>
                  <a:latin typeface="Arial" panose="020B0604020202020204" pitchFamily="34" charset="0"/>
                  <a:cs typeface="Arial" panose="020B0604020202020204" pitchFamily="34" charset="0"/>
                </a:rPr>
                <a:t> + </a:t>
              </a:r>
              <a:r>
                <a:rPr lang="en-US" sz="2000" i="1" dirty="0" smtClean="0">
                  <a:solidFill>
                    <a:schemeClr val="tx1"/>
                  </a:solidFill>
                  <a:latin typeface="Arial" panose="020B0604020202020204" pitchFamily="34" charset="0"/>
                  <a:cs typeface="Arial" panose="020B0604020202020204" pitchFamily="34" charset="0"/>
                </a:rPr>
                <a:t>c</a:t>
              </a:r>
              <a:r>
                <a:rPr lang="en-US" sz="2000" dirty="0" smtClean="0">
                  <a:solidFill>
                    <a:schemeClr val="tx1"/>
                  </a:solidFill>
                  <a:latin typeface="Arial" panose="020B0604020202020204" pitchFamily="34" charset="0"/>
                  <a:cs typeface="Arial" panose="020B0604020202020204" pitchFamily="34" charset="0"/>
                </a:rPr>
                <a:t> the </a:t>
              </a:r>
              <a:r>
                <a:rPr lang="en-US" sz="2000" dirty="0">
                  <a:solidFill>
                    <a:schemeClr val="tx1"/>
                  </a:solidFill>
                  <a:latin typeface="Arial" panose="020B0604020202020204" pitchFamily="34" charset="0"/>
                  <a:cs typeface="Arial" panose="020B0604020202020204" pitchFamily="34" charset="0"/>
                </a:rPr>
                <a:t>coordinate of the turning point is </a:t>
              </a:r>
              <a:r>
                <a:rPr lang="en-US" sz="2000" dirty="0" smtClean="0">
                  <a:solidFill>
                    <a:schemeClr val="tx1"/>
                  </a:solidFill>
                  <a:latin typeface="Arial" panose="020B0604020202020204" pitchFamily="34" charset="0"/>
                  <a:cs typeface="Arial" panose="020B0604020202020204" pitchFamily="34" charset="0"/>
                </a:rPr>
                <a:t>(-b, </a:t>
              </a:r>
              <a:r>
                <a:rPr lang="en-US" sz="2000" dirty="0">
                  <a:solidFill>
                    <a:schemeClr val="tx1"/>
                  </a:solidFill>
                  <a:latin typeface="Arial" panose="020B0604020202020204" pitchFamily="34" charset="0"/>
                  <a:cs typeface="Arial" panose="020B0604020202020204" pitchFamily="34" charset="0"/>
                </a:rPr>
                <a:t>c)</a:t>
              </a:r>
            </a:p>
          </p:txBody>
        </p:sp>
        <p:sp>
          <p:nvSpPr>
            <p:cNvPr id="19" name="Pentagon 18"/>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a:t>
              </a:r>
              <a:r>
                <a:rPr lang="en-US" b="1" dirty="0">
                  <a:latin typeface="Arial" panose="020B0604020202020204" pitchFamily="34" charset="0"/>
                  <a:cs typeface="Arial" panose="020B0604020202020204" pitchFamily="34" charset="0"/>
                </a:rPr>
                <a:t>6</a:t>
              </a:r>
            </a:p>
          </p:txBody>
        </p:sp>
      </p:grpSp>
      <p:pic>
        <p:nvPicPr>
          <p:cNvPr id="20" name="Picture 1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2308753168"/>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481</a:t>
            </a:r>
            <a:endParaRPr lang="en-GB" sz="1400" b="1" dirty="0">
              <a:latin typeface="Calibri" panose="020F0502020204030204" pitchFamily="34" charset="0"/>
            </a:endParaRP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grpSp>
        <p:nvGrpSpPr>
          <p:cNvPr id="9" name="Group 8"/>
          <p:cNvGrpSpPr/>
          <p:nvPr/>
        </p:nvGrpSpPr>
        <p:grpSpPr>
          <a:xfrm>
            <a:off x="305905" y="1268760"/>
            <a:ext cx="8538542" cy="5256584"/>
            <a:chOff x="3483872" y="1089031"/>
            <a:chExt cx="5296717" cy="5256584"/>
          </a:xfrm>
        </p:grpSpPr>
        <p:sp>
          <p:nvSpPr>
            <p:cNvPr id="11" name="Round Diagonal Corner Rectangle 10"/>
            <p:cNvSpPr/>
            <p:nvPr/>
          </p:nvSpPr>
          <p:spPr>
            <a:xfrm>
              <a:off x="3491879" y="1089031"/>
              <a:ext cx="5288710"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12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563889" y="1666250"/>
              <a:ext cx="2627462" cy="4493538"/>
            </a:xfrm>
            <a:prstGeom prst="rect">
              <a:avLst/>
            </a:prstGeom>
          </p:spPr>
          <p:txBody>
            <a:bodyPr wrap="square">
              <a:spAutoFit/>
            </a:bodyPr>
            <a:lstStyle/>
            <a:p>
              <a:pPr marL="400050" indent="-400050">
                <a:spcAft>
                  <a:spcPts val="0"/>
                </a:spcAft>
                <a:buClr>
                  <a:srgbClr val="C00000"/>
                </a:buClr>
                <a:buFont typeface="+mj-lt"/>
                <a:buAutoNum type="alphaLcPeriod"/>
                <a:tabLst>
                  <a:tab pos="4972050" algn="r"/>
                </a:tabLst>
              </a:pPr>
              <a:r>
                <a:rPr lang="en-US" sz="2600" dirty="0" smtClean="0"/>
                <a:t>Solve </a:t>
              </a:r>
              <a:r>
                <a:rPr lang="en-US" sz="2600" dirty="0"/>
                <a:t>the equation </a:t>
              </a:r>
              <a:r>
                <a:rPr lang="en-US" sz="2600" dirty="0" smtClean="0"/>
                <a:t/>
              </a:r>
              <a:br>
                <a:rPr lang="en-US" sz="2600" dirty="0" smtClean="0"/>
              </a:br>
              <a:r>
                <a:rPr lang="en-US" sz="2600" i="1" dirty="0" smtClean="0"/>
                <a:t>x</a:t>
              </a:r>
              <a:r>
                <a:rPr lang="en-US" sz="2600" baseline="30000" dirty="0" smtClean="0"/>
                <a:t>2</a:t>
              </a:r>
              <a:r>
                <a:rPr lang="en-US" sz="2600" dirty="0" smtClean="0"/>
                <a:t> </a:t>
              </a:r>
              <a:r>
                <a:rPr lang="en-US" sz="2600" dirty="0"/>
                <a:t>- 4</a:t>
              </a:r>
              <a:r>
                <a:rPr lang="en-US" sz="2600" i="1" dirty="0"/>
                <a:t>x</a:t>
              </a:r>
              <a:r>
                <a:rPr lang="en-US" sz="2600" dirty="0"/>
                <a:t> + 3 = 0 </a:t>
              </a:r>
              <a:r>
                <a:rPr lang="en-US" sz="2600" dirty="0" smtClean="0"/>
                <a:t>	</a:t>
              </a:r>
              <a:r>
                <a:rPr lang="en-US" sz="2600" b="1" dirty="0" smtClean="0"/>
                <a:t>(</a:t>
              </a:r>
              <a:r>
                <a:rPr lang="en-US" sz="2600" b="1" dirty="0"/>
                <a:t>2 marks)</a:t>
              </a:r>
            </a:p>
            <a:p>
              <a:pPr marL="400050" indent="-400050">
                <a:spcAft>
                  <a:spcPts val="0"/>
                </a:spcAft>
                <a:buClr>
                  <a:srgbClr val="C00000"/>
                </a:buClr>
                <a:buFont typeface="+mj-lt"/>
                <a:buAutoNum type="alphaLcPeriod"/>
                <a:tabLst>
                  <a:tab pos="4972050" algn="r"/>
                </a:tabLst>
              </a:pPr>
              <a:r>
                <a:rPr lang="en-US" sz="2600" dirty="0" smtClean="0"/>
                <a:t>On </a:t>
              </a:r>
              <a:r>
                <a:rPr lang="en-US" sz="2600" dirty="0"/>
                <a:t>a copy of the grid, sketch the graph </a:t>
              </a:r>
              <a:r>
                <a:rPr lang="en-US" sz="2600" dirty="0" smtClean="0"/>
                <a:t>of </a:t>
              </a:r>
              <a:r>
                <a:rPr lang="en-US" sz="2600" i="1" dirty="0" smtClean="0"/>
                <a:t>y</a:t>
              </a:r>
              <a:r>
                <a:rPr lang="en-US" sz="2600" dirty="0" smtClean="0"/>
                <a:t> </a:t>
              </a:r>
              <a:r>
                <a:rPr lang="en-US" sz="2600" dirty="0"/>
                <a:t>= </a:t>
              </a:r>
              <a:r>
                <a:rPr lang="en-US" sz="2600" i="1" dirty="0"/>
                <a:t>x</a:t>
              </a:r>
              <a:r>
                <a:rPr lang="en-US" sz="2600" baseline="30000" dirty="0"/>
                <a:t>2</a:t>
              </a:r>
              <a:r>
                <a:rPr lang="en-US" sz="2600" dirty="0"/>
                <a:t> </a:t>
              </a:r>
              <a:r>
                <a:rPr lang="en-US" sz="2600" dirty="0" smtClean="0"/>
                <a:t>– 4</a:t>
              </a:r>
              <a:r>
                <a:rPr lang="en-US" sz="2600" i="1" dirty="0" smtClean="0"/>
                <a:t>x</a:t>
              </a:r>
              <a:r>
                <a:rPr lang="en-US" sz="2600" dirty="0" smtClean="0"/>
                <a:t> </a:t>
              </a:r>
              <a:r>
                <a:rPr lang="en-US" sz="2600" dirty="0"/>
                <a:t>+ 3, marking clearly the coordinates of the points of intersection with the axes and the coordinates of the turning point. 	</a:t>
              </a:r>
              <a:r>
                <a:rPr lang="en-US" sz="2600" b="1" dirty="0" smtClean="0"/>
                <a:t>(</a:t>
              </a:r>
              <a:r>
                <a:rPr lang="en-US" sz="2600" b="1" dirty="0"/>
                <a:t>4 marks</a:t>
              </a:r>
              <a:r>
                <a:rPr lang="en-US" sz="2600" dirty="0"/>
                <a:t>)</a:t>
              </a:r>
              <a:endParaRPr lang="en-US" sz="2600" b="1" dirty="0"/>
            </a:p>
          </p:txBody>
        </p:sp>
      </p:gr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32041" y="1862941"/>
            <a:ext cx="3816424" cy="3623109"/>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92441" y="1185408"/>
            <a:ext cx="600039" cy="587408"/>
          </a:xfrm>
          <a:prstGeom prst="rect">
            <a:avLst/>
          </a:prstGeom>
        </p:spPr>
      </p:pic>
      <p:sp>
        <p:nvSpPr>
          <p:cNvPr id="14" name="Rectangle 13"/>
          <p:cNvSpPr/>
          <p:nvPr/>
        </p:nvSpPr>
        <p:spPr>
          <a:xfrm flipH="1">
            <a:off x="4932040" y="5576173"/>
            <a:ext cx="3867779" cy="877163"/>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700" b="1" dirty="0" smtClean="0">
                <a:solidFill>
                  <a:schemeClr val="accent3">
                    <a:lumMod val="50000"/>
                  </a:schemeClr>
                </a:solidFill>
                <a:latin typeface="Arial" panose="020B0604020202020204" pitchFamily="34" charset="0"/>
                <a:cs typeface="Arial" panose="020B0604020202020204" pitchFamily="34" charset="0"/>
              </a:rPr>
              <a:t>Q12 strategy hint</a:t>
            </a:r>
            <a:r>
              <a:rPr lang="en-US" sz="1700" dirty="0" smtClean="0">
                <a:solidFill>
                  <a:schemeClr val="accent3">
                    <a:lumMod val="50000"/>
                  </a:schemeClr>
                </a:solidFill>
                <a:latin typeface="Arial" panose="020B0604020202020204" pitchFamily="34" charset="0"/>
                <a:cs typeface="Arial" panose="020B0604020202020204" pitchFamily="34" charset="0"/>
              </a:rPr>
              <a:t> </a:t>
            </a:r>
            <a:r>
              <a:rPr lang="en-US" sz="1700" dirty="0">
                <a:solidFill>
                  <a:schemeClr val="tx1"/>
                </a:solidFill>
                <a:latin typeface="Arial" panose="020B0604020202020204" pitchFamily="34" charset="0"/>
                <a:cs typeface="Arial" panose="020B0604020202020204" pitchFamily="34" charset="0"/>
              </a:rPr>
              <a:t>- You can use your answer to part a to help you draw the graph.</a:t>
            </a:r>
          </a:p>
        </p:txBody>
      </p:sp>
    </p:spTree>
    <p:extLst>
      <p:ext uri="{BB962C8B-B14F-4D97-AF65-F5344CB8AC3E}">
        <p14:creationId xmlns:p14="http://schemas.microsoft.com/office/powerpoint/2010/main" val="3281360771"/>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481</a:t>
            </a:r>
            <a:endParaRPr lang="en-GB" sz="1400" b="1" dirty="0">
              <a:latin typeface="Calibri" panose="020F0502020204030204" pitchFamily="34" charset="0"/>
            </a:endParaRPr>
          </a:p>
        </p:txBody>
      </p:sp>
      <p:sp>
        <p:nvSpPr>
          <p:cNvPr id="3" name="Rectangle 2"/>
          <p:cNvSpPr/>
          <p:nvPr/>
        </p:nvSpPr>
        <p:spPr>
          <a:xfrm>
            <a:off x="268177" y="1221720"/>
            <a:ext cx="5239927" cy="5447645"/>
          </a:xfrm>
          <a:prstGeom prst="rect">
            <a:avLst/>
          </a:prstGeom>
        </p:spPr>
        <p:txBody>
          <a:bodyPr wrap="square">
            <a:spAutoFit/>
          </a:bodyPr>
          <a:lstStyle/>
          <a:p>
            <a:pPr lvl="1" indent="-457200">
              <a:buClr>
                <a:srgbClr val="C00000"/>
              </a:buClr>
              <a:buFont typeface="+mj-lt"/>
              <a:buAutoNum type="arabicPeriod" startAt="13"/>
              <a:tabLst>
                <a:tab pos="800100" algn="l"/>
                <a:tab pos="2687638"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Write </a:t>
            </a:r>
            <a:r>
              <a:rPr lang="en-US" sz="2400" dirty="0">
                <a:latin typeface="Arial" panose="020B0604020202020204" pitchFamily="34" charset="0"/>
                <a:cs typeface="Arial" panose="020B0604020202020204" pitchFamily="34" charset="0"/>
              </a:rPr>
              <a:t>down the coordinates of </a:t>
            </a:r>
            <a:r>
              <a:rPr lang="en-US" sz="2400" dirty="0" smtClean="0">
                <a:latin typeface="Arial" panose="020B0604020202020204" pitchFamily="34" charset="0"/>
                <a:cs typeface="Arial" panose="020B0604020202020204" pitchFamily="34" charset="0"/>
              </a:rPr>
              <a:t>	the turning </a:t>
            </a:r>
            <a:r>
              <a:rPr lang="en-US" sz="2400" dirty="0">
                <a:latin typeface="Arial" panose="020B0604020202020204" pitchFamily="34" charset="0"/>
                <a:cs typeface="Arial" panose="020B0604020202020204" pitchFamily="34" charset="0"/>
              </a:rPr>
              <a:t>point of the </a:t>
            </a:r>
            <a:r>
              <a:rPr lang="en-US" sz="2400" dirty="0" smtClean="0">
                <a:latin typeface="Arial" panose="020B0604020202020204" pitchFamily="34" charset="0"/>
                <a:cs typeface="Arial" panose="020B0604020202020204" pitchFamily="34" charset="0"/>
              </a:rPr>
              <a:t>graph of 	</a:t>
            </a:r>
            <a:r>
              <a:rPr lang="en-US" sz="2400" i="1" dirty="0" smtClean="0">
                <a:latin typeface="Arial" panose="020B0604020202020204" pitchFamily="34" charset="0"/>
                <a:cs typeface="Arial" panose="020B0604020202020204" pitchFamily="34" charset="0"/>
              </a:rPr>
              <a:t>y </a:t>
            </a: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5</a:t>
            </a:r>
          </a:p>
          <a:p>
            <a:pPr marL="800100" lvl="2" indent="-342900">
              <a:buClr>
                <a:srgbClr val="C00000"/>
              </a:buClr>
              <a:buFont typeface="+mj-lt"/>
              <a:buAutoNum type="alphaLcPeriod" startAt="2"/>
              <a:tabLst>
                <a:tab pos="2687638" algn="l"/>
              </a:tabLst>
            </a:pPr>
            <a:r>
              <a:rPr lang="en-US" sz="2400" dirty="0" smtClean="0">
                <a:latin typeface="Arial" panose="020B0604020202020204" pitchFamily="34" charset="0"/>
                <a:cs typeface="Arial" panose="020B0604020202020204" pitchFamily="34" charset="0"/>
              </a:rPr>
              <a:t>Substitute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 0 into the equation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+ 3)</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- 5 and hence find the coordinates of the roots</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pPr lvl="1" indent="-457200">
              <a:buClr>
                <a:srgbClr val="C00000"/>
              </a:buClr>
              <a:buFont typeface="+mj-lt"/>
              <a:buAutoNum type="arabicPeriod" startAt="13"/>
              <a:tabLst>
                <a:tab pos="800100" algn="l"/>
                <a:tab pos="2687638" algn="l"/>
              </a:tabLst>
            </a:pPr>
            <a:r>
              <a:rPr lang="en-US" sz="2400" dirty="0" smtClean="0">
                <a:latin typeface="Arial" panose="020B0604020202020204" pitchFamily="34" charset="0"/>
                <a:cs typeface="Arial" panose="020B0604020202020204" pitchFamily="34" charset="0"/>
              </a:rPr>
              <a:t>Find </a:t>
            </a:r>
            <a:r>
              <a:rPr lang="en-US" sz="2400" dirty="0">
                <a:latin typeface="Arial" panose="020B0604020202020204" pitchFamily="34" charset="0"/>
                <a:cs typeface="Arial" panose="020B0604020202020204" pitchFamily="34" charset="0"/>
              </a:rPr>
              <a:t>the roots of these equations given in completed square form, giving your answers in surd form.</a:t>
            </a:r>
          </a:p>
          <a:p>
            <a:pPr lvl="2" indent="-457200">
              <a:buClr>
                <a:srgbClr val="C00000"/>
              </a:buClr>
              <a:buFont typeface="+mj-lt"/>
              <a:buAutoNum type="alphaLcPeriod"/>
              <a:tabLst>
                <a:tab pos="800100" algn="l"/>
                <a:tab pos="2687638" algn="l"/>
              </a:tabLst>
            </a:pPr>
            <a:r>
              <a:rPr lang="en-US" sz="2400" dirty="0" smtClean="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1)</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- 3 = 0 </a:t>
            </a:r>
            <a:endParaRPr lang="en-US" sz="24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00100" algn="l"/>
                <a:tab pos="2687638" algn="l"/>
              </a:tabLst>
            </a:pP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- 1)</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18 = 0 </a:t>
            </a:r>
            <a:endParaRPr lang="en-US" sz="24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00100" algn="l"/>
                <a:tab pos="2687638" algn="l"/>
              </a:tabLst>
            </a:pPr>
            <a:r>
              <a:rPr lang="en-US" sz="2400" dirty="0" smtClean="0">
                <a:latin typeface="Arial" panose="020B0604020202020204" pitchFamily="34" charset="0"/>
                <a:cs typeface="Arial" panose="020B0604020202020204" pitchFamily="34" charset="0"/>
              </a:rPr>
              <a:t>3(</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a:t>
            </a:r>
            <a:r>
              <a:rPr lang="en-US" sz="2400" baseline="30000" dirty="0" smtClean="0">
                <a:latin typeface="Arial" panose="020B0604020202020204" pitchFamily="34" charset="0"/>
                <a:cs typeface="Arial" panose="020B0604020202020204" pitchFamily="34" charset="0"/>
              </a:rPr>
              <a:t>2 </a:t>
            </a:r>
            <a:r>
              <a:rPr lang="en-US" sz="2400" dirty="0" smtClean="0">
                <a:latin typeface="Arial" panose="020B0604020202020204" pitchFamily="34" charset="0"/>
                <a:cs typeface="Arial" panose="020B0604020202020204" pitchFamily="34" charset="0"/>
              </a:rPr>
              <a:t>- 4 </a:t>
            </a:r>
            <a:r>
              <a:rPr lang="en-US" sz="2400" dirty="0">
                <a:latin typeface="Arial" panose="020B0604020202020204" pitchFamily="34" charset="0"/>
                <a:cs typeface="Arial" panose="020B0604020202020204" pitchFamily="34" charset="0"/>
              </a:rPr>
              <a:t>= 0</a:t>
            </a: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sp>
        <p:nvSpPr>
          <p:cNvPr id="10" name="Rectangle 9"/>
          <p:cNvSpPr/>
          <p:nvPr/>
        </p:nvSpPr>
        <p:spPr>
          <a:xfrm flipH="1">
            <a:off x="268176" y="3861048"/>
            <a:ext cx="5239927" cy="40011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tabLst>
                <a:tab pos="1828800" algn="l"/>
              </a:tabLst>
            </a:pPr>
            <a:r>
              <a:rPr lang="en-US" sz="2000" b="1" dirty="0" smtClean="0">
                <a:solidFill>
                  <a:srgbClr val="C00000"/>
                </a:solidFill>
                <a:latin typeface="Arial" panose="020B0604020202020204" pitchFamily="34" charset="0"/>
                <a:cs typeface="Arial" panose="020B0604020202020204" pitchFamily="34" charset="0"/>
              </a:rPr>
              <a:t>Q13b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Give your answers in surd form.</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295736515"/>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481</a:t>
            </a:r>
            <a:endParaRPr lang="en-GB" sz="1400" b="1" dirty="0">
              <a:latin typeface="Calibri" panose="020F0502020204030204" pitchFamily="34" charset="0"/>
            </a:endParaRPr>
          </a:p>
        </p:txBody>
      </p:sp>
      <p:sp>
        <p:nvSpPr>
          <p:cNvPr id="3" name="Rectangle 2"/>
          <p:cNvSpPr/>
          <p:nvPr/>
        </p:nvSpPr>
        <p:spPr>
          <a:xfrm>
            <a:off x="268177" y="1221720"/>
            <a:ext cx="5239927" cy="3416320"/>
          </a:xfrm>
          <a:prstGeom prst="rect">
            <a:avLst/>
          </a:prstGeom>
        </p:spPr>
        <p:txBody>
          <a:bodyPr wrap="square">
            <a:spAutoFit/>
          </a:bodyPr>
          <a:lstStyle/>
          <a:p>
            <a:pPr marL="514350" lvl="1" indent="-514350">
              <a:buClr>
                <a:srgbClr val="C00000"/>
              </a:buClr>
              <a:buFont typeface="+mj-lt"/>
              <a:buAutoNum type="arabicPeriod" startAt="15"/>
              <a:tabLst>
                <a:tab pos="800100" algn="l"/>
                <a:tab pos="2687638" algn="l"/>
              </a:tabLst>
            </a:pPr>
            <a:r>
              <a:rPr lang="en-US" sz="2400" dirty="0" smtClean="0">
                <a:latin typeface="Arial" panose="020B0604020202020204" pitchFamily="34" charset="0"/>
                <a:cs typeface="Arial" panose="020B0604020202020204" pitchFamily="34" charset="0"/>
              </a:rPr>
              <a:t>By </a:t>
            </a:r>
            <a:r>
              <a:rPr lang="en-US" sz="2400" dirty="0">
                <a:latin typeface="Arial" panose="020B0604020202020204" pitchFamily="34" charset="0"/>
                <a:cs typeface="Arial" panose="020B0604020202020204" pitchFamily="34" charset="0"/>
              </a:rPr>
              <a:t>writing the equations in completed square form, calculate the roots of the equations. Give your answers in surd form.</a:t>
            </a:r>
          </a:p>
          <a:p>
            <a:pPr marL="971550" lvl="2" indent="-514350">
              <a:buClr>
                <a:srgbClr val="C00000"/>
              </a:buClr>
              <a:buFont typeface="+mj-lt"/>
              <a:buAutoNum type="alphaLcPeriod"/>
              <a:tabLst>
                <a:tab pos="800100" algn="l"/>
                <a:tab pos="2687638" algn="l"/>
              </a:tabLst>
            </a:pP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+ 4</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- 3 = 0 </a:t>
            </a:r>
            <a:endParaRPr lang="en-US" sz="240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a:tabLst>
                <a:tab pos="800100" algn="l"/>
                <a:tab pos="2687638" algn="l"/>
              </a:tabLst>
            </a:pP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- 8</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- 1 = 0 </a:t>
            </a:r>
            <a:endParaRPr lang="en-US" sz="240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a:tabLst>
                <a:tab pos="800100" algn="l"/>
                <a:tab pos="2687638" algn="l"/>
              </a:tabLst>
            </a:pPr>
            <a:r>
              <a:rPr lang="en-US" sz="2400" dirty="0" smtClean="0">
                <a:latin typeface="Arial" panose="020B0604020202020204" pitchFamily="34" charset="0"/>
                <a:cs typeface="Arial" panose="020B0604020202020204" pitchFamily="34" charset="0"/>
              </a:rPr>
              <a:t>3</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+ 18</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-12 = </a:t>
            </a:r>
            <a:r>
              <a:rPr lang="en-US" sz="2400" dirty="0" smtClean="0">
                <a:latin typeface="Arial" panose="020B0604020202020204" pitchFamily="34" charset="0"/>
                <a:cs typeface="Arial" panose="020B0604020202020204" pitchFamily="34" charset="0"/>
              </a:rPr>
              <a:t>0</a:t>
            </a:r>
          </a:p>
          <a:p>
            <a:pPr marL="514350" lvl="1" indent="-514350">
              <a:buClr>
                <a:srgbClr val="C00000"/>
              </a:buClr>
              <a:buFont typeface="+mj-lt"/>
              <a:buAutoNum type="arabicPeriod" startAt="17"/>
              <a:tabLst>
                <a:tab pos="800100" algn="l"/>
                <a:tab pos="2687638" algn="l"/>
              </a:tabLst>
            </a:pPr>
            <a:r>
              <a:rPr lang="en-US" sz="2400" b="1" dirty="0" smtClean="0">
                <a:solidFill>
                  <a:srgbClr val="C00000"/>
                </a:solidFill>
                <a:latin typeface="Arial" panose="020B0604020202020204" pitchFamily="34" charset="0"/>
                <a:cs typeface="Arial" panose="020B0604020202020204" pitchFamily="34" charset="0"/>
              </a:rPr>
              <a:t>Problem-solving </a:t>
            </a:r>
            <a:r>
              <a:rPr lang="en-US" sz="2400" dirty="0">
                <a:latin typeface="Arial" panose="020B0604020202020204" pitchFamily="34" charset="0"/>
                <a:cs typeface="Arial" panose="020B0604020202020204" pitchFamily="34" charset="0"/>
              </a:rPr>
              <a:t>Find the equation of this quadratic graph.</a:t>
            </a: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sp>
        <p:nvSpPr>
          <p:cNvPr id="10" name="Rectangle 9"/>
          <p:cNvSpPr/>
          <p:nvPr/>
        </p:nvSpPr>
        <p:spPr>
          <a:xfrm flipH="1">
            <a:off x="5577289" y="5273913"/>
            <a:ext cx="3171175" cy="132343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tabLst>
                <a:tab pos="1828800" algn="l"/>
              </a:tabLst>
            </a:pPr>
            <a:r>
              <a:rPr lang="en-US" sz="2000" b="1" dirty="0" smtClean="0">
                <a:solidFill>
                  <a:srgbClr val="C00000"/>
                </a:solidFill>
                <a:latin typeface="Arial" panose="020B0604020202020204" pitchFamily="34" charset="0"/>
                <a:cs typeface="Arial" panose="020B0604020202020204" pitchFamily="34" charset="0"/>
              </a:rPr>
              <a:t>Q17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Substitute the value of the turning point and the </a:t>
            </a: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-intercept </a:t>
            </a:r>
            <a:r>
              <a:rPr lang="en-US" sz="2000" dirty="0">
                <a:solidFill>
                  <a:schemeClr val="tx1"/>
                </a:solidFill>
                <a:latin typeface="Arial" panose="020B0604020202020204" pitchFamily="34" charset="0"/>
                <a:cs typeface="Arial" panose="020B0604020202020204" pitchFamily="34" charset="0"/>
              </a:rPr>
              <a:t>into </a:t>
            </a: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x</a:t>
            </a:r>
            <a:r>
              <a:rPr lang="en-US" sz="2000" dirty="0">
                <a:solidFill>
                  <a:schemeClr val="tx1"/>
                </a:solidFill>
                <a:latin typeface="Arial" panose="020B0604020202020204" pitchFamily="34" charset="0"/>
                <a:cs typeface="Arial" panose="020B0604020202020204" pitchFamily="34" charset="0"/>
              </a:rPr>
              <a:t> + 6)</a:t>
            </a:r>
            <a:r>
              <a:rPr lang="en-US" sz="2000" baseline="30000" dirty="0">
                <a:solidFill>
                  <a:schemeClr val="tx1"/>
                </a:solidFill>
                <a:latin typeface="Arial" panose="020B0604020202020204" pitchFamily="34" charset="0"/>
                <a:cs typeface="Arial" panose="020B0604020202020204" pitchFamily="34" charset="0"/>
              </a:rPr>
              <a:t>2</a:t>
            </a:r>
            <a:r>
              <a:rPr lang="en-US" sz="2000" dirty="0">
                <a:solidFill>
                  <a:schemeClr val="tx1"/>
                </a:solidFill>
                <a:latin typeface="Arial" panose="020B0604020202020204" pitchFamily="34" charset="0"/>
                <a:cs typeface="Arial" panose="020B0604020202020204" pitchFamily="34" charset="0"/>
              </a:rPr>
              <a:t> + </a:t>
            </a:r>
            <a:r>
              <a:rPr lang="en-US" sz="2000" i="1" dirty="0" smtClean="0">
                <a:solidFill>
                  <a:schemeClr val="tx1"/>
                </a:solidFill>
                <a:latin typeface="Arial" panose="020B0604020202020204" pitchFamily="34" charset="0"/>
                <a:cs typeface="Arial" panose="020B0604020202020204" pitchFamily="34" charset="0"/>
              </a:rPr>
              <a:t>c</a:t>
            </a:r>
            <a:endParaRPr lang="en-US" sz="2000" i="1" dirty="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3789040"/>
            <a:ext cx="548640" cy="53709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50554" y="4586051"/>
            <a:ext cx="2675171" cy="200637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984205377"/>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481</a:t>
            </a:r>
            <a:endParaRPr lang="en-GB" sz="1400" b="1" dirty="0">
              <a:latin typeface="Calibri" panose="020F0502020204030204" pitchFamily="34" charset="0"/>
            </a:endParaRPr>
          </a:p>
        </p:txBody>
      </p:sp>
      <p:sp>
        <p:nvSpPr>
          <p:cNvPr id="3" name="Rectangle 2"/>
          <p:cNvSpPr/>
          <p:nvPr/>
        </p:nvSpPr>
        <p:spPr>
          <a:xfrm>
            <a:off x="268177" y="1221720"/>
            <a:ext cx="5239927" cy="1569660"/>
          </a:xfrm>
          <a:prstGeom prst="rect">
            <a:avLst/>
          </a:prstGeom>
        </p:spPr>
        <p:txBody>
          <a:bodyPr wrap="square">
            <a:spAutoFit/>
          </a:bodyPr>
          <a:lstStyle/>
          <a:p>
            <a:pPr marL="514350" lvl="1" indent="-514350">
              <a:buClr>
                <a:srgbClr val="C00000"/>
              </a:buClr>
              <a:buFont typeface="+mj-lt"/>
              <a:buAutoNum type="arabicPeriod" startAt="16"/>
              <a:tabLst>
                <a:tab pos="800100" algn="l"/>
                <a:tab pos="2687638" algn="l"/>
              </a:tabLst>
            </a:pPr>
            <a:r>
              <a:rPr lang="en-US" sz="2400" b="1" dirty="0">
                <a:solidFill>
                  <a:srgbClr val="C00000"/>
                </a:solidFill>
                <a:latin typeface="Arial" panose="020B0604020202020204" pitchFamily="34" charset="0"/>
                <a:cs typeface="Arial" panose="020B0604020202020204" pitchFamily="34" charset="0"/>
              </a:rPr>
              <a:t>Reasoning / </a:t>
            </a:r>
            <a:r>
              <a:rPr lang="en-US" sz="2400" b="1" dirty="0" smtClean="0">
                <a:solidFill>
                  <a:srgbClr val="C00000"/>
                </a:solidFill>
                <a:latin typeface="Arial" panose="020B0604020202020204" pitchFamily="34" charset="0"/>
                <a:cs typeface="Arial" panose="020B0604020202020204" pitchFamily="34" charset="0"/>
              </a:rPr>
              <a:t>Communication</a:t>
            </a:r>
            <a:br>
              <a:rPr lang="en-US" sz="2400" b="1" dirty="0" smtClean="0">
                <a:solidFill>
                  <a:srgbClr val="C00000"/>
                </a:solidFill>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Give three reasons why the graph shown is not </a:t>
            </a:r>
            <a:br>
              <a:rPr lang="en-US" sz="2400" dirty="0" smtClean="0">
                <a:latin typeface="Arial" panose="020B0604020202020204" pitchFamily="34" charset="0"/>
                <a:cs typeface="Arial" panose="020B0604020202020204" pitchFamily="34" charset="0"/>
              </a:rPr>
            </a:b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 -2</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+ 4</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+ 6</a:t>
            </a:r>
            <a:endParaRPr lang="en-US" sz="2400" dirty="0">
              <a:latin typeface="Arial" panose="020B0604020202020204" pitchFamily="34" charset="0"/>
              <a:cs typeface="Arial" panose="020B0604020202020204" pitchFamily="34" charset="0"/>
            </a:endParaRPr>
          </a:p>
        </p:txBody>
      </p:sp>
      <p:sp>
        <p:nvSpPr>
          <p:cNvPr id="8" name="Title 1"/>
          <p:cNvSpPr>
            <a:spLocks noGrp="1"/>
          </p:cNvSpPr>
          <p:nvPr>
            <p:ph type="title"/>
          </p:nvPr>
        </p:nvSpPr>
        <p:spPr/>
        <p:txBody>
          <a:bodyPr>
            <a:noAutofit/>
          </a:bodyPr>
          <a:lstStyle/>
          <a:p>
            <a:r>
              <a:rPr lang="en-GB" sz="3600" dirty="0"/>
              <a:t>15.3 – Graphs of Quadratic Functions</a:t>
            </a:r>
            <a:endParaRPr lang="en-GB" sz="32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50376" y="2780928"/>
            <a:ext cx="3268519" cy="3771370"/>
          </a:xfrm>
          <a:prstGeom prst="rect">
            <a:avLst/>
          </a:prstGeom>
        </p:spPr>
      </p:pic>
    </p:spTree>
    <p:extLst>
      <p:ext uri="{BB962C8B-B14F-4D97-AF65-F5344CB8AC3E}">
        <p14:creationId xmlns:p14="http://schemas.microsoft.com/office/powerpoint/2010/main" val="1130416287"/>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304273"/>
              </a:xfrm>
              <a:prstGeom prst="rect">
                <a:avLst/>
              </a:prstGeom>
            </p:spPr>
            <p:txBody>
              <a:bodyPr wrap="square">
                <a:spAutoFit/>
              </a:bodyPr>
              <a:lstStyle/>
              <a:p>
                <a:pPr>
                  <a:buClr>
                    <a:srgbClr val="C00000"/>
                  </a:buClr>
                  <a:tabLst>
                    <a:tab pos="1079500" algn="l"/>
                    <a:tab pos="2743200" algn="l"/>
                  </a:tabLst>
                </a:pPr>
                <a:r>
                  <a:rPr lang="en-US" sz="2800" b="1" dirty="0" smtClean="0">
                    <a:solidFill>
                      <a:srgbClr val="0070C0"/>
                    </a:solidFill>
                    <a:latin typeface="Arial" panose="020B0604020202020204" pitchFamily="34" charset="0"/>
                    <a:cs typeface="Arial" panose="020B0604020202020204" pitchFamily="34" charset="0"/>
                  </a:rPr>
                  <a:t>Numerical fluency</a:t>
                </a:r>
                <a:endParaRPr lang="en-US" sz="2800" b="1" dirty="0">
                  <a:solidFill>
                    <a:srgbClr val="0070C0"/>
                  </a:solidFill>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914400" algn="l"/>
                    <a:tab pos="2743200" algn="l"/>
                  </a:tabLst>
                </a:pPr>
                <a:r>
                  <a:rPr lang="en-US" sz="2800" dirty="0" smtClean="0">
                    <a:latin typeface="Arial" panose="020B0604020202020204" pitchFamily="34" charset="0"/>
                    <a:cs typeface="Arial" panose="020B0604020202020204" pitchFamily="34" charset="0"/>
                  </a:rPr>
                  <a:t>Simplify </a:t>
                </a:r>
                <a:r>
                  <a:rPr lang="en-US" sz="2800" dirty="0">
                    <a:latin typeface="Arial" panose="020B0604020202020204" pitchFamily="34" charset="0"/>
                    <a:cs typeface="Arial" panose="020B0604020202020204" pitchFamily="34" charset="0"/>
                  </a:rPr>
                  <a:t>these surds.</a:t>
                </a:r>
              </a:p>
              <a:p>
                <a:pPr marL="971550" lvl="1" indent="-514350">
                  <a:buClr>
                    <a:srgbClr val="C00000"/>
                  </a:buClr>
                  <a:buFont typeface="+mj-lt"/>
                  <a:buAutoNum type="alphaLcPeriod"/>
                  <a:tabLst>
                    <a:tab pos="914400" algn="l"/>
                    <a:tab pos="2743200" algn="l"/>
                  </a:tabLst>
                </a:pPr>
                <a14:m>
                  <m:oMath xmlns:m="http://schemas.openxmlformats.org/officeDocument/2006/math">
                    <m:rad>
                      <m:radPr>
                        <m:degHide m:val="on"/>
                        <m:ctrlPr>
                          <a:rPr lang="en-US" sz="2800" i="1">
                            <a:latin typeface="Cambria Math" panose="02040503050406030204" pitchFamily="18" charset="0"/>
                          </a:rPr>
                        </m:ctrlPr>
                      </m:radPr>
                      <m:deg/>
                      <m:e>
                        <m:r>
                          <a:rPr lang="en-US" sz="2800" b="0" i="0" smtClean="0">
                            <a:latin typeface="Cambria Math" panose="02040503050406030204" pitchFamily="18" charset="0"/>
                          </a:rPr>
                          <m:t>27</m:t>
                        </m:r>
                      </m:e>
                    </m:rad>
                  </m:oMath>
                </a14:m>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a:t>
                </a:r>
                <a14:m>
                  <m:oMath xmlns:m="http://schemas.openxmlformats.org/officeDocument/2006/math">
                    <m:rad>
                      <m:radPr>
                        <m:degHide m:val="on"/>
                        <m:ctrlPr>
                          <a:rPr lang="en-US" sz="2800" i="1">
                            <a:latin typeface="Cambria Math" panose="02040503050406030204" pitchFamily="18" charset="0"/>
                          </a:rPr>
                        </m:ctrlPr>
                      </m:radPr>
                      <m:deg/>
                      <m:e>
                        <m:r>
                          <a:rPr lang="en-US" sz="2800" b="0" i="1" smtClean="0">
                            <a:latin typeface="Cambria Math" panose="02040503050406030204" pitchFamily="18" charset="0"/>
                          </a:rPr>
                          <m:t>200</m:t>
                        </m:r>
                      </m:e>
                    </m:rad>
                  </m:oMath>
                </a14:m>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c.</a:t>
                </a:r>
                <a:r>
                  <a:rPr lang="en-US" sz="2800" dirty="0" smtClean="0">
                    <a:latin typeface="Arial" panose="020B0604020202020204" pitchFamily="34" charset="0"/>
                    <a:cs typeface="Arial" panose="020B0604020202020204" pitchFamily="34" charset="0"/>
                  </a:rPr>
                  <a:t> </a:t>
                </a:r>
                <a14:m>
                  <m:oMath xmlns:m="http://schemas.openxmlformats.org/officeDocument/2006/math">
                    <m:rad>
                      <m:radPr>
                        <m:degHide m:val="on"/>
                        <m:ctrlPr>
                          <a:rPr lang="en-US" sz="2800" i="1">
                            <a:latin typeface="Cambria Math" panose="02040503050406030204" pitchFamily="18" charset="0"/>
                          </a:rPr>
                        </m:ctrlPr>
                      </m:radPr>
                      <m:deg/>
                      <m:e>
                        <m:r>
                          <a:rPr lang="en-US" sz="2800" b="0" i="1" smtClean="0">
                            <a:latin typeface="Cambria Math" panose="02040503050406030204" pitchFamily="18" charset="0"/>
                          </a:rPr>
                          <m:t>20</m:t>
                        </m:r>
                      </m:e>
                    </m:rad>
                  </m:oMath>
                </a14:m>
                <a:endParaRPr lang="en-US" sz="2800" dirty="0">
                  <a:latin typeface="Arial" panose="020B0604020202020204" pitchFamily="34" charset="0"/>
                  <a:cs typeface="Arial" panose="020B0604020202020204" pitchFamily="34" charset="0"/>
                </a:endParaRPr>
              </a:p>
              <a:p>
                <a:pPr>
                  <a:buClr>
                    <a:srgbClr val="C00000"/>
                  </a:buClr>
                  <a:tabLst>
                    <a:tab pos="914400" algn="l"/>
                    <a:tab pos="2743200" algn="l"/>
                  </a:tabLst>
                </a:pPr>
                <a:r>
                  <a:rPr lang="en-US" sz="2800" b="1" dirty="0">
                    <a:solidFill>
                      <a:srgbClr val="0070C0"/>
                    </a:solidFill>
                    <a:latin typeface="Arial" panose="020B0604020202020204" pitchFamily="34" charset="0"/>
                    <a:cs typeface="Arial" panose="020B0604020202020204" pitchFamily="34" charset="0"/>
                  </a:rPr>
                  <a:t>Algebraic fluency</a:t>
                </a:r>
              </a:p>
              <a:p>
                <a:pPr marL="514350" indent="-514350">
                  <a:buClr>
                    <a:srgbClr val="C00000"/>
                  </a:buClr>
                  <a:buFont typeface="+mj-lt"/>
                  <a:buAutoNum type="arabicPeriod" startAt="2"/>
                  <a:tabLst>
                    <a:tab pos="914400" algn="l"/>
                    <a:tab pos="2743200" algn="l"/>
                  </a:tabLst>
                </a:pPr>
                <a:r>
                  <a:rPr lang="en-US" sz="2800" dirty="0" smtClean="0">
                    <a:latin typeface="Arial" panose="020B0604020202020204" pitchFamily="34" charset="0"/>
                    <a:cs typeface="Arial" panose="020B0604020202020204" pitchFamily="34" charset="0"/>
                  </a:rPr>
                  <a:t>Decide </a:t>
                </a:r>
                <a:r>
                  <a:rPr lang="en-US" sz="2800" dirty="0">
                    <a:latin typeface="Arial" panose="020B0604020202020204" pitchFamily="34" charset="0"/>
                    <a:cs typeface="Arial" panose="020B0604020202020204" pitchFamily="34" charset="0"/>
                  </a:rPr>
                  <a:t>if these functions are</a:t>
                </a:r>
              </a:p>
              <a:p>
                <a:pPr marL="1485900" lvl="2" indent="-571500">
                  <a:buClr>
                    <a:srgbClr val="C00000"/>
                  </a:buClr>
                  <a:buFont typeface="+mj-lt"/>
                  <a:buAutoNum type="romanLcPeriod"/>
                  <a:tabLst>
                    <a:tab pos="914400" algn="l"/>
                    <a:tab pos="2743200" algn="l"/>
                  </a:tabLst>
                </a:pPr>
                <a:r>
                  <a:rPr lang="en-US" sz="2800" dirty="0" smtClean="0">
                    <a:latin typeface="Arial" panose="020B0604020202020204" pitchFamily="34" charset="0"/>
                    <a:cs typeface="Arial" panose="020B0604020202020204" pitchFamily="34" charset="0"/>
                  </a:rPr>
                  <a:t>linear   </a:t>
                </a:r>
                <a:r>
                  <a:rPr lang="en-US" sz="2800" dirty="0" smtClean="0">
                    <a:solidFill>
                      <a:srgbClr val="C00000"/>
                    </a:solidFill>
                    <a:latin typeface="Arial" panose="020B0604020202020204" pitchFamily="34" charset="0"/>
                    <a:cs typeface="Arial" panose="020B0604020202020204" pitchFamily="34" charset="0"/>
                  </a:rPr>
                  <a:t>ii.</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quadratic </a:t>
                </a:r>
                <a:endParaRPr lang="en-US" sz="2800" dirty="0" smtClean="0">
                  <a:latin typeface="Arial" panose="020B0604020202020204" pitchFamily="34" charset="0"/>
                  <a:cs typeface="Arial" panose="020B0604020202020204" pitchFamily="34" charset="0"/>
                </a:endParaRPr>
              </a:p>
              <a:p>
                <a:pPr marL="1485900" lvl="2" indent="-571500">
                  <a:buClr>
                    <a:srgbClr val="C00000"/>
                  </a:buClr>
                  <a:buFont typeface="+mj-lt"/>
                  <a:buAutoNum type="romanLcPeriod"/>
                  <a:tabLst>
                    <a:tab pos="914400" algn="l"/>
                    <a:tab pos="2743200" algn="l"/>
                  </a:tabLst>
                </a:pPr>
                <a:r>
                  <a:rPr lang="en-US" sz="2800" dirty="0" smtClean="0">
                    <a:latin typeface="Arial" panose="020B0604020202020204" pitchFamily="34" charset="0"/>
                    <a:cs typeface="Arial" panose="020B0604020202020204" pitchFamily="34" charset="0"/>
                  </a:rPr>
                  <a:t>cubic</a:t>
                </a:r>
                <a:r>
                  <a:rPr lang="en-US" sz="2800" dirty="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914400" algn="l"/>
                    <a:tab pos="2743200" algn="l"/>
                  </a:tabLst>
                </a:pP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3</a:t>
                </a: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- 5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914400" algn="l"/>
                    <a:tab pos="2743200" algn="l"/>
                  </a:tabLst>
                </a:pP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x</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c.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10 - </a:t>
                </a:r>
                <a:r>
                  <a:rPr lang="en-US" sz="2800" i="1" dirty="0">
                    <a:latin typeface="Arial" panose="020B0604020202020204" pitchFamily="34" charset="0"/>
                    <a:cs typeface="Arial" panose="020B0604020202020204" pitchFamily="34" charset="0"/>
                  </a:rPr>
                  <a:t>x</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4"/>
                  <a:tabLst>
                    <a:tab pos="914400" algn="l"/>
                    <a:tab pos="2743200" algn="l"/>
                  </a:tabLst>
                </a:pP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a:t>
                </a:r>
                <a:r>
                  <a:rPr lang="en-US" sz="2800" i="1" dirty="0" smtClean="0">
                    <a:latin typeface="Arial" panose="020B0604020202020204" pitchFamily="34" charset="0"/>
                    <a:cs typeface="Arial" panose="020B0604020202020204" pitchFamily="34" charset="0"/>
                  </a:rPr>
                  <a:t>x </a:t>
                </a:r>
                <a:r>
                  <a:rPr lang="en-US" sz="2800" dirty="0" smtClean="0">
                    <a:latin typeface="Arial" panose="020B0604020202020204" pitchFamily="34" charset="0"/>
                    <a:cs typeface="Arial" panose="020B0604020202020204" pitchFamily="34" charset="0"/>
                  </a:rPr>
                  <a:t>– 5	e. 2</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10</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- 7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6"/>
                  <a:tabLst>
                    <a:tab pos="914400" algn="l"/>
                    <a:tab pos="2743200" algn="l"/>
                  </a:tabLst>
                </a:pPr>
                <a:r>
                  <a:rPr lang="en-US" sz="2800" dirty="0" smtClean="0">
                    <a:latin typeface="Arial" panose="020B0604020202020204" pitchFamily="34" charset="0"/>
                    <a:cs typeface="Arial" panose="020B0604020202020204" pitchFamily="34" charset="0"/>
                  </a:rPr>
                  <a:t>4</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a:t>
                </a: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3</a:t>
                </a:r>
              </a:p>
              <a:p>
                <a:pPr marL="971550" lvl="1" indent="-514350">
                  <a:buClr>
                    <a:srgbClr val="C00000"/>
                  </a:buClr>
                  <a:buFont typeface="+mj-lt"/>
                  <a:buAutoNum type="alphaLcPeriod" startAt="6"/>
                  <a:tabLst>
                    <a:tab pos="914400" algn="l"/>
                    <a:tab pos="2743200" algn="l"/>
                  </a:tabLst>
                </a:pPr>
                <a:r>
                  <a:rPr lang="en-US" sz="2800" dirty="0" smtClean="0">
                    <a:latin typeface="Arial" panose="020B0604020202020204" pitchFamily="34" charset="0"/>
                    <a:cs typeface="Arial" panose="020B0604020202020204" pitchFamily="34" charset="0"/>
                  </a:rPr>
                  <a:t>0 =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 </a:t>
                </a:r>
                <a:r>
                  <a:rPr lang="en-US" sz="2800" i="1" dirty="0" smtClean="0">
                    <a:latin typeface="Arial" panose="020B0604020202020204" pitchFamily="34" charset="0"/>
                    <a:cs typeface="Arial" panose="020B0604020202020204" pitchFamily="34" charset="0"/>
                  </a:rPr>
                  <a:t>x</a:t>
                </a:r>
                <a:endParaRPr lang="pl-PL" sz="2800" i="1"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304273"/>
              </a:xfrm>
              <a:prstGeom prst="rect">
                <a:avLst/>
              </a:prstGeom>
              <a:blipFill rotWithShape="0">
                <a:blip r:embed="rId5"/>
                <a:stretch>
                  <a:fillRect l="-2317" t="-1149" r="-3013" b="-2184"/>
                </a:stretch>
              </a:blipFill>
            </p:spPr>
            <p:txBody>
              <a:bodyPr/>
              <a:lstStyle/>
              <a:p>
                <a:r>
                  <a:rPr lang="en-US">
                    <a:noFill/>
                  </a:rPr>
                  <a:t> </a:t>
                </a:r>
              </a:p>
            </p:txBody>
          </p:sp>
        </mc:Fallback>
      </mc:AlternateContent>
    </p:spTree>
    <p:extLst>
      <p:ext uri="{BB962C8B-B14F-4D97-AF65-F5344CB8AC3E}">
        <p14:creationId xmlns:p14="http://schemas.microsoft.com/office/powerpoint/2010/main" val="3400461976"/>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482</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795039824"/>
              </p:ext>
            </p:extLst>
          </p:nvPr>
        </p:nvGraphicFramePr>
        <p:xfrm>
          <a:off x="251518" y="1268760"/>
          <a:ext cx="8568952" cy="4808595"/>
        </p:xfrm>
        <a:graphic>
          <a:graphicData uri="http://schemas.openxmlformats.org/drawingml/2006/table">
            <a:tbl>
              <a:tblPr firstRow="1" bandRow="1">
                <a:effectLst/>
                <a:tableStyleId>{5940675A-B579-460E-94D1-54222C63F5DA}</a:tableStyleId>
              </a:tblPr>
              <a:tblGrid>
                <a:gridCol w="2142238"/>
                <a:gridCol w="2322260"/>
                <a:gridCol w="4104454"/>
              </a:tblGrid>
              <a:tr h="541395">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Did You Know?</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978885">
                <a:tc gridSpan="2">
                  <a:txBody>
                    <a:bodyPr/>
                    <a:lstStyle/>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Find approximate solutions to quadratic equations graphically.</a:t>
                      </a:r>
                    </a:p>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Solve quadratic equations using an iterative process.</a:t>
                      </a:r>
                      <a:endParaRPr lang="en-US" sz="26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600" dirty="0" smtClean="0">
                          <a:latin typeface="Arial" panose="020B0604020202020204" pitchFamily="34" charset="0"/>
                          <a:cs typeface="Arial" panose="020B0604020202020204" pitchFamily="34" charset="0"/>
                        </a:rPr>
                        <a:t>In 3000 BC the ancient Babylonians used quadratic equations to work out how much tax to pay.</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47464">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574493">
                <a:tc gridSpan="3">
                  <a:txBody>
                    <a:bodyPr/>
                    <a:lstStyle/>
                    <a:p>
                      <a:pPr marL="0" indent="0">
                        <a:buFont typeface="Arial" panose="020B0604020202020204" pitchFamily="34" charset="0"/>
                        <a:buNone/>
                      </a:pPr>
                      <a:r>
                        <a:rPr lang="en-US" sz="2600" dirty="0" smtClean="0">
                          <a:latin typeface="Arial" panose="020B0604020202020204" pitchFamily="34" charset="0"/>
                          <a:cs typeface="Arial" panose="020B0604020202020204" pitchFamily="34" charset="0"/>
                        </a:rPr>
                        <a:t>Will the graph of each quadratic have a maximum or a minimum point?</a:t>
                      </a:r>
                    </a:p>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y = 2</a:t>
                      </a: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+ 7</a:t>
                      </a:r>
                      <a:r>
                        <a:rPr lang="en-US" sz="2600" i="1" dirty="0" smtClean="0">
                          <a:latin typeface="Arial" panose="020B0604020202020204" pitchFamily="34" charset="0"/>
                          <a:cs typeface="Arial" panose="020B0604020202020204" pitchFamily="34" charset="0"/>
                        </a:rPr>
                        <a:t>x </a:t>
                      </a:r>
                      <a:r>
                        <a:rPr lang="en-US" sz="2600" dirty="0" smtClean="0">
                          <a:latin typeface="Arial" panose="020B0604020202020204" pitchFamily="34" charset="0"/>
                          <a:cs typeface="Arial" panose="020B0604020202020204" pitchFamily="34" charset="0"/>
                        </a:rPr>
                        <a:t>- 9     •   </a:t>
                      </a: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 -3</a:t>
                      </a: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 </a:t>
                      </a:r>
                      <a:r>
                        <a:rPr lang="en-US" sz="2600" dirty="0" smtClean="0">
                          <a:latin typeface="Arial" panose="020B0604020202020204" pitchFamily="34" charset="0"/>
                          <a:cs typeface="Arial" panose="020B0604020202020204" pitchFamily="34" charset="0"/>
                        </a:rPr>
                        <a:t>+ 2</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+ 5    </a:t>
                      </a:r>
                    </a:p>
                    <a:p>
                      <a:pPr marL="342900" indent="-342900">
                        <a:buFont typeface="Arial" panose="020B0604020202020204" pitchFamily="34" charset="0"/>
                        <a:buChar char="•"/>
                      </a:pP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 (</a:t>
                      </a:r>
                      <a:r>
                        <a:rPr lang="en-US" sz="2600" i="1" dirty="0" smtClean="0">
                          <a:latin typeface="Arial" panose="020B0604020202020204" pitchFamily="34" charset="0"/>
                          <a:cs typeface="Arial" panose="020B0604020202020204" pitchFamily="34" charset="0"/>
                        </a:rPr>
                        <a:t>x </a:t>
                      </a:r>
                      <a:r>
                        <a:rPr lang="en-US" sz="2600" dirty="0" smtClean="0">
                          <a:latin typeface="Arial" panose="020B0604020202020204" pitchFamily="34" charset="0"/>
                          <a:cs typeface="Arial" panose="020B0604020202020204" pitchFamily="34" charset="0"/>
                        </a:rPr>
                        <a:t>- 3)(</a:t>
                      </a:r>
                      <a:r>
                        <a:rPr lang="en-US" sz="2600" i="1" dirty="0" smtClean="0">
                          <a:latin typeface="Arial" panose="020B0604020202020204" pitchFamily="34" charset="0"/>
                          <a:cs typeface="Arial" panose="020B0604020202020204" pitchFamily="34" charset="0"/>
                        </a:rPr>
                        <a:t>x </a:t>
                      </a:r>
                      <a:r>
                        <a:rPr lang="en-US" sz="2600" dirty="0" smtClean="0">
                          <a:latin typeface="Arial" panose="020B0604020202020204" pitchFamily="34" charset="0"/>
                          <a:cs typeface="Arial" panose="020B0604020202020204" pitchFamily="34" charset="0"/>
                        </a:rPr>
                        <a:t>- 2)    •   </a:t>
                      </a: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 (</a:t>
                      </a:r>
                      <a:r>
                        <a:rPr lang="en-US" sz="2600" i="0" dirty="0" smtClean="0">
                          <a:latin typeface="Arial" panose="020B0604020202020204" pitchFamily="34" charset="0"/>
                          <a:cs typeface="Arial" panose="020B0604020202020204" pitchFamily="34" charset="0"/>
                        </a:rPr>
                        <a:t>5 - </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a:t>
                      </a:r>
                      <a:r>
                        <a:rPr lang="en-US" sz="2600" i="0" dirty="0" smtClean="0">
                          <a:latin typeface="Arial" panose="020B0604020202020204" pitchFamily="34" charset="0"/>
                          <a:cs typeface="Arial" panose="020B0604020202020204" pitchFamily="34" charset="0"/>
                        </a:rPr>
                        <a:t>2 + </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Higher </a:t>
            </a:r>
            <a:r>
              <a:rPr lang="en-US" sz="2460" dirty="0" smtClean="0">
                <a:solidFill>
                  <a:schemeClr val="tx1"/>
                </a:solidFill>
                <a:latin typeface="Arial" panose="020B0604020202020204" pitchFamily="34" charset="0"/>
                <a:cs typeface="Arial" panose="020B0604020202020204" pitchFamily="34" charset="0"/>
              </a:rPr>
              <a:t>15.4</a:t>
            </a:r>
            <a:endParaRPr lang="en-US" sz="246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4877779"/>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482</a:t>
            </a:r>
            <a:endParaRPr lang="en-GB" sz="1400" b="1" dirty="0">
              <a:latin typeface="Calibri" panose="020F0502020204030204" pitchFamily="34" charset="0"/>
            </a:endParaRPr>
          </a:p>
        </p:txBody>
      </p:sp>
      <p:sp>
        <p:nvSpPr>
          <p:cNvPr id="3" name="Rectangle 2"/>
          <p:cNvSpPr/>
          <p:nvPr/>
        </p:nvSpPr>
        <p:spPr>
          <a:xfrm>
            <a:off x="268177" y="1221720"/>
            <a:ext cx="4807879" cy="4693593"/>
          </a:xfrm>
          <a:prstGeom prst="rect">
            <a:avLst/>
          </a:prstGeom>
        </p:spPr>
        <p:txBody>
          <a:bodyPr wrap="square">
            <a:spAutoFit/>
          </a:bodyPr>
          <a:lstStyle/>
          <a:p>
            <a:pPr lvl="1" indent="-457200">
              <a:buClr>
                <a:srgbClr val="C00000"/>
              </a:buClr>
              <a:buFont typeface="+mj-lt"/>
              <a:buAutoNum type="arabicPeriod"/>
              <a:tabLst>
                <a:tab pos="800100" algn="l"/>
                <a:tab pos="2687638" algn="l"/>
              </a:tabLst>
            </a:pPr>
            <a:r>
              <a:rPr lang="en-US" sz="2250" dirty="0">
                <a:latin typeface="Arial" panose="020B0604020202020204" pitchFamily="34" charset="0"/>
                <a:cs typeface="Arial" panose="020B0604020202020204" pitchFamily="34" charset="0"/>
              </a:rPr>
              <a:t>Find the roots of the equation by writing these equations in completed square form.</a:t>
            </a:r>
          </a:p>
          <a:p>
            <a:pPr marL="971550" lvl="2" indent="-514350">
              <a:buClr>
                <a:srgbClr val="C00000"/>
              </a:buClr>
              <a:buFont typeface="+mj-lt"/>
              <a:buAutoNum type="alphaLcPeriod"/>
              <a:tabLst>
                <a:tab pos="800100" algn="l"/>
                <a:tab pos="2687638" algn="l"/>
              </a:tabLst>
            </a:pPr>
            <a:r>
              <a:rPr lang="en-US" sz="2250" i="1" dirty="0" smtClean="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6</a:t>
            </a:r>
            <a:r>
              <a:rPr lang="en-US" sz="2250" i="1" dirty="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+ 5 = 0 </a:t>
            </a:r>
            <a:endParaRPr lang="en-US" sz="225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a:tabLst>
                <a:tab pos="800100" algn="l"/>
                <a:tab pos="2687638" algn="l"/>
              </a:tabLst>
            </a:pPr>
            <a:r>
              <a:rPr lang="en-US" sz="2250" dirty="0" smtClean="0">
                <a:latin typeface="Arial" panose="020B0604020202020204" pitchFamily="34" charset="0"/>
                <a:cs typeface="Arial" panose="020B0604020202020204" pitchFamily="34" charset="0"/>
              </a:rPr>
              <a:t>2</a:t>
            </a:r>
            <a:r>
              <a:rPr lang="en-US" sz="2250" i="1" dirty="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2</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4</a:t>
            </a:r>
            <a:r>
              <a:rPr lang="en-US" sz="2250" i="1" dirty="0" smtClean="0">
                <a:latin typeface="Arial" panose="020B0604020202020204" pitchFamily="34" charset="0"/>
                <a:cs typeface="Arial" panose="020B0604020202020204" pitchFamily="34" charset="0"/>
              </a:rPr>
              <a:t>x </a:t>
            </a:r>
            <a:r>
              <a:rPr lang="en-US" sz="2250" dirty="0" smtClean="0">
                <a:latin typeface="Arial" panose="020B0604020202020204" pitchFamily="34" charset="0"/>
                <a:cs typeface="Arial" panose="020B0604020202020204" pitchFamily="34" charset="0"/>
              </a:rPr>
              <a:t>- 1=0 </a:t>
            </a:r>
          </a:p>
          <a:p>
            <a:pPr marL="971550" lvl="2" indent="-514350">
              <a:buClr>
                <a:srgbClr val="C00000"/>
              </a:buClr>
              <a:buFont typeface="+mj-lt"/>
              <a:buAutoNum type="alphaLcPeriod"/>
              <a:tabLst>
                <a:tab pos="800100" algn="l"/>
                <a:tab pos="2687638" algn="l"/>
              </a:tabLst>
            </a:pPr>
            <a:r>
              <a:rPr lang="en-US" sz="2250" dirty="0" smtClean="0">
                <a:latin typeface="Arial" panose="020B0604020202020204" pitchFamily="34" charset="0"/>
                <a:cs typeface="Arial" panose="020B0604020202020204" pitchFamily="34" charset="0"/>
              </a:rPr>
              <a:t>3</a:t>
            </a:r>
            <a:r>
              <a:rPr lang="en-US" sz="2250" i="1" dirty="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6</a:t>
            </a:r>
            <a:r>
              <a:rPr lang="en-US" sz="2250" i="1" dirty="0" smtClean="0">
                <a:latin typeface="Arial" panose="020B0604020202020204" pitchFamily="34" charset="0"/>
                <a:cs typeface="Arial" panose="020B0604020202020204" pitchFamily="34" charset="0"/>
              </a:rPr>
              <a:t>x </a:t>
            </a:r>
            <a:r>
              <a:rPr lang="en-US" sz="2250" dirty="0" smtClean="0">
                <a:latin typeface="Arial" panose="020B0604020202020204" pitchFamily="34" charset="0"/>
                <a:cs typeface="Arial" panose="020B0604020202020204" pitchFamily="34" charset="0"/>
              </a:rPr>
              <a:t>- 1 </a:t>
            </a:r>
            <a:r>
              <a:rPr lang="en-US" sz="2250" dirty="0">
                <a:latin typeface="Arial" panose="020B0604020202020204" pitchFamily="34" charset="0"/>
                <a:cs typeface="Arial" panose="020B0604020202020204" pitchFamily="34" charset="0"/>
              </a:rPr>
              <a:t>= 0</a:t>
            </a:r>
          </a:p>
          <a:p>
            <a:pPr lvl="1" indent="-457200">
              <a:buClr>
                <a:srgbClr val="C00000"/>
              </a:buClr>
              <a:buFont typeface="+mj-lt"/>
              <a:buAutoNum type="arabicPeriod"/>
              <a:tabLst>
                <a:tab pos="800100" algn="l"/>
                <a:tab pos="2687638" algn="l"/>
              </a:tabLst>
            </a:pPr>
            <a:r>
              <a:rPr lang="en-US" sz="2250" dirty="0" smtClean="0">
                <a:latin typeface="Arial" panose="020B0604020202020204" pitchFamily="34" charset="0"/>
                <a:cs typeface="Arial" panose="020B0604020202020204" pitchFamily="34" charset="0"/>
              </a:rPr>
              <a:t>Use </a:t>
            </a:r>
            <a:r>
              <a:rPr lang="en-US" sz="2250" dirty="0">
                <a:latin typeface="Arial" panose="020B0604020202020204" pitchFamily="34" charset="0"/>
                <a:cs typeface="Arial" panose="020B0604020202020204" pitchFamily="34" charset="0"/>
              </a:rPr>
              <a:t>the quadratic formula to calculate the roots of each equation. Give your answers to 1 decimal place.</a:t>
            </a:r>
          </a:p>
          <a:p>
            <a:pPr marL="971550" lvl="2" indent="-514350">
              <a:buClr>
                <a:srgbClr val="C00000"/>
              </a:buClr>
              <a:buFont typeface="+mj-lt"/>
              <a:buAutoNum type="alphaLcPeriod"/>
              <a:tabLst>
                <a:tab pos="800100" algn="l"/>
                <a:tab pos="2687638" algn="l"/>
              </a:tabLst>
            </a:pPr>
            <a:r>
              <a:rPr lang="en-US" sz="2250" i="1" dirty="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a:t>
            </a:r>
            <a:r>
              <a:rPr lang="en-US" sz="2250" dirty="0" smtClean="0">
                <a:latin typeface="Arial" panose="020B0604020202020204" pitchFamily="34" charset="0"/>
                <a:cs typeface="Arial" panose="020B0604020202020204" pitchFamily="34" charset="0"/>
              </a:rPr>
              <a:t> - 4</a:t>
            </a:r>
            <a:r>
              <a:rPr lang="en-US" sz="2250" i="1" dirty="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-7 = 0 </a:t>
            </a:r>
            <a:endParaRPr lang="en-US" sz="225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a:tabLst>
                <a:tab pos="800100" algn="l"/>
                <a:tab pos="2687638" algn="l"/>
              </a:tabLst>
            </a:pPr>
            <a:r>
              <a:rPr lang="en-US" sz="2250" dirty="0" smtClean="0">
                <a:latin typeface="Arial" panose="020B0604020202020204" pitchFamily="34" charset="0"/>
                <a:cs typeface="Arial" panose="020B0604020202020204" pitchFamily="34" charset="0"/>
              </a:rPr>
              <a:t>2</a:t>
            </a:r>
            <a:r>
              <a:rPr lang="en-US" sz="2250" i="1" dirty="0" smtClean="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a:t>
            </a:r>
            <a:r>
              <a:rPr lang="en-US" sz="2250" dirty="0" smtClean="0">
                <a:latin typeface="Arial" panose="020B0604020202020204" pitchFamily="34" charset="0"/>
                <a:cs typeface="Arial" panose="020B0604020202020204" pitchFamily="34" charset="0"/>
              </a:rPr>
              <a:t> - 3</a:t>
            </a:r>
            <a:r>
              <a:rPr lang="en-US" sz="2250" i="1" dirty="0" smtClean="0">
                <a:latin typeface="Arial" panose="020B0604020202020204" pitchFamily="34" charset="0"/>
                <a:cs typeface="Arial" panose="020B0604020202020204" pitchFamily="34" charset="0"/>
              </a:rPr>
              <a:t>x </a:t>
            </a:r>
            <a:r>
              <a:rPr lang="en-US" sz="2250" dirty="0" smtClean="0">
                <a:latin typeface="Arial" panose="020B0604020202020204" pitchFamily="34" charset="0"/>
                <a:cs typeface="Arial" panose="020B0604020202020204" pitchFamily="34" charset="0"/>
              </a:rPr>
              <a:t>- 4=0 </a:t>
            </a:r>
          </a:p>
          <a:p>
            <a:pPr marL="971550" lvl="2" indent="-514350">
              <a:buClr>
                <a:srgbClr val="C00000"/>
              </a:buClr>
              <a:buFont typeface="+mj-lt"/>
              <a:buAutoNum type="alphaLcPeriod"/>
              <a:tabLst>
                <a:tab pos="800100" algn="l"/>
                <a:tab pos="2687638" algn="l"/>
              </a:tabLst>
            </a:pPr>
            <a:r>
              <a:rPr lang="en-US" sz="2250" dirty="0" smtClean="0">
                <a:latin typeface="Arial" panose="020B0604020202020204" pitchFamily="34" charset="0"/>
                <a:cs typeface="Arial" panose="020B0604020202020204" pitchFamily="34" charset="0"/>
              </a:rPr>
              <a:t>-3</a:t>
            </a:r>
            <a:r>
              <a:rPr lang="en-US" sz="2250" i="1" dirty="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2</a:t>
            </a:r>
            <a:r>
              <a:rPr lang="en-US" sz="2250" i="1" dirty="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+ 5 = 0</a:t>
            </a:r>
          </a:p>
        </p:txBody>
      </p:sp>
      <p:sp>
        <p:nvSpPr>
          <p:cNvPr id="9" name="Title 1"/>
          <p:cNvSpPr>
            <a:spLocks noGrp="1"/>
          </p:cNvSpPr>
          <p:nvPr>
            <p:ph type="title"/>
          </p:nvPr>
        </p:nvSpPr>
        <p:spPr>
          <a:xfrm>
            <a:off x="35496" y="44624"/>
            <a:ext cx="7560840" cy="648072"/>
          </a:xfrm>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sp>
        <p:nvSpPr>
          <p:cNvPr id="10" name="Flowchart: Delay 9"/>
          <p:cNvSpPr/>
          <p:nvPr/>
        </p:nvSpPr>
        <p:spPr>
          <a:xfrm flipH="1">
            <a:off x="5215019" y="1196752"/>
            <a:ext cx="365093" cy="536937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
        <p:nvSpPr>
          <p:cNvPr id="11" name="Rectangle 10"/>
          <p:cNvSpPr/>
          <p:nvPr/>
        </p:nvSpPr>
        <p:spPr>
          <a:xfrm flipH="1">
            <a:off x="270087" y="5785061"/>
            <a:ext cx="4944932" cy="80021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Q1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 Give your answer in surd form where necessary.</a:t>
            </a:r>
          </a:p>
        </p:txBody>
      </p:sp>
    </p:spTree>
    <p:extLst>
      <p:ext uri="{BB962C8B-B14F-4D97-AF65-F5344CB8AC3E}">
        <p14:creationId xmlns:p14="http://schemas.microsoft.com/office/powerpoint/2010/main" val="2359746488"/>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482</a:t>
            </a:r>
            <a:endParaRPr lang="en-GB" sz="1400" b="1" dirty="0">
              <a:latin typeface="Calibri" panose="020F0502020204030204" pitchFamily="34" charset="0"/>
            </a:endParaRPr>
          </a:p>
        </p:txBody>
      </p:sp>
      <p:sp>
        <p:nvSpPr>
          <p:cNvPr id="3" name="Rectangle 2"/>
          <p:cNvSpPr/>
          <p:nvPr/>
        </p:nvSpPr>
        <p:spPr>
          <a:xfrm>
            <a:off x="268177" y="1221720"/>
            <a:ext cx="5079277" cy="2516073"/>
          </a:xfrm>
          <a:prstGeom prst="rect">
            <a:avLst/>
          </a:prstGeom>
        </p:spPr>
        <p:txBody>
          <a:bodyPr wrap="square">
            <a:spAutoFit/>
          </a:bodyPr>
          <a:lstStyle/>
          <a:p>
            <a:pPr lvl="1" indent="-457200">
              <a:buClr>
                <a:srgbClr val="C00000"/>
              </a:buClr>
              <a:buFont typeface="+mj-lt"/>
              <a:buAutoNum type="arabicPeriod" startAt="3"/>
              <a:tabLst>
                <a:tab pos="800100" algn="l"/>
                <a:tab pos="2687638" algn="l"/>
              </a:tabLst>
            </a:pPr>
            <a:r>
              <a:rPr lang="en-US" sz="2250" b="1" dirty="0">
                <a:solidFill>
                  <a:srgbClr val="C00000"/>
                </a:solidFill>
                <a:latin typeface="Arial" panose="020B0604020202020204" pitchFamily="34" charset="0"/>
                <a:cs typeface="Arial" panose="020B0604020202020204" pitchFamily="34" charset="0"/>
              </a:rPr>
              <a:t>Reasoning</a:t>
            </a:r>
            <a:r>
              <a:rPr lang="en-US" sz="2250" dirty="0">
                <a:solidFill>
                  <a:srgbClr val="C00000"/>
                </a:solidFill>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Match each graph to its equation. Hence estimate the solutions to the equations, </a:t>
            </a:r>
            <a:endParaRPr lang="en-US" sz="225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00100" algn="l"/>
                <a:tab pos="2687638" algn="l"/>
              </a:tabLst>
            </a:pPr>
            <a:r>
              <a:rPr lang="en-US" sz="2250" i="1" dirty="0" smtClean="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 </a:t>
            </a:r>
            <a:r>
              <a:rPr lang="en-US" sz="2250" dirty="0" smtClean="0">
                <a:latin typeface="Arial" panose="020B0604020202020204" pitchFamily="34" charset="0"/>
                <a:cs typeface="Arial" panose="020B0604020202020204" pitchFamily="34" charset="0"/>
              </a:rPr>
              <a:t>- 4</a:t>
            </a:r>
            <a:r>
              <a:rPr lang="en-US" sz="2250" i="1" dirty="0" smtClean="0">
                <a:latin typeface="Arial" panose="020B0604020202020204" pitchFamily="34" charset="0"/>
                <a:cs typeface="Arial" panose="020B0604020202020204" pitchFamily="34" charset="0"/>
              </a:rPr>
              <a:t>x </a:t>
            </a:r>
            <a:r>
              <a:rPr lang="en-US" sz="2250" dirty="0" smtClean="0">
                <a:latin typeface="Arial" panose="020B0604020202020204" pitchFamily="34" charset="0"/>
                <a:cs typeface="Arial" panose="020B0604020202020204" pitchFamily="34" charset="0"/>
              </a:rPr>
              <a:t>- 7 </a:t>
            </a:r>
            <a:r>
              <a:rPr lang="en-US" sz="2250" dirty="0">
                <a:latin typeface="Arial" panose="020B0604020202020204" pitchFamily="34" charset="0"/>
                <a:cs typeface="Arial" panose="020B0604020202020204" pitchFamily="34" charset="0"/>
              </a:rPr>
              <a:t>= 0 </a:t>
            </a:r>
            <a:endParaRPr lang="en-US" sz="225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00100" algn="l"/>
                <a:tab pos="2687638" algn="l"/>
              </a:tabLst>
            </a:pPr>
            <a:r>
              <a:rPr lang="en-US" sz="2250" dirty="0" smtClean="0">
                <a:latin typeface="Arial" panose="020B0604020202020204" pitchFamily="34" charset="0"/>
                <a:cs typeface="Arial" panose="020B0604020202020204" pitchFamily="34" charset="0"/>
              </a:rPr>
              <a:t>3</a:t>
            </a:r>
            <a:r>
              <a:rPr lang="en-US" sz="2250" i="1" dirty="0" smtClean="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i="1" dirty="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- 5 = 0 </a:t>
            </a:r>
            <a:r>
              <a:rPr lang="en-US" sz="2250" dirty="0" smtClean="0">
                <a:latin typeface="Arial" panose="020B0604020202020204" pitchFamily="34" charset="0"/>
                <a:cs typeface="Arial" panose="020B0604020202020204" pitchFamily="34" charset="0"/>
              </a:rPr>
              <a:t>   </a:t>
            </a:r>
          </a:p>
          <a:p>
            <a:pPr lvl="2" indent="-457200">
              <a:buClr>
                <a:srgbClr val="C00000"/>
              </a:buClr>
              <a:buFont typeface="+mj-lt"/>
              <a:buAutoNum type="alphaLcPeriod"/>
              <a:tabLst>
                <a:tab pos="800100" algn="l"/>
                <a:tab pos="2687638" algn="l"/>
              </a:tabLst>
            </a:pPr>
            <a:r>
              <a:rPr lang="en-US" sz="2250" dirty="0" smtClean="0">
                <a:latin typeface="Arial" panose="020B0604020202020204" pitchFamily="34" charset="0"/>
                <a:cs typeface="Arial" panose="020B0604020202020204" pitchFamily="34" charset="0"/>
              </a:rPr>
              <a:t>-</a:t>
            </a:r>
            <a:r>
              <a:rPr lang="en-US" sz="2250" i="1" dirty="0" smtClean="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2</a:t>
            </a:r>
            <a:r>
              <a:rPr lang="en-US" sz="2250" i="1" dirty="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+ 4 = 0 </a:t>
            </a:r>
            <a:r>
              <a:rPr lang="en-US" sz="2250" dirty="0" smtClean="0">
                <a:latin typeface="Arial" panose="020B0604020202020204" pitchFamily="34" charset="0"/>
                <a:cs typeface="Arial" panose="020B0604020202020204" pitchFamily="34" charset="0"/>
              </a:rPr>
              <a:t>  </a:t>
            </a:r>
          </a:p>
          <a:p>
            <a:pPr lvl="2" indent="-457200">
              <a:buClr>
                <a:srgbClr val="C00000"/>
              </a:buClr>
              <a:buFont typeface="+mj-lt"/>
              <a:buAutoNum type="alphaLcPeriod" startAt="4"/>
              <a:tabLst>
                <a:tab pos="800100" algn="l"/>
                <a:tab pos="2687638" algn="l"/>
              </a:tabLst>
            </a:pPr>
            <a:r>
              <a:rPr lang="en-US" sz="2250" dirty="0" smtClean="0">
                <a:latin typeface="Arial" panose="020B0604020202020204" pitchFamily="34" charset="0"/>
                <a:cs typeface="Arial" panose="020B0604020202020204" pitchFamily="34" charset="0"/>
              </a:rPr>
              <a:t>-2</a:t>
            </a:r>
            <a:r>
              <a:rPr lang="en-US" sz="2250" i="1" dirty="0" smtClean="0">
                <a:latin typeface="Arial" panose="020B0604020202020204" pitchFamily="34" charset="0"/>
                <a:cs typeface="Arial" panose="020B0604020202020204" pitchFamily="34" charset="0"/>
              </a:rPr>
              <a:t>x</a:t>
            </a:r>
            <a:r>
              <a:rPr lang="en-US" sz="2250" baseline="30000" dirty="0" smtClean="0">
                <a:latin typeface="Arial" panose="020B0604020202020204" pitchFamily="34" charset="0"/>
                <a:cs typeface="Arial" panose="020B0604020202020204" pitchFamily="34" charset="0"/>
              </a:rPr>
              <a:t>2</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2</a:t>
            </a:r>
            <a:r>
              <a:rPr lang="en-US" sz="2250" i="1" dirty="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+1 = 0</a:t>
            </a:r>
          </a:p>
        </p:txBody>
      </p:sp>
      <p:sp>
        <p:nvSpPr>
          <p:cNvPr id="9" name="Title 1"/>
          <p:cNvSpPr>
            <a:spLocks noGrp="1"/>
          </p:cNvSpPr>
          <p:nvPr>
            <p:ph type="title"/>
          </p:nvPr>
        </p:nvSpPr>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sp>
        <p:nvSpPr>
          <p:cNvPr id="11" name="Rectangle 10"/>
          <p:cNvSpPr/>
          <p:nvPr/>
        </p:nvSpPr>
        <p:spPr>
          <a:xfrm flipH="1">
            <a:off x="6876256" y="5241947"/>
            <a:ext cx="1926397" cy="135540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Q3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Work out where the graph crosses </a:t>
            </a:r>
            <a:r>
              <a:rPr lang="en-US" sz="2000" dirty="0" smtClean="0">
                <a:solidFill>
                  <a:schemeClr val="tx1"/>
                </a:solidFill>
                <a:latin typeface="Arial" panose="020B0604020202020204" pitchFamily="34" charset="0"/>
                <a:cs typeface="Arial" panose="020B0604020202020204" pitchFamily="34" charset="0"/>
              </a:rPr>
              <a:t>the </a:t>
            </a: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-axis</a:t>
            </a:r>
            <a:r>
              <a:rPr lang="en-US" sz="2000" dirty="0">
                <a:solidFill>
                  <a:schemeClr val="tx1"/>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19462" y="1257345"/>
            <a:ext cx="3360025" cy="2305901"/>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51520" y="3700356"/>
            <a:ext cx="2648684" cy="2896996"/>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980918" y="3700356"/>
            <a:ext cx="1663090" cy="2896996"/>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775507" y="3698218"/>
            <a:ext cx="2028741" cy="2899133"/>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203485" y="3717032"/>
            <a:ext cx="548640" cy="548640"/>
          </a:xfrm>
          <a:prstGeom prst="rect">
            <a:avLst/>
          </a:prstGeom>
        </p:spPr>
      </p:pic>
    </p:spTree>
    <p:extLst>
      <p:ext uri="{BB962C8B-B14F-4D97-AF65-F5344CB8AC3E}">
        <p14:creationId xmlns:p14="http://schemas.microsoft.com/office/powerpoint/2010/main" val="2943518275"/>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483</a:t>
            </a:r>
            <a:endParaRPr lang="en-GB" sz="1400" b="1" dirty="0">
              <a:latin typeface="Calibri" panose="020F0502020204030204" pitchFamily="34" charset="0"/>
            </a:endParaRPr>
          </a:p>
        </p:txBody>
      </p:sp>
      <p:sp>
        <p:nvSpPr>
          <p:cNvPr id="3" name="Rectangle 2"/>
          <p:cNvSpPr/>
          <p:nvPr/>
        </p:nvSpPr>
        <p:spPr>
          <a:xfrm>
            <a:off x="268177" y="1221720"/>
            <a:ext cx="5239927" cy="5401479"/>
          </a:xfrm>
          <a:prstGeom prst="rect">
            <a:avLst/>
          </a:prstGeom>
        </p:spPr>
        <p:txBody>
          <a:bodyPr wrap="square">
            <a:spAutoFit/>
          </a:bodyPr>
          <a:lstStyle/>
          <a:p>
            <a:pPr lvl="1" indent="-457200">
              <a:buClr>
                <a:srgbClr val="C00000"/>
              </a:buClr>
              <a:buFont typeface="+mj-lt"/>
              <a:buAutoNum type="arabicPeriod" startAt="4"/>
              <a:tabLst>
                <a:tab pos="971550" algn="l"/>
                <a:tab pos="2687638" algn="l"/>
              </a:tabLst>
            </a:pPr>
            <a:r>
              <a:rPr lang="en-US" sz="2300" b="1" dirty="0" smtClean="0">
                <a:solidFill>
                  <a:srgbClr val="C00000"/>
                </a:solidFill>
                <a:latin typeface="Arial" panose="020B0604020202020204" pitchFamily="34" charset="0"/>
                <a:cs typeface="Arial" panose="020B0604020202020204" pitchFamily="34" charset="0"/>
              </a:rPr>
              <a:t>a. 	</a:t>
            </a:r>
            <a:r>
              <a:rPr lang="en-US" sz="2300" dirty="0" smtClean="0">
                <a:latin typeface="Arial" panose="020B0604020202020204" pitchFamily="34" charset="0"/>
                <a:cs typeface="Arial" panose="020B0604020202020204" pitchFamily="34" charset="0"/>
              </a:rPr>
              <a:t>Copy </a:t>
            </a:r>
            <a:r>
              <a:rPr lang="en-US" sz="2300" dirty="0">
                <a:latin typeface="Arial" panose="020B0604020202020204" pitchFamily="34" charset="0"/>
                <a:cs typeface="Arial" panose="020B0604020202020204" pitchFamily="34" charset="0"/>
              </a:rPr>
              <a:t>and complete the </a:t>
            </a:r>
            <a:r>
              <a:rPr lang="en-US" sz="2300" dirty="0" smtClean="0">
                <a:latin typeface="Arial" panose="020B0604020202020204" pitchFamily="34" charset="0"/>
                <a:cs typeface="Arial" panose="020B0604020202020204" pitchFamily="34" charset="0"/>
              </a:rPr>
              <a:t>table </a:t>
            </a:r>
            <a:r>
              <a:rPr lang="en-US" sz="2300" dirty="0">
                <a:latin typeface="Arial" panose="020B0604020202020204" pitchFamily="34" charset="0"/>
                <a:cs typeface="Arial" panose="020B0604020202020204" pitchFamily="34" charset="0"/>
              </a:rPr>
              <a:t>of </a:t>
            </a:r>
            <a:r>
              <a:rPr lang="en-US" sz="2300" dirty="0" smtClean="0">
                <a:latin typeface="Arial" panose="020B0604020202020204" pitchFamily="34" charset="0"/>
                <a:cs typeface="Arial" panose="020B0604020202020204" pitchFamily="34" charset="0"/>
              </a:rPr>
              <a:t>	values </a:t>
            </a:r>
            <a:r>
              <a:rPr lang="en-US" sz="2300" dirty="0">
                <a:latin typeface="Arial" panose="020B0604020202020204" pitchFamily="34" charset="0"/>
                <a:cs typeface="Arial" panose="020B0604020202020204" pitchFamily="34" charset="0"/>
              </a:rPr>
              <a:t>for  </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2</a:t>
            </a:r>
            <a:r>
              <a:rPr lang="en-US" sz="2300" i="1" dirty="0" smtClean="0">
                <a:latin typeface="Arial" panose="020B0604020202020204" pitchFamily="34" charset="0"/>
                <a:cs typeface="Arial" panose="020B0604020202020204" pitchFamily="34" charset="0"/>
              </a:rPr>
              <a:t>x</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 - 8</a:t>
            </a:r>
            <a:r>
              <a:rPr lang="en-US" sz="2300" i="1" dirty="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7,</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startAt="2"/>
              <a:tabLst>
                <a:tab pos="2687638" algn="l"/>
              </a:tabLst>
            </a:pPr>
            <a:r>
              <a:rPr lang="en-US" sz="2300" dirty="0">
                <a:latin typeface="Arial" panose="020B0604020202020204" pitchFamily="34" charset="0"/>
                <a:cs typeface="Arial" panose="020B0604020202020204" pitchFamily="34" charset="0"/>
              </a:rPr>
              <a:t>Plot the graph of </a:t>
            </a:r>
            <a:r>
              <a:rPr lang="en-US" sz="2300" i="1" dirty="0">
                <a:latin typeface="Arial" panose="020B0604020202020204" pitchFamily="34" charset="0"/>
                <a:cs typeface="Arial" panose="020B0604020202020204" pitchFamily="34" charset="0"/>
              </a:rPr>
              <a:t>y</a:t>
            </a:r>
            <a:r>
              <a:rPr lang="en-US" sz="2300" dirty="0">
                <a:latin typeface="Arial" panose="020B0604020202020204" pitchFamily="34" charset="0"/>
                <a:cs typeface="Arial" panose="020B0604020202020204" pitchFamily="34" charset="0"/>
              </a:rPr>
              <a:t> = 2</a:t>
            </a:r>
            <a:r>
              <a:rPr lang="en-US" sz="2300" i="1" dirty="0">
                <a:latin typeface="Arial" panose="020B0604020202020204" pitchFamily="34" charset="0"/>
                <a:cs typeface="Arial" panose="020B0604020202020204" pitchFamily="34" charset="0"/>
              </a:rPr>
              <a:t>x</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- 8</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+ 7</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on a suitable grid, </a:t>
            </a:r>
            <a:endParaRPr lang="en-US" sz="230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startAt="2"/>
              <a:tabLst>
                <a:tab pos="2687638" algn="l"/>
              </a:tabLst>
            </a:pPr>
            <a:r>
              <a:rPr lang="en-US" sz="2300" dirty="0" smtClean="0">
                <a:latin typeface="Arial" panose="020B0604020202020204" pitchFamily="34" charset="0"/>
                <a:cs typeface="Arial" panose="020B0604020202020204" pitchFamily="34" charset="0"/>
              </a:rPr>
              <a:t>From </a:t>
            </a:r>
            <a:r>
              <a:rPr lang="en-US" sz="2300" dirty="0">
                <a:latin typeface="Arial" panose="020B0604020202020204" pitchFamily="34" charset="0"/>
                <a:cs typeface="Arial" panose="020B0604020202020204" pitchFamily="34" charset="0"/>
              </a:rPr>
              <a:t>the graph estimate the roots to the equation </a:t>
            </a:r>
            <a:r>
              <a:rPr lang="en-US" sz="2300" dirty="0" smtClean="0">
                <a:latin typeface="Arial" panose="020B0604020202020204" pitchFamily="34" charset="0"/>
                <a:cs typeface="Arial" panose="020B0604020202020204" pitchFamily="34" charset="0"/>
              </a:rPr>
              <a:t>2</a:t>
            </a:r>
            <a:r>
              <a:rPr lang="en-US" sz="2300" i="1" dirty="0" smtClean="0">
                <a:latin typeface="Arial" panose="020B0604020202020204" pitchFamily="34" charset="0"/>
                <a:cs typeface="Arial" panose="020B0604020202020204" pitchFamily="34" charset="0"/>
              </a:rPr>
              <a:t>x</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- 8</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 </a:t>
            </a:r>
            <a:r>
              <a:rPr lang="en-US" sz="2300" dirty="0" smtClean="0">
                <a:latin typeface="Arial" panose="020B0604020202020204" pitchFamily="34" charset="0"/>
                <a:cs typeface="Arial" panose="020B0604020202020204" pitchFamily="34" charset="0"/>
              </a:rPr>
              <a:t>7 = 0.</a:t>
            </a:r>
          </a:p>
          <a:p>
            <a:pPr marL="514350" lvl="1" indent="-514350">
              <a:buClr>
                <a:srgbClr val="C00000"/>
              </a:buClr>
              <a:buFont typeface="+mj-lt"/>
              <a:buAutoNum type="arabicPeriod" startAt="8"/>
              <a:tabLst>
                <a:tab pos="2687638" algn="l"/>
              </a:tabLst>
            </a:pPr>
            <a:r>
              <a:rPr lang="en-US" sz="2300" b="1" dirty="0">
                <a:solidFill>
                  <a:srgbClr val="C00000"/>
                </a:solidFill>
                <a:latin typeface="Arial" panose="020B0604020202020204" pitchFamily="34" charset="0"/>
                <a:cs typeface="Arial" panose="020B0604020202020204" pitchFamily="34" charset="0"/>
              </a:rPr>
              <a:t>Reasoning</a:t>
            </a:r>
            <a:r>
              <a:rPr lang="en-US" sz="2300" dirty="0">
                <a:solidFill>
                  <a:srgbClr val="C00000"/>
                </a:solidFill>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Ali is sketching the graph of </a:t>
            </a:r>
            <a:r>
              <a:rPr lang="en-US" sz="2300" i="1" dirty="0">
                <a:latin typeface="Arial" panose="020B0604020202020204" pitchFamily="34" charset="0"/>
                <a:cs typeface="Arial" panose="020B0604020202020204" pitchFamily="34" charset="0"/>
              </a:rPr>
              <a:t>y</a:t>
            </a:r>
            <a:r>
              <a:rPr lang="en-US" sz="2300" dirty="0">
                <a:latin typeface="Arial" panose="020B0604020202020204" pitchFamily="34" charset="0"/>
                <a:cs typeface="Arial" panose="020B0604020202020204" pitchFamily="34" charset="0"/>
              </a:rPr>
              <a:t> = 2(</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- 3)</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 </a:t>
            </a:r>
            <a:r>
              <a:rPr lang="en-US" sz="2300" dirty="0" smtClean="0">
                <a:latin typeface="Arial" panose="020B0604020202020204" pitchFamily="34" charset="0"/>
                <a:cs typeface="Arial" panose="020B0604020202020204" pitchFamily="34" charset="0"/>
              </a:rPr>
              <a:t>5</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She </a:t>
            </a:r>
            <a:r>
              <a:rPr lang="en-US" sz="2300" dirty="0">
                <a:latin typeface="Arial" panose="020B0604020202020204" pitchFamily="34" charset="0"/>
                <a:cs typeface="Arial" panose="020B0604020202020204" pitchFamily="34" charset="0"/>
              </a:rPr>
              <a:t>is finding it difficult to identify the roots of the equation 2(</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- 3)</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+ 5 = 0. Explain why.</a:t>
            </a:r>
          </a:p>
        </p:txBody>
      </p:sp>
      <p:sp>
        <p:nvSpPr>
          <p:cNvPr id="9" name="Title 1"/>
          <p:cNvSpPr>
            <a:spLocks noGrp="1"/>
          </p:cNvSpPr>
          <p:nvPr>
            <p:ph type="title"/>
          </p:nvPr>
        </p:nvSpPr>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1765703850"/>
              </p:ext>
            </p:extLst>
          </p:nvPr>
        </p:nvGraphicFramePr>
        <p:xfrm>
          <a:off x="323528" y="2060848"/>
          <a:ext cx="5137412" cy="914400"/>
        </p:xfrm>
        <a:graphic>
          <a:graphicData uri="http://schemas.openxmlformats.org/drawingml/2006/table">
            <a:tbl>
              <a:tblPr firstRow="1" bandRow="1">
                <a:tableStyleId>{5940675A-B579-460E-94D1-54222C63F5DA}</a:tableStyleId>
              </a:tblPr>
              <a:tblGrid>
                <a:gridCol w="733916"/>
                <a:gridCol w="733916"/>
                <a:gridCol w="733916"/>
                <a:gridCol w="733916"/>
                <a:gridCol w="733916"/>
                <a:gridCol w="733916"/>
                <a:gridCol w="733916"/>
              </a:tblGrid>
              <a:tr h="3851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-2</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-1</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0</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1</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3</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5</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5192">
                <a:tc>
                  <a:txBody>
                    <a:bodyPr/>
                    <a:lstStyle/>
                    <a:p>
                      <a:r>
                        <a:rPr lang="en-US" sz="2400" b="1" i="1" dirty="0" smtClean="0">
                          <a:latin typeface="Arial" panose="020B0604020202020204" pitchFamily="34" charset="0"/>
                          <a:cs typeface="Arial" panose="020B0604020202020204" pitchFamily="34" charset="0"/>
                        </a:rPr>
                        <a:t>y</a:t>
                      </a:r>
                      <a:endParaRPr lang="en-US" sz="2400" b="1"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400" kern="1200" dirty="0" smtClean="0">
                          <a:solidFill>
                            <a:schemeClr val="tx1"/>
                          </a:solidFill>
                          <a:latin typeface="Arial" panose="020B0604020202020204" pitchFamily="34" charset="0"/>
                          <a:ea typeface="+mn-ea"/>
                          <a:cs typeface="Arial" panose="020B0604020202020204" pitchFamily="34" charset="0"/>
                        </a:rPr>
                        <a:t>17</a:t>
                      </a: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0" lang="en-US" sz="24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4764118"/>
            <a:ext cx="548640" cy="537090"/>
          </a:xfrm>
          <a:prstGeom prst="rect">
            <a:avLst/>
          </a:prstGeom>
        </p:spPr>
      </p:pic>
    </p:spTree>
    <p:extLst>
      <p:ext uri="{BB962C8B-B14F-4D97-AF65-F5344CB8AC3E}">
        <p14:creationId xmlns:p14="http://schemas.microsoft.com/office/powerpoint/2010/main" val="1037707652"/>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483</a:t>
            </a:r>
            <a:endParaRPr lang="en-GB" sz="1400" b="1" dirty="0">
              <a:latin typeface="Calibri" panose="020F0502020204030204" pitchFamily="34" charset="0"/>
            </a:endParaRPr>
          </a:p>
        </p:txBody>
      </p:sp>
      <p:sp>
        <p:nvSpPr>
          <p:cNvPr id="3" name="Rectangle 2"/>
          <p:cNvSpPr/>
          <p:nvPr/>
        </p:nvSpPr>
        <p:spPr>
          <a:xfrm>
            <a:off x="268177" y="1221720"/>
            <a:ext cx="5239927" cy="5509200"/>
          </a:xfrm>
          <a:prstGeom prst="rect">
            <a:avLst/>
          </a:prstGeom>
        </p:spPr>
        <p:txBody>
          <a:bodyPr wrap="square">
            <a:spAutoFit/>
          </a:bodyPr>
          <a:lstStyle/>
          <a:p>
            <a:pPr lvl="1" indent="-457200">
              <a:buClr>
                <a:srgbClr val="C00000"/>
              </a:buClr>
              <a:buFont typeface="+mj-lt"/>
              <a:buAutoNum type="arabicPeriod" startAt="5"/>
              <a:tabLst>
                <a:tab pos="857250" algn="l"/>
                <a:tab pos="2687638" algn="l"/>
              </a:tabLst>
            </a:pPr>
            <a:r>
              <a:rPr lang="en-US" sz="2200" b="1" dirty="0" smtClean="0">
                <a:solidFill>
                  <a:srgbClr val="C00000"/>
                </a:solidFill>
                <a:latin typeface="Arial" panose="020B0604020202020204" pitchFamily="34" charset="0"/>
                <a:cs typeface="Arial" panose="020B0604020202020204" pitchFamily="34" charset="0"/>
              </a:rPr>
              <a:t>a. 	</a:t>
            </a:r>
            <a:r>
              <a:rPr lang="en-US" sz="2200" dirty="0" smtClean="0">
                <a:latin typeface="Arial" panose="020B0604020202020204" pitchFamily="34" charset="0"/>
                <a:cs typeface="Arial" panose="020B0604020202020204" pitchFamily="34" charset="0"/>
              </a:rPr>
              <a:t>Plot </a:t>
            </a:r>
            <a:r>
              <a:rPr lang="en-US" sz="2200" dirty="0">
                <a:latin typeface="Arial" panose="020B0604020202020204" pitchFamily="34" charset="0"/>
                <a:cs typeface="Arial" panose="020B0604020202020204" pitchFamily="34" charset="0"/>
              </a:rPr>
              <a:t>the graphs of the following </a:t>
            </a:r>
            <a:r>
              <a:rPr lang="en-US" sz="2200" dirty="0" smtClean="0">
                <a:latin typeface="Arial" panose="020B0604020202020204" pitchFamily="34" charset="0"/>
                <a:cs typeface="Arial" panose="020B0604020202020204" pitchFamily="34" charset="0"/>
              </a:rPr>
              <a:t>	functions.</a:t>
            </a:r>
          </a:p>
          <a:p>
            <a:pPr lvl="3" indent="-457200">
              <a:buClr>
                <a:srgbClr val="C00000"/>
              </a:buClr>
              <a:buFont typeface="+mj-lt"/>
              <a:buAutoNum type="romanLcPeriod"/>
              <a:tabLst>
                <a:tab pos="2687638"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4</a:t>
            </a:r>
            <a:r>
              <a:rPr lang="en-US" sz="2200" i="1" dirty="0" smtClean="0">
                <a:latin typeface="Arial" panose="020B0604020202020204" pitchFamily="34" charset="0"/>
                <a:cs typeface="Arial" panose="020B0604020202020204" pitchFamily="34" charset="0"/>
              </a:rPr>
              <a:t>x </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7 </a:t>
            </a:r>
            <a:r>
              <a:rPr lang="en-US" sz="2200" dirty="0" smtClean="0">
                <a:latin typeface="Arial" panose="020B0604020202020204" pitchFamily="34" charset="0"/>
                <a:cs typeface="Arial" panose="020B0604020202020204" pitchFamily="34" charset="0"/>
              </a:rPr>
              <a:t>	</a:t>
            </a:r>
          </a:p>
          <a:p>
            <a:pPr lvl="3" indent="-457200">
              <a:buClr>
                <a:srgbClr val="C00000"/>
              </a:buClr>
              <a:buFont typeface="+mj-lt"/>
              <a:buAutoNum type="romanLcPeriod"/>
              <a:tabLst>
                <a:tab pos="2687638"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3</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+ 2 </a:t>
            </a:r>
            <a:endParaRPr lang="en-US" sz="2200" dirty="0" smtClean="0">
              <a:latin typeface="Arial" panose="020B0604020202020204" pitchFamily="34" charset="0"/>
              <a:cs typeface="Arial" panose="020B0604020202020204" pitchFamily="34" charset="0"/>
            </a:endParaRPr>
          </a:p>
          <a:p>
            <a:pPr lvl="3" indent="-457200">
              <a:buClr>
                <a:srgbClr val="C00000"/>
              </a:buClr>
              <a:buFont typeface="+mj-lt"/>
              <a:buAutoNum type="romanLcPeriod"/>
              <a:tabLst>
                <a:tab pos="2687638"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a:t>
            </a:r>
            <a:r>
              <a:rPr lang="en-US" sz="2200" i="1" dirty="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4</a:t>
            </a:r>
            <a:r>
              <a:rPr lang="en-US" sz="2200" i="1" dirty="0" smtClean="0">
                <a:latin typeface="Arial" panose="020B0604020202020204" pitchFamily="34" charset="0"/>
                <a:cs typeface="Arial" panose="020B0604020202020204" pitchFamily="34" charset="0"/>
              </a:rPr>
              <a:t>x </a:t>
            </a:r>
            <a:r>
              <a:rPr lang="en-US" sz="2200" dirty="0" smtClean="0">
                <a:latin typeface="Arial" panose="020B0604020202020204" pitchFamily="34" charset="0"/>
                <a:cs typeface="Arial" panose="020B0604020202020204" pitchFamily="34" charset="0"/>
              </a:rPr>
              <a:t>- 2 </a:t>
            </a:r>
          </a:p>
          <a:p>
            <a:pPr lvl="3" indent="-457200">
              <a:buClr>
                <a:srgbClr val="C00000"/>
              </a:buClr>
              <a:buFont typeface="+mj-lt"/>
              <a:buAutoNum type="romanLcPeriod"/>
              <a:tabLst>
                <a:tab pos="2687638"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3</a:t>
            </a:r>
            <a:r>
              <a:rPr lang="en-US" sz="2200" i="1" dirty="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6</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4</a:t>
            </a:r>
          </a:p>
          <a:p>
            <a:pPr lvl="2" indent="-457200">
              <a:buClr>
                <a:srgbClr val="C00000"/>
              </a:buClr>
              <a:buFont typeface="+mj-lt"/>
              <a:buAutoNum type="alphaLcPeriod" startAt="2"/>
              <a:tabLst>
                <a:tab pos="2687638" algn="l"/>
              </a:tabLst>
            </a:pPr>
            <a:r>
              <a:rPr lang="en-US" sz="2200" dirty="0" smtClean="0">
                <a:latin typeface="Arial" panose="020B0604020202020204" pitchFamily="34" charset="0"/>
                <a:cs typeface="Arial" panose="020B0604020202020204" pitchFamily="34" charset="0"/>
              </a:rPr>
              <a:t>Hence </a:t>
            </a:r>
            <a:r>
              <a:rPr lang="en-US" sz="2200" dirty="0">
                <a:latin typeface="Arial" panose="020B0604020202020204" pitchFamily="34" charset="0"/>
                <a:cs typeface="Arial" panose="020B0604020202020204" pitchFamily="34" charset="0"/>
              </a:rPr>
              <a:t>estimate the solutions to the </a:t>
            </a:r>
            <a:r>
              <a:rPr lang="en-US" sz="2200" dirty="0" smtClean="0">
                <a:latin typeface="Arial" panose="020B0604020202020204" pitchFamily="34" charset="0"/>
                <a:cs typeface="Arial" panose="020B0604020202020204" pitchFamily="34" charset="0"/>
              </a:rPr>
              <a:t>equations</a:t>
            </a:r>
          </a:p>
          <a:p>
            <a:pPr marL="1428750" lvl="3" indent="-514350">
              <a:buClr>
                <a:srgbClr val="C00000"/>
              </a:buClr>
              <a:buFont typeface="+mj-lt"/>
              <a:buAutoNum type="romanLcPeriod"/>
              <a:tabLst>
                <a:tab pos="2687638" algn="l"/>
              </a:tabLst>
            </a:pPr>
            <a:r>
              <a:rPr lang="en-US" sz="2200" i="1" dirty="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4</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- 7 = 0 </a:t>
            </a:r>
            <a:endParaRPr lang="en-US" sz="2200" dirty="0" smtClean="0">
              <a:latin typeface="Arial" panose="020B0604020202020204" pitchFamily="34" charset="0"/>
              <a:cs typeface="Arial" panose="020B0604020202020204" pitchFamily="34" charset="0"/>
            </a:endParaRPr>
          </a:p>
          <a:p>
            <a:pPr marL="1428750" lvl="3" indent="-514350">
              <a:buClr>
                <a:srgbClr val="C00000"/>
              </a:buClr>
              <a:buFont typeface="+mj-lt"/>
              <a:buAutoNum type="romanLcPeriod"/>
              <a:tabLst>
                <a:tab pos="2687638" algn="l"/>
              </a:tabLst>
            </a:pPr>
            <a:r>
              <a:rPr lang="en-US" sz="2200" dirty="0" smtClean="0">
                <a:latin typeface="Arial" panose="020B0604020202020204" pitchFamily="34" charset="0"/>
                <a:cs typeface="Arial" panose="020B0604020202020204" pitchFamily="34" charset="0"/>
              </a:rPr>
              <a:t>-</a:t>
            </a: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 </a:t>
            </a:r>
            <a:r>
              <a:rPr lang="en-US" sz="2200" dirty="0" smtClean="0">
                <a:latin typeface="Arial" panose="020B0604020202020204" pitchFamily="34" charset="0"/>
                <a:cs typeface="Arial" panose="020B0604020202020204" pitchFamily="34" charset="0"/>
              </a:rPr>
              <a:t>- 3</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+ 2 = 0 </a:t>
            </a:r>
            <a:endParaRPr lang="en-US" sz="2200" dirty="0" smtClean="0">
              <a:latin typeface="Arial" panose="020B0604020202020204" pitchFamily="34" charset="0"/>
              <a:cs typeface="Arial" panose="020B0604020202020204" pitchFamily="34" charset="0"/>
            </a:endParaRPr>
          </a:p>
          <a:p>
            <a:pPr marL="1428750" lvl="3" indent="-514350">
              <a:buClr>
                <a:srgbClr val="C00000"/>
              </a:buClr>
              <a:buFont typeface="+mj-lt"/>
              <a:buAutoNum type="romanLcPeriod"/>
              <a:tabLst>
                <a:tab pos="2687638" algn="l"/>
              </a:tabLst>
            </a:pPr>
            <a:r>
              <a:rPr lang="en-US" sz="2200" dirty="0" smtClean="0">
                <a:latin typeface="Arial" panose="020B0604020202020204" pitchFamily="34" charset="0"/>
                <a:cs typeface="Arial" panose="020B0604020202020204" pitchFamily="34" charset="0"/>
              </a:rPr>
              <a:t>2</a:t>
            </a:r>
            <a:r>
              <a:rPr lang="en-US" sz="2200" i="1" dirty="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4</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- 2 = 0 </a:t>
            </a:r>
            <a:endParaRPr lang="en-US" sz="2200" dirty="0" smtClean="0">
              <a:latin typeface="Arial" panose="020B0604020202020204" pitchFamily="34" charset="0"/>
              <a:cs typeface="Arial" panose="020B0604020202020204" pitchFamily="34" charset="0"/>
            </a:endParaRPr>
          </a:p>
          <a:p>
            <a:pPr marL="1428750" lvl="3" indent="-514350">
              <a:buClr>
                <a:srgbClr val="C00000"/>
              </a:buClr>
              <a:buFont typeface="+mj-lt"/>
              <a:buAutoNum type="romanLcPeriod"/>
              <a:tabLst>
                <a:tab pos="2687638" algn="l"/>
              </a:tabLst>
            </a:pPr>
            <a:r>
              <a:rPr lang="en-US" sz="2200" dirty="0" smtClean="0">
                <a:latin typeface="Arial" panose="020B0604020202020204" pitchFamily="34" charset="0"/>
                <a:cs typeface="Arial" panose="020B0604020202020204" pitchFamily="34" charset="0"/>
              </a:rPr>
              <a:t>-3</a:t>
            </a:r>
            <a:r>
              <a:rPr lang="en-US" sz="2200" i="1" dirty="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6</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+ 4 = </a:t>
            </a:r>
            <a:r>
              <a:rPr lang="en-US" sz="2200" dirty="0" smtClean="0">
                <a:latin typeface="Arial" panose="020B0604020202020204" pitchFamily="34" charset="0"/>
                <a:cs typeface="Arial" panose="020B0604020202020204" pitchFamily="34" charset="0"/>
              </a:rPr>
              <a:t>0</a:t>
            </a:r>
          </a:p>
          <a:p>
            <a:pPr marL="971550" lvl="2" indent="-514350">
              <a:buClr>
                <a:srgbClr val="C00000"/>
              </a:buClr>
              <a:buFont typeface="+mj-lt"/>
              <a:buAutoNum type="alphaLcPeriod" startAt="2"/>
              <a:tabLst>
                <a:tab pos="2687638" algn="l"/>
              </a:tabLst>
            </a:pPr>
            <a:r>
              <a:rPr lang="en-US" sz="2200" dirty="0" smtClean="0">
                <a:latin typeface="Arial" panose="020B0604020202020204" pitchFamily="34" charset="0"/>
                <a:cs typeface="Arial" panose="020B0604020202020204" pitchFamily="34" charset="0"/>
              </a:rPr>
              <a:t>Use </a:t>
            </a:r>
            <a:r>
              <a:rPr lang="en-US" sz="2200" dirty="0">
                <a:latin typeface="Arial" panose="020B0604020202020204" pitchFamily="34" charset="0"/>
                <a:cs typeface="Arial" panose="020B0604020202020204" pitchFamily="34" charset="0"/>
              </a:rPr>
              <a:t>the quadratic formula to find the roots of the equations in part a to 3 significant figures. Check your answers to part </a:t>
            </a:r>
            <a:r>
              <a:rPr lang="en-US" sz="2200" b="1" dirty="0">
                <a:latin typeface="Arial" panose="020B0604020202020204" pitchFamily="34" charset="0"/>
                <a:cs typeface="Arial" panose="020B0604020202020204" pitchFamily="34" charset="0"/>
              </a:rPr>
              <a:t>a.</a:t>
            </a:r>
          </a:p>
        </p:txBody>
      </p:sp>
      <p:sp>
        <p:nvSpPr>
          <p:cNvPr id="9" name="Title 1"/>
          <p:cNvSpPr>
            <a:spLocks noGrp="1"/>
          </p:cNvSpPr>
          <p:nvPr>
            <p:ph type="title"/>
          </p:nvPr>
        </p:nvSpPr>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1460525445"/>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483</a:t>
            </a:r>
            <a:endParaRPr lang="en-GB" sz="1400" b="1" dirty="0">
              <a:latin typeface="Calibri" panose="020F0502020204030204" pitchFamily="34" charset="0"/>
            </a:endParaRPr>
          </a:p>
        </p:txBody>
      </p:sp>
      <p:sp>
        <p:nvSpPr>
          <p:cNvPr id="9" name="Title 1"/>
          <p:cNvSpPr>
            <a:spLocks noGrp="1"/>
          </p:cNvSpPr>
          <p:nvPr>
            <p:ph type="title"/>
          </p:nvPr>
        </p:nvSpPr>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grpSp>
        <p:nvGrpSpPr>
          <p:cNvPr id="6" name="Group 5"/>
          <p:cNvGrpSpPr/>
          <p:nvPr/>
        </p:nvGrpSpPr>
        <p:grpSpPr>
          <a:xfrm>
            <a:off x="305905" y="1268760"/>
            <a:ext cx="5130191" cy="4547537"/>
            <a:chOff x="3483872" y="1089031"/>
            <a:chExt cx="5264592" cy="4547537"/>
          </a:xfrm>
        </p:grpSpPr>
        <p:sp>
          <p:nvSpPr>
            <p:cNvPr id="7" name="Round Diagonal Corner Rectangle 6"/>
            <p:cNvSpPr/>
            <p:nvPr/>
          </p:nvSpPr>
          <p:spPr>
            <a:xfrm>
              <a:off x="3491880" y="1089031"/>
              <a:ext cx="5256584" cy="4547537"/>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3970318"/>
            </a:xfrm>
            <a:prstGeom prst="rect">
              <a:avLst/>
            </a:prstGeom>
          </p:spPr>
          <p:txBody>
            <a:bodyPr wrap="square">
              <a:spAutoFit/>
            </a:bodyPr>
            <a:lstStyle/>
            <a:p>
              <a:pPr marL="457200" indent="-457200">
                <a:spcAft>
                  <a:spcPts val="0"/>
                </a:spcAft>
                <a:buFont typeface="+mj-lt"/>
                <a:buAutoNum type="alphaLcPeriod"/>
                <a:tabLst>
                  <a:tab pos="4972050" algn="r"/>
                </a:tabLst>
              </a:pPr>
              <a:r>
                <a:rPr lang="en-US" sz="2100" dirty="0"/>
                <a:t>Complete the table of values for </a:t>
              </a:r>
              <a:r>
                <a:rPr lang="en-US" sz="2100" dirty="0" smtClean="0"/>
                <a:t/>
              </a:r>
              <a:br>
                <a:rPr lang="en-US" sz="2100" dirty="0" smtClean="0"/>
              </a:br>
              <a:r>
                <a:rPr lang="en-US" sz="2100" i="1" dirty="0" smtClean="0"/>
                <a:t>y</a:t>
              </a:r>
              <a:r>
                <a:rPr lang="en-US" sz="2100" dirty="0" smtClean="0"/>
                <a:t> </a:t>
              </a:r>
              <a:r>
                <a:rPr lang="en-US" sz="2100" dirty="0"/>
                <a:t>= </a:t>
              </a:r>
              <a:r>
                <a:rPr lang="en-US" sz="2100" dirty="0" smtClean="0"/>
                <a:t>2</a:t>
              </a:r>
              <a:r>
                <a:rPr lang="en-US" sz="2100" i="1" dirty="0" smtClean="0"/>
                <a:t>x</a:t>
              </a:r>
              <a:r>
                <a:rPr lang="en-US" sz="2100" baseline="30000" dirty="0" smtClean="0"/>
                <a:t>2</a:t>
              </a:r>
              <a:r>
                <a:rPr lang="en-US" sz="2100" dirty="0" smtClean="0"/>
                <a:t> </a:t>
              </a:r>
              <a:r>
                <a:rPr lang="en-US" sz="2100" dirty="0"/>
                <a:t>+ 4</a:t>
              </a:r>
              <a:r>
                <a:rPr lang="en-US" sz="2100" i="1" dirty="0"/>
                <a:t>x</a:t>
              </a:r>
              <a:r>
                <a:rPr lang="en-US" sz="2100" dirty="0"/>
                <a:t> </a:t>
              </a:r>
              <a:r>
                <a:rPr lang="en-US" sz="2100" dirty="0" smtClean="0"/>
                <a:t>– 2	</a:t>
              </a:r>
              <a:r>
                <a:rPr lang="en-US" sz="2100" b="1" dirty="0"/>
                <a:t> (2 marks)</a:t>
              </a:r>
              <a:r>
                <a:rPr lang="en-US" sz="2100" dirty="0" smtClean="0"/>
                <a:t> </a:t>
              </a:r>
              <a:br>
                <a:rPr lang="en-US" sz="2100" dirty="0" smtClean="0"/>
              </a:br>
              <a:r>
                <a:rPr lang="en-US" sz="2100" dirty="0" smtClean="0"/>
                <a:t> </a:t>
              </a:r>
              <a:br>
                <a:rPr lang="en-US" sz="2100" dirty="0" smtClean="0"/>
              </a:br>
              <a:r>
                <a:rPr lang="en-US" sz="2100" dirty="0" smtClean="0"/>
                <a:t/>
              </a:r>
              <a:br>
                <a:rPr lang="en-US" sz="2100" dirty="0" smtClean="0"/>
              </a:br>
              <a:endParaRPr lang="en-US" sz="2100" dirty="0"/>
            </a:p>
            <a:p>
              <a:pPr marL="457200" indent="-457200">
                <a:spcAft>
                  <a:spcPts val="0"/>
                </a:spcAft>
                <a:buFont typeface="+mj-lt"/>
                <a:buAutoNum type="alphaLcPeriod"/>
                <a:tabLst>
                  <a:tab pos="4972050" algn="r"/>
                </a:tabLst>
              </a:pPr>
              <a:r>
                <a:rPr lang="en-US" sz="2100" dirty="0" smtClean="0"/>
                <a:t>Plot </a:t>
              </a:r>
              <a:r>
                <a:rPr lang="en-US" sz="2100" dirty="0"/>
                <a:t>the graph </a:t>
              </a:r>
              <a:r>
                <a:rPr lang="en-US" sz="2100" dirty="0" smtClean="0"/>
                <a:t>of </a:t>
              </a:r>
              <a:r>
                <a:rPr lang="en-US" sz="2100" i="1" dirty="0" smtClean="0"/>
                <a:t>y</a:t>
              </a:r>
              <a:r>
                <a:rPr lang="en-US" sz="2100" dirty="0" smtClean="0"/>
                <a:t> </a:t>
              </a:r>
              <a:r>
                <a:rPr lang="en-US" sz="2100" dirty="0"/>
                <a:t>= 2</a:t>
              </a:r>
              <a:r>
                <a:rPr lang="en-US" sz="2100" i="1" dirty="0"/>
                <a:t>x</a:t>
              </a:r>
              <a:r>
                <a:rPr lang="en-US" sz="2100" baseline="30000" dirty="0"/>
                <a:t>2</a:t>
              </a:r>
              <a:r>
                <a:rPr lang="en-US" sz="2100" dirty="0"/>
                <a:t> + 4</a:t>
              </a:r>
              <a:r>
                <a:rPr lang="en-US" sz="2100" i="1" dirty="0"/>
                <a:t>x</a:t>
              </a:r>
              <a:r>
                <a:rPr lang="en-US" sz="2100" dirty="0"/>
                <a:t> </a:t>
              </a:r>
              <a:r>
                <a:rPr lang="en-US" sz="2100" dirty="0" smtClean="0"/>
                <a:t>– 2</a:t>
              </a:r>
              <a:br>
                <a:rPr lang="en-US" sz="2100" dirty="0" smtClean="0"/>
              </a:br>
              <a:r>
                <a:rPr lang="en-US" sz="2100" dirty="0" smtClean="0"/>
                <a:t>	</a:t>
              </a:r>
              <a:r>
                <a:rPr lang="en-US" sz="2100" b="1" dirty="0"/>
                <a:t> (2 marks)</a:t>
              </a:r>
              <a:endParaRPr lang="en-US" sz="2100" dirty="0"/>
            </a:p>
            <a:p>
              <a:pPr marL="457200" indent="-457200">
                <a:spcAft>
                  <a:spcPts val="0"/>
                </a:spcAft>
                <a:buFont typeface="+mj-lt"/>
                <a:buAutoNum type="alphaLcPeriod"/>
                <a:tabLst>
                  <a:tab pos="4972050" algn="r"/>
                </a:tabLst>
              </a:pPr>
              <a:r>
                <a:rPr lang="en-US" sz="2100" dirty="0" smtClean="0"/>
                <a:t>Use </a:t>
              </a:r>
              <a:r>
                <a:rPr lang="en-US" sz="2100" dirty="0"/>
                <a:t>your graph to estimate the roots of the </a:t>
              </a:r>
              <a:r>
                <a:rPr lang="en-US" sz="2100" dirty="0" smtClean="0"/>
                <a:t>equation 2</a:t>
              </a:r>
              <a:r>
                <a:rPr lang="en-US" sz="2100" i="1" dirty="0" smtClean="0"/>
                <a:t>x</a:t>
              </a:r>
              <a:r>
                <a:rPr lang="en-US" sz="2100" baseline="30000" dirty="0" smtClean="0"/>
                <a:t>2</a:t>
              </a:r>
              <a:r>
                <a:rPr lang="en-US" sz="2100" dirty="0" smtClean="0"/>
                <a:t> </a:t>
              </a:r>
              <a:r>
                <a:rPr lang="en-US" sz="2100" dirty="0"/>
                <a:t>+ </a:t>
              </a:r>
              <a:r>
                <a:rPr lang="en-US" sz="2100" dirty="0" smtClean="0"/>
                <a:t>4</a:t>
              </a:r>
              <a:r>
                <a:rPr lang="en-US" sz="2100" i="1" dirty="0" smtClean="0"/>
                <a:t>x </a:t>
              </a:r>
              <a:r>
                <a:rPr lang="en-US" sz="2100" dirty="0" smtClean="0"/>
                <a:t>– 2 = 0	</a:t>
              </a:r>
              <a:r>
                <a:rPr lang="en-US" sz="2100" b="1" dirty="0"/>
                <a:t> </a:t>
              </a:r>
              <a:r>
                <a:rPr lang="en-US" sz="2100" b="1" dirty="0" smtClean="0"/>
                <a:t/>
              </a:r>
              <a:br>
                <a:rPr lang="en-US" sz="2100" b="1" dirty="0" smtClean="0"/>
              </a:br>
              <a:r>
                <a:rPr lang="en-US" sz="2100" b="1" dirty="0" smtClean="0"/>
                <a:t>	(3 </a:t>
              </a:r>
              <a:r>
                <a:rPr lang="en-US" sz="2100" b="1" dirty="0"/>
                <a:t>marks)</a:t>
              </a:r>
              <a:endParaRPr lang="en-US" sz="2100" dirty="0"/>
            </a:p>
            <a:p>
              <a:pPr marL="457200" indent="-457200">
                <a:spcAft>
                  <a:spcPts val="0"/>
                </a:spcAft>
                <a:buFont typeface="+mj-lt"/>
                <a:buAutoNum type="alphaLcPeriod"/>
                <a:tabLst>
                  <a:tab pos="4972050" algn="r"/>
                </a:tabLst>
              </a:pPr>
              <a:r>
                <a:rPr lang="en-US" sz="2100" dirty="0" smtClean="0"/>
                <a:t>Write </a:t>
              </a:r>
              <a:r>
                <a:rPr lang="en-US" sz="2100" dirty="0"/>
                <a:t>the expression 2</a:t>
              </a:r>
              <a:r>
                <a:rPr lang="en-US" sz="2100" i="1" dirty="0"/>
                <a:t>x</a:t>
              </a:r>
              <a:r>
                <a:rPr lang="en-US" sz="2100" baseline="30000" dirty="0"/>
                <a:t>2</a:t>
              </a:r>
              <a:r>
                <a:rPr lang="en-US" sz="2100" dirty="0"/>
                <a:t> + 4</a:t>
              </a:r>
              <a:r>
                <a:rPr lang="en-US" sz="2100" i="1" dirty="0"/>
                <a:t>x</a:t>
              </a:r>
              <a:r>
                <a:rPr lang="en-US" sz="2100" dirty="0"/>
                <a:t> -2 in the </a:t>
              </a:r>
              <a:r>
                <a:rPr lang="en-US" sz="2100" dirty="0" smtClean="0"/>
                <a:t>form </a:t>
              </a:r>
              <a:r>
                <a:rPr lang="en-US" sz="2100" i="1" dirty="0" smtClean="0"/>
                <a:t>a</a:t>
              </a:r>
              <a:r>
                <a:rPr lang="en-US" sz="2100" dirty="0" smtClean="0"/>
                <a:t>(</a:t>
              </a:r>
              <a:r>
                <a:rPr lang="en-US" sz="2100" i="1" dirty="0" smtClean="0"/>
                <a:t>x </a:t>
              </a:r>
              <a:r>
                <a:rPr lang="en-US" sz="2100" dirty="0" smtClean="0"/>
                <a:t>+ </a:t>
              </a:r>
              <a:r>
                <a:rPr lang="en-US" sz="2100" i="1" dirty="0" smtClean="0"/>
                <a:t>b</a:t>
              </a:r>
              <a:r>
                <a:rPr lang="en-US" sz="2100" dirty="0" smtClean="0"/>
                <a:t>)</a:t>
              </a:r>
              <a:r>
                <a:rPr lang="en-US" sz="2100" baseline="30000" dirty="0" smtClean="0"/>
                <a:t>2</a:t>
              </a:r>
              <a:r>
                <a:rPr lang="en-US" sz="2100" dirty="0" smtClean="0"/>
                <a:t> </a:t>
              </a:r>
              <a:r>
                <a:rPr lang="en-US" sz="2100" dirty="0"/>
                <a:t>+ </a:t>
              </a:r>
              <a:r>
                <a:rPr lang="en-US" sz="2100" i="1" dirty="0" smtClean="0"/>
                <a:t>c	</a:t>
              </a:r>
              <a:r>
                <a:rPr lang="en-US" sz="2100" b="1" dirty="0" smtClean="0"/>
                <a:t>(2 marks)</a:t>
              </a:r>
              <a:endParaRPr lang="en-US" sz="2100" b="1" dirty="0"/>
            </a:p>
          </p:txBody>
        </p:sp>
      </p:grpSp>
      <p:graphicFrame>
        <p:nvGraphicFramePr>
          <p:cNvPr id="11" name="Table 10"/>
          <p:cNvGraphicFramePr>
            <a:graphicFrameLocks noGrp="1"/>
          </p:cNvGraphicFramePr>
          <p:nvPr>
            <p:extLst>
              <p:ext uri="{D42A27DB-BD31-4B8C-83A1-F6EECF244321}">
                <p14:modId xmlns:p14="http://schemas.microsoft.com/office/powerpoint/2010/main" val="2183853082"/>
              </p:ext>
            </p:extLst>
          </p:nvPr>
        </p:nvGraphicFramePr>
        <p:xfrm>
          <a:off x="383878" y="2636520"/>
          <a:ext cx="4965064" cy="792480"/>
        </p:xfrm>
        <a:graphic>
          <a:graphicData uri="http://schemas.openxmlformats.org/drawingml/2006/table">
            <a:tbl>
              <a:tblPr firstRow="1" bandRow="1">
                <a:tableStyleId>{5940675A-B579-460E-94D1-54222C63F5DA}</a:tableStyleId>
              </a:tblPr>
              <a:tblGrid>
                <a:gridCol w="620633"/>
                <a:gridCol w="620633"/>
                <a:gridCol w="620633"/>
                <a:gridCol w="620633"/>
                <a:gridCol w="620633"/>
                <a:gridCol w="620633"/>
                <a:gridCol w="620633"/>
                <a:gridCol w="620633"/>
              </a:tblGrid>
              <a:tr h="2160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kumimoji="0" lang="en-US" sz="2000" kern="1200" dirty="0" smtClean="0">
                          <a:solidFill>
                            <a:schemeClr val="tx1"/>
                          </a:solidFill>
                          <a:latin typeface="Arial" panose="020B0604020202020204" pitchFamily="34" charset="0"/>
                          <a:ea typeface="+mn-ea"/>
                          <a:cs typeface="Arial" panose="020B0604020202020204" pitchFamily="34" charset="0"/>
                        </a:rPr>
                        <a:t>-4</a:t>
                      </a: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000" kern="1200" dirty="0" smtClean="0">
                          <a:solidFill>
                            <a:schemeClr val="tx1"/>
                          </a:solidFill>
                          <a:latin typeface="Arial" panose="020B0604020202020204" pitchFamily="34" charset="0"/>
                          <a:ea typeface="+mn-ea"/>
                          <a:cs typeface="Arial" panose="020B0604020202020204" pitchFamily="34" charset="0"/>
                        </a:rPr>
                        <a:t>-3</a:t>
                      </a: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000" kern="1200" dirty="0" smtClean="0">
                          <a:solidFill>
                            <a:schemeClr val="tx1"/>
                          </a:solidFill>
                          <a:latin typeface="Arial" panose="020B0604020202020204" pitchFamily="34" charset="0"/>
                          <a:ea typeface="+mn-ea"/>
                          <a:cs typeface="Arial" panose="020B0604020202020204" pitchFamily="34" charset="0"/>
                        </a:rPr>
                        <a:t>-2</a:t>
                      </a: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000" kern="1200" dirty="0" smtClean="0">
                          <a:solidFill>
                            <a:schemeClr val="tx1"/>
                          </a:solidFill>
                          <a:latin typeface="Arial" panose="020B0604020202020204" pitchFamily="34" charset="0"/>
                          <a:ea typeface="+mn-ea"/>
                          <a:cs typeface="Arial" panose="020B0604020202020204" pitchFamily="34" charset="0"/>
                        </a:rPr>
                        <a:t>-1</a:t>
                      </a: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000" kern="1200" dirty="0" smtClean="0">
                          <a:solidFill>
                            <a:schemeClr val="tx1"/>
                          </a:solidFill>
                          <a:latin typeface="Arial" panose="020B0604020202020204" pitchFamily="34" charset="0"/>
                          <a:ea typeface="+mn-ea"/>
                          <a:cs typeface="Arial" panose="020B0604020202020204" pitchFamily="34" charset="0"/>
                        </a:rPr>
                        <a:t>0</a:t>
                      </a: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000" kern="1200" dirty="0" smtClean="0">
                          <a:solidFill>
                            <a:schemeClr val="tx1"/>
                          </a:solidFill>
                          <a:latin typeface="Arial" panose="020B0604020202020204" pitchFamily="34" charset="0"/>
                          <a:ea typeface="+mn-ea"/>
                          <a:cs typeface="Arial" panose="020B0604020202020204" pitchFamily="34" charset="0"/>
                        </a:rPr>
                        <a:t>1</a:t>
                      </a: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000" kern="1200" dirty="0" smtClean="0">
                          <a:solidFill>
                            <a:schemeClr val="tx1"/>
                          </a:solidFill>
                          <a:latin typeface="Arial" panose="020B0604020202020204" pitchFamily="34" charset="0"/>
                          <a:ea typeface="+mn-ea"/>
                          <a:cs typeface="Arial" panose="020B0604020202020204" pitchFamily="34" charset="0"/>
                        </a:rPr>
                        <a:t>2</a:t>
                      </a: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r>
                        <a:rPr lang="en-US" sz="2000" b="1" i="1" dirty="0" smtClean="0">
                          <a:latin typeface="Arial" panose="020B0604020202020204" pitchFamily="34" charset="0"/>
                          <a:cs typeface="Arial" panose="020B0604020202020204" pitchFamily="34" charset="0"/>
                        </a:rPr>
                        <a:t>y</a:t>
                      </a:r>
                      <a:endParaRPr lang="en-US" sz="2000" b="1"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0" lang="en-US" sz="2000" kern="1200" dirty="0">
                        <a:solidFill>
                          <a:schemeClr val="tx1"/>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
        <p:nvSpPr>
          <p:cNvPr id="13" name="Rectangle 12"/>
          <p:cNvSpPr/>
          <p:nvPr/>
        </p:nvSpPr>
        <p:spPr>
          <a:xfrm flipH="1">
            <a:off x="288552" y="5877272"/>
            <a:ext cx="8459912" cy="707886"/>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a:solidFill>
                  <a:schemeClr val="tx1"/>
                </a:solidFill>
                <a:latin typeface="Arial" panose="020B0604020202020204" pitchFamily="34" charset="0"/>
                <a:cs typeface="Arial" panose="020B0604020202020204" pitchFamily="34" charset="0"/>
              </a:rPr>
              <a:t>Exam </a:t>
            </a:r>
            <a:r>
              <a:rPr lang="en-US" sz="2000" b="1" dirty="0" smtClean="0">
                <a:solidFill>
                  <a:schemeClr val="tx1"/>
                </a:solidFill>
                <a:latin typeface="Arial" panose="020B0604020202020204" pitchFamily="34" charset="0"/>
                <a:cs typeface="Arial" panose="020B0604020202020204" pitchFamily="34" charset="0"/>
              </a:rPr>
              <a:t>hint - </a:t>
            </a:r>
            <a:r>
              <a:rPr lang="en-US" sz="2000" dirty="0" smtClean="0">
                <a:solidFill>
                  <a:schemeClr val="tx1"/>
                </a:solidFill>
                <a:latin typeface="Arial" panose="020B0604020202020204" pitchFamily="34" charset="0"/>
                <a:cs typeface="Arial" panose="020B0604020202020204" pitchFamily="34" charset="0"/>
              </a:rPr>
              <a:t>For </a:t>
            </a:r>
            <a:r>
              <a:rPr lang="en-US" sz="2000" dirty="0">
                <a:solidFill>
                  <a:schemeClr val="tx1"/>
                </a:solidFill>
                <a:latin typeface="Arial" panose="020B0604020202020204" pitchFamily="34" charset="0"/>
                <a:cs typeface="Arial" panose="020B0604020202020204" pitchFamily="34" charset="0"/>
              </a:rPr>
              <a:t>greater accuracy use a ruler and draw lines on the graph to read off values.</a:t>
            </a:r>
          </a:p>
        </p:txBody>
      </p:sp>
    </p:spTree>
    <p:extLst>
      <p:ext uri="{BB962C8B-B14F-4D97-AF65-F5344CB8AC3E}">
        <p14:creationId xmlns:p14="http://schemas.microsoft.com/office/powerpoint/2010/main" val="2558044489"/>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483</a:t>
            </a:r>
            <a:endParaRPr lang="en-GB" sz="1400" b="1" dirty="0">
              <a:latin typeface="Calibri" panose="020F0502020204030204" pitchFamily="34" charset="0"/>
            </a:endParaRPr>
          </a:p>
        </p:txBody>
      </p:sp>
      <p:sp>
        <p:nvSpPr>
          <p:cNvPr id="3" name="Rectangle 2"/>
          <p:cNvSpPr/>
          <p:nvPr/>
        </p:nvSpPr>
        <p:spPr>
          <a:xfrm>
            <a:off x="268177" y="1221720"/>
            <a:ext cx="5239927" cy="5170646"/>
          </a:xfrm>
          <a:prstGeom prst="rect">
            <a:avLst/>
          </a:prstGeom>
        </p:spPr>
        <p:txBody>
          <a:bodyPr wrap="square">
            <a:spAutoFit/>
          </a:bodyPr>
          <a:lstStyle/>
          <a:p>
            <a:pPr lvl="1" indent="-457200">
              <a:buClr>
                <a:srgbClr val="C00000"/>
              </a:buClr>
              <a:buFont typeface="+mj-lt"/>
              <a:buAutoNum type="arabicPeriod" startAt="7"/>
              <a:tabLst>
                <a:tab pos="857250" algn="l"/>
                <a:tab pos="2687638" algn="l"/>
              </a:tabLst>
            </a:pPr>
            <a:r>
              <a:rPr lang="en-US" sz="2200" b="1" dirty="0">
                <a:solidFill>
                  <a:srgbClr val="C00000"/>
                </a:solidFill>
                <a:latin typeface="Arial" panose="020B0604020202020204" pitchFamily="34" charset="0"/>
                <a:cs typeface="Arial" panose="020B0604020202020204" pitchFamily="34" charset="0"/>
              </a:rPr>
              <a:t>Reasoning</a:t>
            </a:r>
            <a:r>
              <a:rPr lang="en-US" sz="2200" dirty="0">
                <a:solidFill>
                  <a:srgbClr val="C0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For each graph</a:t>
            </a:r>
          </a:p>
          <a:p>
            <a:pPr marL="1314450" lvl="3" indent="-400050">
              <a:buClr>
                <a:srgbClr val="C00000"/>
              </a:buClr>
              <a:buFont typeface="+mj-lt"/>
              <a:buAutoNum type="romanLcPeriod"/>
              <a:tabLst>
                <a:tab pos="857250" algn="l"/>
                <a:tab pos="2687638" algn="l"/>
              </a:tabLst>
            </a:pPr>
            <a:r>
              <a:rPr lang="en-US" sz="2200" dirty="0" smtClean="0">
                <a:latin typeface="Arial" panose="020B0604020202020204" pitchFamily="34" charset="0"/>
                <a:cs typeface="Arial" panose="020B0604020202020204" pitchFamily="34" charset="0"/>
              </a:rPr>
              <a:t>find </a:t>
            </a:r>
            <a:r>
              <a:rPr lang="en-US" sz="2200" dirty="0">
                <a:latin typeface="Arial" panose="020B0604020202020204" pitchFamily="34" charset="0"/>
                <a:cs typeface="Arial" panose="020B0604020202020204" pitchFamily="34" charset="0"/>
              </a:rPr>
              <a:t>the coordinates of the turning </a:t>
            </a:r>
            <a:r>
              <a:rPr lang="en-US" sz="2200" dirty="0" smtClean="0">
                <a:latin typeface="Arial" panose="020B0604020202020204" pitchFamily="34" charset="0"/>
                <a:cs typeface="Arial" panose="020B0604020202020204" pitchFamily="34" charset="0"/>
              </a:rPr>
              <a:t>point</a:t>
            </a:r>
          </a:p>
          <a:p>
            <a:pPr marL="1314450" lvl="3" indent="-400050">
              <a:buClr>
                <a:srgbClr val="C00000"/>
              </a:buClr>
              <a:buFont typeface="+mj-lt"/>
              <a:buAutoNum type="romanLcPeriod"/>
              <a:tabLst>
                <a:tab pos="857250" algn="l"/>
                <a:tab pos="2687638" algn="l"/>
              </a:tabLst>
            </a:pPr>
            <a:r>
              <a:rPr lang="en-US" sz="2200" dirty="0" smtClean="0">
                <a:latin typeface="Arial" panose="020B0604020202020204" pitchFamily="34" charset="0"/>
                <a:cs typeface="Arial" panose="020B0604020202020204" pitchFamily="34" charset="0"/>
              </a:rPr>
              <a:t>find </a:t>
            </a:r>
            <a:r>
              <a:rPr lang="en-US" sz="2200" dirty="0">
                <a:latin typeface="Arial" panose="020B0604020202020204" pitchFamily="34" charset="0"/>
                <a:cs typeface="Arial" panose="020B0604020202020204" pitchFamily="34" charset="0"/>
              </a:rPr>
              <a:t>the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-intercept</a:t>
            </a:r>
          </a:p>
          <a:p>
            <a:pPr marL="1314450" lvl="3" indent="-400050">
              <a:buClr>
                <a:srgbClr val="C00000"/>
              </a:buClr>
              <a:buFont typeface="+mj-lt"/>
              <a:buAutoNum type="romanLcPeriod"/>
              <a:tabLst>
                <a:tab pos="857250" algn="l"/>
                <a:tab pos="2687638" algn="l"/>
              </a:tabLst>
            </a:pPr>
            <a:r>
              <a:rPr lang="en-US" sz="2200" dirty="0" smtClean="0">
                <a:latin typeface="Arial" panose="020B0604020202020204" pitchFamily="34" charset="0"/>
                <a:cs typeface="Arial" panose="020B0604020202020204" pitchFamily="34" charset="0"/>
              </a:rPr>
              <a:t>sketch </a:t>
            </a:r>
            <a:r>
              <a:rPr lang="en-US" sz="2200" dirty="0">
                <a:latin typeface="Arial" panose="020B0604020202020204" pitchFamily="34" charset="0"/>
                <a:cs typeface="Arial" panose="020B0604020202020204" pitchFamily="34" charset="0"/>
              </a:rPr>
              <a:t>the </a:t>
            </a:r>
            <a:r>
              <a:rPr lang="en-US" sz="2200" dirty="0" smtClean="0">
                <a:latin typeface="Arial" panose="020B0604020202020204" pitchFamily="34" charset="0"/>
                <a:cs typeface="Arial" panose="020B0604020202020204" pitchFamily="34" charset="0"/>
              </a:rPr>
              <a:t>graph.</a:t>
            </a:r>
          </a:p>
          <a:p>
            <a:pPr lvl="2" indent="-457200">
              <a:buClr>
                <a:srgbClr val="C00000"/>
              </a:buClr>
              <a:buFont typeface="+mj-lt"/>
              <a:buAutoNum type="alphaLcPeriod"/>
              <a:tabLst>
                <a:tab pos="857250" algn="l"/>
                <a:tab pos="3086100"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i="1" dirty="0">
                <a:latin typeface="Arial" panose="020B0604020202020204" pitchFamily="34" charset="0"/>
                <a:cs typeface="Arial" panose="020B0604020202020204" pitchFamily="34" charset="0"/>
              </a:rPr>
              <a:t>x</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 </a:t>
            </a:r>
            <a:r>
              <a:rPr lang="en-US" sz="2200" dirty="0" smtClean="0">
                <a:latin typeface="Arial" panose="020B0604020202020204" pitchFamily="34" charset="0"/>
                <a:cs typeface="Arial" panose="020B0604020202020204" pitchFamily="34" charset="0"/>
              </a:rPr>
              <a:t>2</a:t>
            </a:r>
            <a:r>
              <a:rPr lang="en-US" sz="2200" i="1" dirty="0" smtClean="0">
                <a:latin typeface="Arial" panose="020B0604020202020204" pitchFamily="34" charset="0"/>
                <a:cs typeface="Arial" panose="020B0604020202020204" pitchFamily="34" charset="0"/>
              </a:rPr>
              <a:t>x </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2 </a:t>
            </a:r>
            <a:r>
              <a:rPr lang="en-US" sz="2200" dirty="0" smtClean="0">
                <a:latin typeface="Arial" panose="020B0604020202020204" pitchFamily="34" charset="0"/>
                <a:cs typeface="Arial" panose="020B0604020202020204" pitchFamily="34" charset="0"/>
              </a:rPr>
              <a:t>	</a:t>
            </a:r>
          </a:p>
          <a:p>
            <a:pPr lvl="2" indent="-457200">
              <a:buClr>
                <a:srgbClr val="C00000"/>
              </a:buClr>
              <a:buFont typeface="+mj-lt"/>
              <a:buAutoNum type="alphaLcPeriod"/>
              <a:tabLst>
                <a:tab pos="857250" algn="l"/>
                <a:tab pos="3086100"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4</a:t>
            </a:r>
            <a:r>
              <a:rPr lang="en-US" sz="2200" i="1" dirty="0" smtClean="0">
                <a:latin typeface="Arial" panose="020B0604020202020204" pitchFamily="34" charset="0"/>
                <a:cs typeface="Arial" panose="020B0604020202020204" pitchFamily="34" charset="0"/>
              </a:rPr>
              <a:t>x </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7 </a:t>
            </a:r>
            <a:endParaRPr lang="en-US" sz="22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3086100"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 2</a:t>
            </a: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4</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+ 3</a:t>
            </a:r>
            <a:endParaRPr lang="en-US" sz="2200" dirty="0">
              <a:latin typeface="Arial" panose="020B0604020202020204" pitchFamily="34" charset="0"/>
              <a:cs typeface="Arial" panose="020B0604020202020204" pitchFamily="34" charset="0"/>
            </a:endParaRPr>
          </a:p>
          <a:p>
            <a:pPr marL="0" lvl="1">
              <a:buClr>
                <a:srgbClr val="C00000"/>
              </a:buClr>
              <a:tabLst>
                <a:tab pos="857250" algn="l"/>
                <a:tab pos="2687638" algn="l"/>
              </a:tabLst>
            </a:pPr>
            <a:r>
              <a:rPr lang="en-US" sz="2200" b="1" dirty="0">
                <a:solidFill>
                  <a:srgbClr val="C00000"/>
                </a:solidFill>
                <a:latin typeface="Arial" panose="020B0604020202020204" pitchFamily="34" charset="0"/>
                <a:cs typeface="Arial" panose="020B0604020202020204" pitchFamily="34" charset="0"/>
              </a:rPr>
              <a:t>Discussion </a:t>
            </a:r>
            <a:r>
              <a:rPr lang="en-US" sz="2200" dirty="0">
                <a:latin typeface="Arial" panose="020B0604020202020204" pitchFamily="34" charset="0"/>
                <a:cs typeface="Arial" panose="020B0604020202020204" pitchFamily="34" charset="0"/>
              </a:rPr>
              <a:t>Do all these equations have solutions</a:t>
            </a:r>
          </a:p>
          <a:p>
            <a:pPr lvl="1" indent="-457200">
              <a:buClr>
                <a:srgbClr val="C00000"/>
              </a:buClr>
              <a:buFont typeface="+mj-lt"/>
              <a:buAutoNum type="arabicPeriod" startAt="8"/>
              <a:tabLst>
                <a:tab pos="857250" algn="l"/>
                <a:tab pos="2687638" algn="l"/>
              </a:tabLst>
            </a:pPr>
            <a:r>
              <a:rPr lang="en-US" sz="2200" b="1" dirty="0" smtClean="0">
                <a:solidFill>
                  <a:srgbClr val="C00000"/>
                </a:solidFill>
                <a:latin typeface="Arial" panose="020B0604020202020204" pitchFamily="34" charset="0"/>
                <a:cs typeface="Arial" panose="020B0604020202020204" pitchFamily="34" charset="0"/>
              </a:rPr>
              <a:t>Reasoning </a:t>
            </a:r>
            <a:r>
              <a:rPr lang="en-US" sz="2200" dirty="0">
                <a:latin typeface="Arial" panose="020B0604020202020204" pitchFamily="34" charset="0"/>
                <a:cs typeface="Arial" panose="020B0604020202020204" pitchFamily="34" charset="0"/>
              </a:rPr>
              <a:t>Ali is sketching the graph of </a:t>
            </a:r>
            <a:r>
              <a:rPr lang="en-US" sz="2200" i="1" dirty="0">
                <a:latin typeface="Arial" panose="020B0604020202020204" pitchFamily="34" charset="0"/>
                <a:cs typeface="Arial" panose="020B0604020202020204" pitchFamily="34" charset="0"/>
              </a:rPr>
              <a:t>y</a:t>
            </a:r>
            <a:r>
              <a:rPr lang="en-US" sz="2200" dirty="0">
                <a:latin typeface="Arial" panose="020B0604020202020204" pitchFamily="34" charset="0"/>
                <a:cs typeface="Arial" panose="020B0604020202020204" pitchFamily="34" charset="0"/>
              </a:rPr>
              <a:t> = 2(</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- 3)</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 </a:t>
            </a:r>
            <a:r>
              <a:rPr lang="en-US" sz="2200" dirty="0" smtClean="0">
                <a:latin typeface="Arial" panose="020B0604020202020204" pitchFamily="34" charset="0"/>
                <a:cs typeface="Arial" panose="020B0604020202020204" pitchFamily="34" charset="0"/>
              </a:rPr>
              <a:t>5</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She </a:t>
            </a:r>
            <a:r>
              <a:rPr lang="en-US" sz="2200" dirty="0">
                <a:latin typeface="Arial" panose="020B0604020202020204" pitchFamily="34" charset="0"/>
                <a:cs typeface="Arial" panose="020B0604020202020204" pitchFamily="34" charset="0"/>
              </a:rPr>
              <a:t>is finding it difficult to identify the roots of the equation 2(</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- 3)</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+ 5 = 0. Explain why.</a:t>
            </a:r>
            <a:endParaRPr lang="en-US" sz="2200" b="1"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4692110"/>
            <a:ext cx="548640" cy="53709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552795550"/>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483</a:t>
            </a:r>
            <a:endParaRPr lang="en-GB" sz="1400" b="1" dirty="0">
              <a:latin typeface="Calibri" panose="020F0502020204030204" pitchFamily="34" charset="0"/>
            </a:endParaRPr>
          </a:p>
        </p:txBody>
      </p:sp>
      <p:sp>
        <p:nvSpPr>
          <p:cNvPr id="3" name="Rectangle 2"/>
          <p:cNvSpPr/>
          <p:nvPr/>
        </p:nvSpPr>
        <p:spPr>
          <a:xfrm>
            <a:off x="268177" y="1221720"/>
            <a:ext cx="5239927" cy="3816429"/>
          </a:xfrm>
          <a:prstGeom prst="rect">
            <a:avLst/>
          </a:prstGeom>
        </p:spPr>
        <p:txBody>
          <a:bodyPr wrap="square">
            <a:spAutoFit/>
          </a:bodyPr>
          <a:lstStyle/>
          <a:p>
            <a:pPr lvl="1" indent="-457200">
              <a:buClr>
                <a:srgbClr val="C00000"/>
              </a:buClr>
              <a:buFont typeface="+mj-lt"/>
              <a:buAutoNum type="arabicPeriod" startAt="9"/>
              <a:tabLst>
                <a:tab pos="857250" algn="l"/>
                <a:tab pos="2687638" algn="l"/>
              </a:tabLst>
            </a:pPr>
            <a:r>
              <a:rPr lang="en-US" sz="2200" b="1" dirty="0">
                <a:solidFill>
                  <a:srgbClr val="C00000"/>
                </a:solidFill>
                <a:latin typeface="Arial" panose="020B0604020202020204" pitchFamily="34" charset="0"/>
                <a:cs typeface="Arial" panose="020B0604020202020204" pitchFamily="34" charset="0"/>
              </a:rPr>
              <a:t>Reasoning</a:t>
            </a:r>
            <a:r>
              <a:rPr lang="en-US" sz="2200" dirty="0">
                <a:solidFill>
                  <a:srgbClr val="C00000"/>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By </a:t>
            </a:r>
            <a:r>
              <a:rPr lang="en-US" sz="2200" dirty="0">
                <a:latin typeface="Arial" panose="020B0604020202020204" pitchFamily="34" charset="0"/>
                <a:cs typeface="Arial" panose="020B0604020202020204" pitchFamily="34" charset="0"/>
              </a:rPr>
              <a:t>completing the square, decide whether these quadratic equations have</a:t>
            </a:r>
          </a:p>
          <a:p>
            <a:pPr marL="800100" lvl="2" indent="-342900">
              <a:buClr>
                <a:srgbClr val="C00000"/>
              </a:buClr>
              <a:buFont typeface="Arial" panose="020B0604020202020204" pitchFamily="34" charset="0"/>
              <a:buChar char="•"/>
              <a:tabLst>
                <a:tab pos="2687638" algn="l"/>
              </a:tabLst>
            </a:pPr>
            <a:r>
              <a:rPr lang="en-US" sz="2200" dirty="0" smtClean="0">
                <a:latin typeface="Arial" panose="020B0604020202020204" pitchFamily="34" charset="0"/>
                <a:cs typeface="Arial" panose="020B0604020202020204" pitchFamily="34" charset="0"/>
              </a:rPr>
              <a:t>no roots 	</a:t>
            </a:r>
            <a:r>
              <a:rPr lang="en-US" sz="1600" dirty="0" smtClean="0">
                <a:solidFill>
                  <a:srgbClr val="C00000"/>
                </a:solidFill>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  two </a:t>
            </a:r>
            <a:r>
              <a:rPr lang="en-US" sz="2200" dirty="0">
                <a:latin typeface="Arial" panose="020B0604020202020204" pitchFamily="34" charset="0"/>
                <a:cs typeface="Arial" panose="020B0604020202020204" pitchFamily="34" charset="0"/>
              </a:rPr>
              <a:t>roots</a:t>
            </a:r>
          </a:p>
          <a:p>
            <a:pPr marL="800100" lvl="2" indent="-342900">
              <a:buClr>
                <a:srgbClr val="C00000"/>
              </a:buClr>
              <a:buFont typeface="Arial" panose="020B0604020202020204" pitchFamily="34" charset="0"/>
              <a:buChar char="•"/>
              <a:tabLst>
                <a:tab pos="2687638" algn="l"/>
              </a:tabLst>
            </a:pPr>
            <a:r>
              <a:rPr lang="en-US" sz="2200" dirty="0" smtClean="0">
                <a:latin typeface="Arial" panose="020B0604020202020204" pitchFamily="34" charset="0"/>
                <a:cs typeface="Arial" panose="020B0604020202020204" pitchFamily="34" charset="0"/>
              </a:rPr>
              <a:t>one </a:t>
            </a:r>
            <a:r>
              <a:rPr lang="en-US" sz="2200" dirty="0">
                <a:latin typeface="Arial" panose="020B0604020202020204" pitchFamily="34" charset="0"/>
                <a:cs typeface="Arial" panose="020B0604020202020204" pitchFamily="34" charset="0"/>
              </a:rPr>
              <a:t>repeated root </a:t>
            </a:r>
            <a:endParaRPr lang="en-US" sz="22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a:tabLst>
                <a:tab pos="2687638" algn="l"/>
              </a:tabLst>
            </a:pP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6</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+ 11 = </a:t>
            </a:r>
            <a:r>
              <a:rPr lang="en-US" sz="2200" dirty="0" smtClean="0">
                <a:latin typeface="Arial" panose="020B0604020202020204" pitchFamily="34" charset="0"/>
                <a:cs typeface="Arial" panose="020B0604020202020204" pitchFamily="34" charset="0"/>
              </a:rPr>
              <a:t>0</a:t>
            </a:r>
          </a:p>
          <a:p>
            <a:pPr marL="857250" lvl="2" indent="-400050">
              <a:buClr>
                <a:srgbClr val="C00000"/>
              </a:buClr>
              <a:buFont typeface="+mj-lt"/>
              <a:buAutoNum type="alphaLcPeriod"/>
              <a:tabLst>
                <a:tab pos="2687638" algn="l"/>
              </a:tabLst>
            </a:pPr>
            <a:r>
              <a:rPr lang="en-US" sz="2200" i="1" dirty="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4</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- 3 = 0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c.</a:t>
            </a:r>
            <a:r>
              <a:rPr lang="en-US" sz="2200" dirty="0" smtClean="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6</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- 12 = 0 </a:t>
            </a:r>
          </a:p>
          <a:p>
            <a:pPr lvl="2" indent="-457200">
              <a:buClr>
                <a:srgbClr val="C00000"/>
              </a:buClr>
              <a:buFont typeface="+mj-lt"/>
              <a:buAutoNum type="alphaLcPeriod" startAt="4"/>
              <a:tabLst>
                <a:tab pos="2687638" algn="l"/>
              </a:tabLst>
            </a:pPr>
            <a:r>
              <a:rPr lang="en-US" sz="2200" dirty="0" smtClean="0">
                <a:latin typeface="Arial" panose="020B0604020202020204" pitchFamily="34" charset="0"/>
                <a:cs typeface="Arial" panose="020B0604020202020204" pitchFamily="34" charset="0"/>
              </a:rPr>
              <a:t>3</a:t>
            </a:r>
            <a:r>
              <a:rPr lang="en-US" sz="2200" i="1" dirty="0" smtClean="0">
                <a:latin typeface="Arial" panose="020B0604020202020204" pitchFamily="34" charset="0"/>
                <a:cs typeface="Arial" panose="020B0604020202020204" pitchFamily="34" charset="0"/>
              </a:rPr>
              <a:t>x</a:t>
            </a:r>
            <a:r>
              <a:rPr lang="en-US" sz="2200" baseline="30000" dirty="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+ 12</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+ 12 = 0 </a:t>
            </a:r>
          </a:p>
          <a:p>
            <a:pPr marL="857250" lvl="2" indent="-400050">
              <a:buClr>
                <a:srgbClr val="C00000"/>
              </a:buClr>
              <a:buFont typeface="+mj-lt"/>
              <a:buAutoNum type="alphaLcPeriod" startAt="4"/>
              <a:tabLst>
                <a:tab pos="2687638" algn="l"/>
              </a:tabLst>
            </a:pPr>
            <a:r>
              <a:rPr lang="en-US" sz="2200" dirty="0" smtClean="0">
                <a:latin typeface="Arial" panose="020B0604020202020204" pitchFamily="34" charset="0"/>
                <a:cs typeface="Arial" panose="020B0604020202020204" pitchFamily="34" charset="0"/>
              </a:rPr>
              <a:t>-</a:t>
            </a:r>
            <a:r>
              <a:rPr lang="en-US" sz="2200" i="1" dirty="0" smtClean="0">
                <a:latin typeface="Arial" panose="020B0604020202020204" pitchFamily="34" charset="0"/>
                <a:cs typeface="Arial" panose="020B0604020202020204" pitchFamily="34" charset="0"/>
              </a:rPr>
              <a:t>x</a:t>
            </a:r>
            <a:r>
              <a:rPr lang="en-US" sz="2200" baseline="30000" dirty="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- 5 = </a:t>
            </a:r>
            <a:r>
              <a:rPr lang="en-US" sz="2200" dirty="0" smtClean="0">
                <a:latin typeface="Arial" panose="020B0604020202020204" pitchFamily="34" charset="0"/>
                <a:cs typeface="Arial" panose="020B0604020202020204" pitchFamily="34" charset="0"/>
              </a:rPr>
              <a:t>0  </a:t>
            </a:r>
            <a:r>
              <a:rPr lang="en-US" sz="2200" dirty="0" smtClean="0">
                <a:solidFill>
                  <a:srgbClr val="C00000"/>
                </a:solidFill>
                <a:latin typeface="Arial" panose="020B0604020202020204" pitchFamily="34" charset="0"/>
                <a:cs typeface="Arial" panose="020B0604020202020204" pitchFamily="34" charset="0"/>
              </a:rPr>
              <a:t>f.</a:t>
            </a:r>
            <a:r>
              <a:rPr lang="en-US" sz="2200" dirty="0" smtClean="0">
                <a:latin typeface="Arial" panose="020B0604020202020204" pitchFamily="34" charset="0"/>
                <a:cs typeface="Arial" panose="020B0604020202020204" pitchFamily="34" charset="0"/>
              </a:rPr>
              <a:t> 2</a:t>
            </a: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8</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+ 5 = </a:t>
            </a:r>
            <a:r>
              <a:rPr lang="en-US" sz="2200" dirty="0" smtClean="0">
                <a:latin typeface="Arial" panose="020B0604020202020204" pitchFamily="34" charset="0"/>
                <a:cs typeface="Arial" panose="020B0604020202020204" pitchFamily="34" charset="0"/>
              </a:rPr>
              <a:t>0</a:t>
            </a:r>
          </a:p>
          <a:p>
            <a:pPr lvl="2" indent="-457200">
              <a:buClr>
                <a:srgbClr val="C00000"/>
              </a:buClr>
              <a:buFont typeface="+mj-lt"/>
              <a:buAutoNum type="alphaLcPeriod" startAt="7"/>
              <a:tabLst>
                <a:tab pos="2687638" algn="l"/>
              </a:tabLst>
            </a:pPr>
            <a:r>
              <a:rPr lang="en-US" sz="2200" dirty="0" smtClean="0">
                <a:latin typeface="Arial" panose="020B0604020202020204" pitchFamily="34" charset="0"/>
                <a:cs typeface="Arial" panose="020B0604020202020204" pitchFamily="34" charset="0"/>
              </a:rPr>
              <a:t>-2</a:t>
            </a:r>
            <a:r>
              <a:rPr lang="en-US" sz="2200" i="1" dirty="0" smtClean="0">
                <a:latin typeface="Arial" panose="020B0604020202020204" pitchFamily="34" charset="0"/>
                <a:cs typeface="Arial" panose="020B0604020202020204" pitchFamily="34" charset="0"/>
              </a:rPr>
              <a:t>x</a:t>
            </a:r>
            <a:r>
              <a:rPr lang="en-US" sz="2200" baseline="30000" dirty="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12</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- 18 = </a:t>
            </a:r>
            <a:r>
              <a:rPr lang="en-US" sz="2200" dirty="0" smtClean="0">
                <a:latin typeface="Arial" panose="020B0604020202020204" pitchFamily="34" charset="0"/>
                <a:cs typeface="Arial" panose="020B0604020202020204" pitchFamily="34" charset="0"/>
              </a:rPr>
              <a:t>0</a:t>
            </a:r>
          </a:p>
          <a:p>
            <a:pPr marL="857250" lvl="2" indent="-400050">
              <a:buClr>
                <a:srgbClr val="C00000"/>
              </a:buClr>
              <a:buFont typeface="+mj-lt"/>
              <a:buAutoNum type="alphaLcPeriod" startAt="7"/>
              <a:tabLst>
                <a:tab pos="2687638" algn="l"/>
              </a:tabLst>
            </a:pPr>
            <a:r>
              <a:rPr lang="en-US" sz="2200" dirty="0" smtClean="0">
                <a:latin typeface="Arial" panose="020B0604020202020204" pitchFamily="34" charset="0"/>
                <a:cs typeface="Arial" panose="020B0604020202020204" pitchFamily="34" charset="0"/>
              </a:rPr>
              <a:t>-3</a:t>
            </a:r>
            <a:r>
              <a:rPr lang="en-US" sz="2200" i="1" dirty="0" smtClean="0">
                <a:latin typeface="Arial" panose="020B0604020202020204" pitchFamily="34" charset="0"/>
                <a:cs typeface="Arial" panose="020B0604020202020204" pitchFamily="34" charset="0"/>
              </a:rPr>
              <a:t>x</a:t>
            </a:r>
            <a:r>
              <a:rPr lang="en-US" sz="2200" baseline="30000" dirty="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+ 1 = 0</a:t>
            </a:r>
            <a:endParaRPr lang="en-US" sz="2200" b="1"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grpSp>
        <p:nvGrpSpPr>
          <p:cNvPr id="7" name="Group 6"/>
          <p:cNvGrpSpPr/>
          <p:nvPr/>
        </p:nvGrpSpPr>
        <p:grpSpPr>
          <a:xfrm>
            <a:off x="234861" y="5085184"/>
            <a:ext cx="8585611" cy="1471518"/>
            <a:chOff x="150164" y="6494199"/>
            <a:chExt cx="8500605" cy="1471518"/>
          </a:xfrm>
        </p:grpSpPr>
        <p:sp>
          <p:nvSpPr>
            <p:cNvPr id="8" name="Rectangle 7"/>
            <p:cNvSpPr/>
            <p:nvPr/>
          </p:nvSpPr>
          <p:spPr>
            <a:xfrm flipH="1">
              <a:off x="150164" y="6673055"/>
              <a:ext cx="8500605" cy="1292662"/>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100" dirty="0">
                  <a:solidFill>
                    <a:schemeClr val="tx1"/>
                  </a:solidFill>
                  <a:latin typeface="Arial" panose="020B0604020202020204" pitchFamily="34" charset="0"/>
                  <a:cs typeface="Arial" panose="020B0604020202020204" pitchFamily="34" charset="0"/>
                </a:rPr>
                <a:t>The quadratic equation </a:t>
              </a:r>
              <a:r>
                <a:rPr lang="en-US" sz="2100" i="1" dirty="0">
                  <a:solidFill>
                    <a:schemeClr val="tx1"/>
                  </a:solidFill>
                  <a:latin typeface="Arial" panose="020B0604020202020204" pitchFamily="34" charset="0"/>
                  <a:cs typeface="Arial" panose="020B0604020202020204" pitchFamily="34" charset="0"/>
                </a:rPr>
                <a:t>ax</a:t>
              </a:r>
              <a:r>
                <a:rPr lang="en-US" sz="2100" baseline="30000" dirty="0">
                  <a:solidFill>
                    <a:schemeClr val="tx1"/>
                  </a:solidFill>
                  <a:latin typeface="Arial" panose="020B0604020202020204" pitchFamily="34" charset="0"/>
                  <a:cs typeface="Arial" panose="020B0604020202020204" pitchFamily="34" charset="0"/>
                </a:rPr>
                <a:t>2</a:t>
              </a:r>
              <a:r>
                <a:rPr lang="en-US" sz="2100" dirty="0">
                  <a:solidFill>
                    <a:schemeClr val="tx1"/>
                  </a:solidFill>
                  <a:latin typeface="Arial" panose="020B0604020202020204" pitchFamily="34" charset="0"/>
                  <a:cs typeface="Arial" panose="020B0604020202020204" pitchFamily="34" charset="0"/>
                </a:rPr>
                <a:t> + </a:t>
              </a:r>
              <a:r>
                <a:rPr lang="en-US" sz="2100" i="1" dirty="0" err="1">
                  <a:solidFill>
                    <a:schemeClr val="tx1"/>
                  </a:solidFill>
                  <a:latin typeface="Arial" panose="020B0604020202020204" pitchFamily="34" charset="0"/>
                  <a:cs typeface="Arial" panose="020B0604020202020204" pitchFamily="34" charset="0"/>
                </a:rPr>
                <a:t>bx</a:t>
              </a:r>
              <a:r>
                <a:rPr lang="en-US" sz="2100" dirty="0">
                  <a:solidFill>
                    <a:schemeClr val="tx1"/>
                  </a:solidFill>
                  <a:latin typeface="Arial" panose="020B0604020202020204" pitchFamily="34" charset="0"/>
                  <a:cs typeface="Arial" panose="020B0604020202020204" pitchFamily="34" charset="0"/>
                </a:rPr>
                <a:t> + </a:t>
              </a:r>
              <a:r>
                <a:rPr lang="en-US" sz="2100" i="1" dirty="0">
                  <a:solidFill>
                    <a:schemeClr val="tx1"/>
                  </a:solidFill>
                  <a:latin typeface="Arial" panose="020B0604020202020204" pitchFamily="34" charset="0"/>
                  <a:cs typeface="Arial" panose="020B0604020202020204" pitchFamily="34" charset="0"/>
                </a:rPr>
                <a:t>c</a:t>
              </a:r>
              <a:r>
                <a:rPr lang="en-US" sz="2100" dirty="0">
                  <a:solidFill>
                    <a:schemeClr val="tx1"/>
                  </a:solidFill>
                  <a:latin typeface="Arial" panose="020B0604020202020204" pitchFamily="34" charset="0"/>
                  <a:cs typeface="Arial" panose="020B0604020202020204" pitchFamily="34" charset="0"/>
                </a:rPr>
                <a:t> = 0 is said to have no real roots if its graph does not cross the </a:t>
              </a:r>
              <a:r>
                <a:rPr lang="en-US" sz="2100" i="1" dirty="0" smtClean="0">
                  <a:solidFill>
                    <a:schemeClr val="tx1"/>
                  </a:solidFill>
                  <a:latin typeface="Arial" panose="020B0604020202020204" pitchFamily="34" charset="0"/>
                  <a:cs typeface="Arial" panose="020B0604020202020204" pitchFamily="34" charset="0"/>
                </a:rPr>
                <a:t>x</a:t>
              </a:r>
              <a:r>
                <a:rPr lang="en-US" sz="2100" dirty="0" smtClean="0">
                  <a:solidFill>
                    <a:schemeClr val="tx1"/>
                  </a:solidFill>
                  <a:latin typeface="Arial" panose="020B0604020202020204" pitchFamily="34" charset="0"/>
                  <a:cs typeface="Arial" panose="020B0604020202020204" pitchFamily="34" charset="0"/>
                </a:rPr>
                <a:t>-axis</a:t>
              </a:r>
              <a:r>
                <a:rPr lang="en-US" sz="2100" dirty="0">
                  <a:solidFill>
                    <a:schemeClr val="tx1"/>
                  </a:solidFill>
                  <a:latin typeface="Arial" panose="020B0604020202020204" pitchFamily="34" charset="0"/>
                  <a:cs typeface="Arial" panose="020B0604020202020204" pitchFamily="34" charset="0"/>
                </a:rPr>
                <a:t>. If its graph just touches the x-axis, the equation has one repeated root.</a:t>
              </a:r>
            </a:p>
          </p:txBody>
        </p:sp>
        <p:sp>
          <p:nvSpPr>
            <p:cNvPr id="10" name="Pentagon 9"/>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8</a:t>
              </a:r>
              <a:endParaRPr lang="en-US" b="1" dirty="0">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450617850"/>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483</a:t>
            </a:r>
            <a:endParaRPr lang="en-GB" sz="1400" b="1" dirty="0">
              <a:latin typeface="Calibri" panose="020F0502020204030204" pitchFamily="34" charset="0"/>
            </a:endParaRPr>
          </a:p>
        </p:txBody>
      </p:sp>
      <p:sp>
        <p:nvSpPr>
          <p:cNvPr id="9" name="Title 1"/>
          <p:cNvSpPr>
            <a:spLocks noGrp="1"/>
          </p:cNvSpPr>
          <p:nvPr>
            <p:ph type="title"/>
          </p:nvPr>
        </p:nvSpPr>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grpSp>
        <p:nvGrpSpPr>
          <p:cNvPr id="12" name="Group 11"/>
          <p:cNvGrpSpPr/>
          <p:nvPr/>
        </p:nvGrpSpPr>
        <p:grpSpPr>
          <a:xfrm>
            <a:off x="305905" y="1274464"/>
            <a:ext cx="5130191" cy="3394914"/>
            <a:chOff x="3483872" y="1089030"/>
            <a:chExt cx="5264592" cy="3394914"/>
          </a:xfrm>
        </p:grpSpPr>
        <p:sp>
          <p:nvSpPr>
            <p:cNvPr id="13" name="Round Diagonal Corner Rectangle 12"/>
            <p:cNvSpPr/>
            <p:nvPr/>
          </p:nvSpPr>
          <p:spPr>
            <a:xfrm>
              <a:off x="3491880" y="1089030"/>
              <a:ext cx="5256584" cy="339491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 Diagonal Corner Rectangle 13"/>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3563889" y="1666250"/>
              <a:ext cx="5095139" cy="2817694"/>
            </a:xfrm>
            <a:prstGeom prst="rect">
              <a:avLst/>
            </a:prstGeom>
          </p:spPr>
          <p:txBody>
            <a:bodyPr wrap="square">
              <a:spAutoFit/>
            </a:bodyPr>
            <a:lstStyle/>
            <a:p>
              <a:pPr marL="400050" indent="-400050">
                <a:spcAft>
                  <a:spcPts val="0"/>
                </a:spcAft>
                <a:buClr>
                  <a:srgbClr val="C00000"/>
                </a:buClr>
                <a:buFont typeface="+mj-lt"/>
                <a:buAutoNum type="alphaLcPeriod"/>
                <a:tabLst>
                  <a:tab pos="4972050" algn="r"/>
                </a:tabLst>
              </a:pPr>
              <a:r>
                <a:rPr lang="en-US" sz="2530" dirty="0" smtClean="0"/>
                <a:t>By </a:t>
              </a:r>
              <a:r>
                <a:rPr lang="en-US" sz="2530" dirty="0"/>
                <a:t>completing the square, find the roots of the </a:t>
              </a:r>
              <a:r>
                <a:rPr lang="en-US" sz="2530" dirty="0" smtClean="0"/>
                <a:t>equation x</a:t>
              </a:r>
              <a:r>
                <a:rPr lang="en-US" sz="2530" baseline="30000" dirty="0" smtClean="0"/>
                <a:t>2</a:t>
              </a:r>
              <a:r>
                <a:rPr lang="en-US" sz="2530" dirty="0" smtClean="0"/>
                <a:t> </a:t>
              </a:r>
              <a:r>
                <a:rPr lang="en-US" sz="2530" dirty="0"/>
                <a:t>- 4</a:t>
              </a:r>
              <a:r>
                <a:rPr lang="en-US" sz="2530" i="1" dirty="0"/>
                <a:t>x</a:t>
              </a:r>
              <a:r>
                <a:rPr lang="en-US" sz="2530" dirty="0"/>
                <a:t> - 3 = 0, giving your answer in surd form. </a:t>
              </a:r>
              <a:r>
                <a:rPr lang="en-US" sz="2530" dirty="0" smtClean="0"/>
                <a:t>	</a:t>
              </a:r>
              <a:r>
                <a:rPr lang="en-US" sz="2530" b="1" dirty="0" smtClean="0"/>
                <a:t>(</a:t>
              </a:r>
              <a:r>
                <a:rPr lang="en-US" sz="2530" b="1" dirty="0"/>
                <a:t>3 marks) </a:t>
              </a:r>
              <a:endParaRPr lang="en-US" sz="2530" b="1" dirty="0" smtClean="0"/>
            </a:p>
            <a:p>
              <a:pPr marL="400050" indent="-400050">
                <a:spcAft>
                  <a:spcPts val="0"/>
                </a:spcAft>
                <a:buClr>
                  <a:srgbClr val="C00000"/>
                </a:buClr>
                <a:buFont typeface="+mj-lt"/>
                <a:buAutoNum type="alphaLcPeriod"/>
                <a:tabLst>
                  <a:tab pos="4972050" algn="r"/>
                </a:tabLst>
              </a:pPr>
              <a:r>
                <a:rPr lang="en-US" sz="2530" dirty="0" smtClean="0"/>
                <a:t>Show </a:t>
              </a:r>
              <a:r>
                <a:rPr lang="en-US" sz="2530" dirty="0"/>
                <a:t>algebraically that </a:t>
              </a:r>
              <a:r>
                <a:rPr lang="en-US" sz="2530" i="1" dirty="0"/>
                <a:t>x</a:t>
              </a:r>
              <a:r>
                <a:rPr lang="en-US" sz="2530" baseline="30000" dirty="0"/>
                <a:t>2</a:t>
              </a:r>
              <a:r>
                <a:rPr lang="en-US" sz="2530" dirty="0"/>
                <a:t> </a:t>
              </a:r>
              <a:r>
                <a:rPr lang="en-US" sz="2530" dirty="0" smtClean="0"/>
                <a:t>- 7</a:t>
              </a:r>
              <a:r>
                <a:rPr lang="en-US" sz="2530" i="1" dirty="0" smtClean="0"/>
                <a:t>x</a:t>
              </a:r>
              <a:r>
                <a:rPr lang="en-US" sz="2530" dirty="0" smtClean="0"/>
                <a:t> </a:t>
              </a:r>
              <a:r>
                <a:rPr lang="en-US" sz="2530" dirty="0"/>
                <a:t>+ 13 = 0 has </a:t>
              </a:r>
              <a:r>
                <a:rPr lang="en-US" sz="2530" dirty="0" smtClean="0"/>
                <a:t>no real </a:t>
              </a:r>
              <a:r>
                <a:rPr lang="en-US" sz="2530" dirty="0"/>
                <a:t>roots. </a:t>
              </a:r>
              <a:r>
                <a:rPr lang="en-US" sz="2530" dirty="0" smtClean="0"/>
                <a:t>	</a:t>
              </a:r>
              <a:br>
                <a:rPr lang="en-US" sz="2530" dirty="0" smtClean="0"/>
              </a:br>
              <a:r>
                <a:rPr lang="en-US" sz="2530" dirty="0" smtClean="0"/>
                <a:t>	</a:t>
              </a:r>
              <a:r>
                <a:rPr lang="en-US" sz="2530" b="1" dirty="0" smtClean="0"/>
                <a:t>(</a:t>
              </a:r>
              <a:r>
                <a:rPr lang="en-US" sz="2530" b="1" dirty="0"/>
                <a:t>3 marks)</a:t>
              </a:r>
            </a:p>
          </p:txBody>
        </p:sp>
      </p:grpSp>
      <p:sp>
        <p:nvSpPr>
          <p:cNvPr id="16" name="Rectangle 15"/>
          <p:cNvSpPr/>
          <p:nvPr/>
        </p:nvSpPr>
        <p:spPr>
          <a:xfrm flipH="1">
            <a:off x="223878" y="4941168"/>
            <a:ext cx="5284226" cy="1569660"/>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a:solidFill>
                  <a:schemeClr val="tx1"/>
                </a:solidFill>
                <a:latin typeface="Arial" panose="020B0604020202020204" pitchFamily="34" charset="0"/>
                <a:cs typeface="Arial" panose="020B0604020202020204" pitchFamily="34" charset="0"/>
              </a:rPr>
              <a:t>Exam hint</a:t>
            </a:r>
          </a:p>
          <a:p>
            <a:r>
              <a:rPr lang="en-US" sz="2400" dirty="0">
                <a:solidFill>
                  <a:schemeClr val="tx1"/>
                </a:solidFill>
                <a:latin typeface="Arial" panose="020B0604020202020204" pitchFamily="34" charset="0"/>
                <a:cs typeface="Arial" panose="020B0604020202020204" pitchFamily="34" charset="0"/>
              </a:rPr>
              <a:t>Write down all your working. Even if your final answer is wrong, you might still get some marks.</a:t>
            </a:r>
          </a:p>
        </p:txBody>
      </p:sp>
    </p:spTree>
    <p:extLst>
      <p:ext uri="{BB962C8B-B14F-4D97-AF65-F5344CB8AC3E}">
        <p14:creationId xmlns:p14="http://schemas.microsoft.com/office/powerpoint/2010/main" val="160672682"/>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484</a:t>
            </a:r>
            <a:endParaRPr lang="en-GB" sz="1400" b="1" dirty="0">
              <a:latin typeface="Calibri" panose="020F0502020204030204" pitchFamily="34" charset="0"/>
            </a:endParaRPr>
          </a:p>
        </p:txBody>
      </p:sp>
      <p:sp>
        <p:nvSpPr>
          <p:cNvPr id="3" name="Rectangle 2"/>
          <p:cNvSpPr/>
          <p:nvPr/>
        </p:nvSpPr>
        <p:spPr>
          <a:xfrm>
            <a:off x="268177" y="1221720"/>
            <a:ext cx="7935308" cy="523220"/>
          </a:xfrm>
          <a:prstGeom prst="rect">
            <a:avLst/>
          </a:prstGeom>
        </p:spPr>
        <p:txBody>
          <a:bodyPr wrap="square">
            <a:spAutoFit/>
          </a:bodyPr>
          <a:lstStyle/>
          <a:p>
            <a:pPr marL="514350" lvl="1" indent="-514350">
              <a:buClr>
                <a:srgbClr val="C00000"/>
              </a:buClr>
              <a:buFont typeface="+mj-lt"/>
              <a:buAutoNum type="arabicPeriod" startAt="11"/>
              <a:tabLst>
                <a:tab pos="857250" algn="l"/>
                <a:tab pos="2687638" algn="l"/>
              </a:tabLst>
            </a:pPr>
            <a:r>
              <a:rPr lang="en-US" sz="2800" dirty="0" smtClean="0">
                <a:latin typeface="Arial" panose="020B0604020202020204" pitchFamily="34" charset="0"/>
                <a:cs typeface="Arial" panose="020B0604020202020204" pitchFamily="34" charset="0"/>
              </a:rPr>
              <a:t>Write the equation for each quadratic graph.</a:t>
            </a:r>
            <a:endParaRPr lang="en-US" sz="2800" b="1"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grpSp>
        <p:nvGrpSpPr>
          <p:cNvPr id="7" name="Group 6"/>
          <p:cNvGrpSpPr/>
          <p:nvPr/>
        </p:nvGrpSpPr>
        <p:grpSpPr>
          <a:xfrm>
            <a:off x="234861" y="4915327"/>
            <a:ext cx="8585611" cy="1610017"/>
            <a:chOff x="150164" y="6494199"/>
            <a:chExt cx="8500605" cy="1610017"/>
          </a:xfrm>
        </p:grpSpPr>
        <p:sp>
          <p:nvSpPr>
            <p:cNvPr id="8" name="Rectangle 7"/>
            <p:cNvSpPr/>
            <p:nvPr/>
          </p:nvSpPr>
          <p:spPr>
            <a:xfrm flipH="1">
              <a:off x="150164" y="6673055"/>
              <a:ext cx="8500605" cy="1431161"/>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400" dirty="0">
                  <a:solidFill>
                    <a:schemeClr val="tx1"/>
                  </a:solidFill>
                  <a:latin typeface="Arial" panose="020B0604020202020204" pitchFamily="34" charset="0"/>
                  <a:cs typeface="Arial" panose="020B0604020202020204" pitchFamily="34" charset="0"/>
                </a:rPr>
                <a:t>To find an accurate root of a quadratic equation you can use an iterative process. Iterative means carrying out a repeated action.</a:t>
              </a:r>
            </a:p>
          </p:txBody>
        </p:sp>
        <p:sp>
          <p:nvSpPr>
            <p:cNvPr id="10" name="Pentagon 9"/>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Key Point 9</a:t>
              </a:r>
              <a:endParaRPr lang="en-US" sz="2000" b="1" dirty="0">
                <a:latin typeface="Arial" panose="020B0604020202020204" pitchFamily="34" charset="0"/>
                <a:cs typeface="Arial" panose="020B0604020202020204" pitchFamily="34" charset="0"/>
              </a:endParaRPr>
            </a:p>
          </p:txBody>
        </p:sp>
      </p:grpSp>
      <p:sp>
        <p:nvSpPr>
          <p:cNvPr id="12" name="Rectangle 11"/>
          <p:cNvSpPr/>
          <p:nvPr/>
        </p:nvSpPr>
        <p:spPr>
          <a:xfrm flipH="1">
            <a:off x="251520" y="1875561"/>
            <a:ext cx="8568952" cy="52322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Q11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a:t>
            </a:r>
            <a:r>
              <a:rPr lang="en-US" sz="2800" dirty="0" smtClean="0">
                <a:solidFill>
                  <a:schemeClr val="tx1"/>
                </a:solidFill>
                <a:latin typeface="Arial" panose="020B0604020202020204" pitchFamily="34" charset="0"/>
                <a:cs typeface="Arial" panose="020B0604020202020204" pitchFamily="34" charset="0"/>
              </a:rPr>
              <a:t>– Write </a:t>
            </a:r>
            <a:r>
              <a:rPr lang="en-US" sz="2800" i="1" dirty="0" smtClean="0">
                <a:solidFill>
                  <a:schemeClr val="tx1"/>
                </a:solidFill>
                <a:latin typeface="Arial" panose="020B0604020202020204" pitchFamily="34" charset="0"/>
                <a:cs typeface="Arial" panose="020B0604020202020204" pitchFamily="34" charset="0"/>
              </a:rPr>
              <a:t>y</a:t>
            </a:r>
            <a:r>
              <a:rPr lang="en-US" sz="2800" dirty="0" smtClean="0">
                <a:solidFill>
                  <a:schemeClr val="tx1"/>
                </a:solidFill>
                <a:latin typeface="Arial" panose="020B0604020202020204" pitchFamily="34" charset="0"/>
                <a:cs typeface="Arial" panose="020B0604020202020204" pitchFamily="34" charset="0"/>
              </a:rPr>
              <a:t> = (</a:t>
            </a:r>
            <a:r>
              <a:rPr lang="en-US" sz="2800" i="1" dirty="0" smtClean="0">
                <a:solidFill>
                  <a:schemeClr val="tx1"/>
                </a:solidFill>
                <a:latin typeface="Arial" panose="020B0604020202020204" pitchFamily="34" charset="0"/>
                <a:cs typeface="Arial" panose="020B0604020202020204" pitchFamily="34" charset="0"/>
              </a:rPr>
              <a:t>x</a:t>
            </a:r>
            <a:r>
              <a:rPr lang="en-US" sz="2800" dirty="0" smtClean="0">
                <a:solidFill>
                  <a:schemeClr val="tx1"/>
                </a:solidFill>
                <a:latin typeface="Arial" panose="020B0604020202020204" pitchFamily="34" charset="0"/>
                <a:cs typeface="Arial" panose="020B0604020202020204" pitchFamily="34" charset="0"/>
              </a:rPr>
              <a:t> –</a:t>
            </a:r>
            <a:r>
              <a:rPr lang="en-US" sz="2800" i="1" dirty="0" smtClean="0">
                <a:solidFill>
                  <a:schemeClr val="tx1"/>
                </a:solidFill>
                <a:latin typeface="Arial" panose="020B0604020202020204" pitchFamily="34" charset="0"/>
                <a:cs typeface="Arial" panose="020B0604020202020204" pitchFamily="34" charset="0"/>
              </a:rPr>
              <a:t>a</a:t>
            </a:r>
            <a:r>
              <a:rPr lang="en-US" sz="2800" dirty="0" smtClean="0">
                <a:solidFill>
                  <a:schemeClr val="tx1"/>
                </a:solidFill>
                <a:latin typeface="Arial" panose="020B0604020202020204" pitchFamily="34" charset="0"/>
                <a:cs typeface="Arial" panose="020B0604020202020204" pitchFamily="34" charset="0"/>
              </a:rPr>
              <a:t>)(</a:t>
            </a:r>
            <a:r>
              <a:rPr lang="en-US" sz="2800" i="1" dirty="0" smtClean="0">
                <a:solidFill>
                  <a:schemeClr val="tx1"/>
                </a:solidFill>
                <a:latin typeface="Arial" panose="020B0604020202020204" pitchFamily="34" charset="0"/>
                <a:cs typeface="Arial" panose="020B0604020202020204" pitchFamily="34" charset="0"/>
              </a:rPr>
              <a:t>x</a:t>
            </a:r>
            <a:r>
              <a:rPr lang="en-US" sz="2800" dirty="0" smtClean="0">
                <a:solidFill>
                  <a:schemeClr val="tx1"/>
                </a:solidFill>
                <a:latin typeface="Arial" panose="020B0604020202020204" pitchFamily="34" charset="0"/>
                <a:cs typeface="Arial" panose="020B0604020202020204" pitchFamily="34" charset="0"/>
              </a:rPr>
              <a:t> – </a:t>
            </a:r>
            <a:r>
              <a:rPr lang="en-US" sz="2800" i="1" dirty="0" smtClean="0">
                <a:solidFill>
                  <a:schemeClr val="tx1"/>
                </a:solidFill>
                <a:latin typeface="Arial" panose="020B0604020202020204" pitchFamily="34" charset="0"/>
                <a:cs typeface="Arial" panose="020B0604020202020204" pitchFamily="34" charset="0"/>
              </a:rPr>
              <a:t>b</a:t>
            </a:r>
            <a:r>
              <a:rPr lang="en-US" sz="2800" dirty="0" smtClean="0">
                <a:solidFill>
                  <a:schemeClr val="tx1"/>
                </a:solidFill>
                <a:latin typeface="Arial" panose="020B0604020202020204" pitchFamily="34" charset="0"/>
                <a:cs typeface="Arial" panose="020B0604020202020204" pitchFamily="34" charset="0"/>
              </a:rPr>
              <a:t>) and expand.</a:t>
            </a:r>
            <a:endParaRPr lang="en-US" sz="2800"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86441" y="1196752"/>
            <a:ext cx="606039" cy="60603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94133" y="2554420"/>
            <a:ext cx="8522517" cy="2098716"/>
          </a:xfrm>
          <a:prstGeom prst="rect">
            <a:avLst/>
          </a:prstGeom>
        </p:spPr>
      </p:pic>
    </p:spTree>
    <p:extLst>
      <p:ext uri="{BB962C8B-B14F-4D97-AF65-F5344CB8AC3E}">
        <p14:creationId xmlns:p14="http://schemas.microsoft.com/office/powerpoint/2010/main" val="2229134793"/>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078313"/>
              </a:xfrm>
              <a:prstGeom prst="rect">
                <a:avLst/>
              </a:prstGeom>
            </p:spPr>
            <p:txBody>
              <a:bodyPr wrap="square">
                <a:spAutoFit/>
              </a:bodyPr>
              <a:lstStyle/>
              <a:p>
                <a:pPr marL="514350" indent="-514350">
                  <a:buClr>
                    <a:srgbClr val="C00000"/>
                  </a:buClr>
                  <a:buFont typeface="+mj-lt"/>
                  <a:buAutoNum type="arabicPeriod" startAt="3"/>
                  <a:tabLst>
                    <a:tab pos="2687638" algn="l"/>
                  </a:tabLst>
                </a:pPr>
                <a:r>
                  <a:rPr lang="en-US" sz="2700" dirty="0" smtClean="0">
                    <a:latin typeface="Arial" panose="020B0604020202020204" pitchFamily="34" charset="0"/>
                    <a:cs typeface="Arial" panose="020B0604020202020204" pitchFamily="34" charset="0"/>
                  </a:rPr>
                  <a:t>Work </a:t>
                </a:r>
                <a:r>
                  <a:rPr lang="en-US" sz="2700" dirty="0">
                    <a:latin typeface="Arial" panose="020B0604020202020204" pitchFamily="34" charset="0"/>
                    <a:cs typeface="Arial" panose="020B0604020202020204" pitchFamily="34" charset="0"/>
                  </a:rPr>
                  <a:t>out the value of </a:t>
                </a:r>
                <a:r>
                  <a:rPr lang="en-US" sz="2700" i="1" dirty="0">
                    <a:latin typeface="Arial" panose="020B0604020202020204" pitchFamily="34" charset="0"/>
                    <a:cs typeface="Arial" panose="020B0604020202020204" pitchFamily="34" charset="0"/>
                  </a:rPr>
                  <a:t>y</a:t>
                </a:r>
                <a:r>
                  <a:rPr lang="en-US" sz="2700" dirty="0">
                    <a:latin typeface="Arial" panose="020B0604020202020204" pitchFamily="34" charset="0"/>
                    <a:cs typeface="Arial" panose="020B0604020202020204" pitchFamily="34" charset="0"/>
                  </a:rPr>
                  <a:t> when </a:t>
                </a:r>
                <a:r>
                  <a:rPr lang="en-US" sz="2700" i="1" dirty="0">
                    <a:latin typeface="Arial" panose="020B0604020202020204" pitchFamily="34" charset="0"/>
                    <a:cs typeface="Arial" panose="020B0604020202020204" pitchFamily="34" charset="0"/>
                  </a:rPr>
                  <a:t>x</a:t>
                </a:r>
                <a:r>
                  <a:rPr lang="en-US" sz="2700" dirty="0">
                    <a:latin typeface="Arial" panose="020B0604020202020204" pitchFamily="34" charset="0"/>
                    <a:cs typeface="Arial" panose="020B0604020202020204" pitchFamily="34" charset="0"/>
                  </a:rPr>
                  <a:t> = 0 for each of the equations.</a:t>
                </a:r>
              </a:p>
              <a:p>
                <a:pPr marL="971550" lvl="1" indent="-514350">
                  <a:buClr>
                    <a:srgbClr val="C00000"/>
                  </a:buClr>
                  <a:buFont typeface="+mj-lt"/>
                  <a:buAutoNum type="alphaLcPeriod"/>
                  <a:tabLst>
                    <a:tab pos="2687638" algn="l"/>
                  </a:tabLst>
                </a:pPr>
                <a:r>
                  <a:rPr lang="en-US" sz="2700" i="1" dirty="0" smtClean="0">
                    <a:latin typeface="Arial" panose="020B0604020202020204" pitchFamily="34" charset="0"/>
                    <a:cs typeface="Arial" panose="020B0604020202020204" pitchFamily="34" charset="0"/>
                  </a:rPr>
                  <a:t>y</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2</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-7 	</a:t>
                </a:r>
                <a:r>
                  <a:rPr lang="en-US" sz="2700" dirty="0" smtClean="0">
                    <a:solidFill>
                      <a:srgbClr val="C00000"/>
                    </a:solidFill>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2</a:t>
                </a:r>
                <a:r>
                  <a:rPr lang="en-US" sz="2700" i="1" dirty="0" smtClean="0">
                    <a:latin typeface="Arial" panose="020B0604020202020204" pitchFamily="34" charset="0"/>
                    <a:cs typeface="Arial" panose="020B0604020202020204" pitchFamily="34" charset="0"/>
                  </a:rPr>
                  <a:t>y</a:t>
                </a:r>
                <a:r>
                  <a:rPr lang="en-US" sz="2700" dirty="0" smtClean="0">
                    <a:latin typeface="Arial" panose="020B0604020202020204" pitchFamily="34" charset="0"/>
                    <a:cs typeface="Arial" panose="020B0604020202020204" pitchFamily="34" charset="0"/>
                  </a:rPr>
                  <a:t> - 3</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12 </a:t>
                </a:r>
                <a:endParaRPr lang="en-US" sz="27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3"/>
                  <a:tabLst>
                    <a:tab pos="2687638" algn="l"/>
                  </a:tabLst>
                </a:pPr>
                <a:r>
                  <a:rPr lang="en-US" sz="2700" i="1" dirty="0" smtClean="0">
                    <a:latin typeface="Arial" panose="020B0604020202020204" pitchFamily="34" charset="0"/>
                    <a:cs typeface="Arial" panose="020B0604020202020204" pitchFamily="34" charset="0"/>
                  </a:rPr>
                  <a:t>y</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a:t>
                </a:r>
                <a:r>
                  <a:rPr lang="en-US" sz="2700" i="1" dirty="0">
                    <a:latin typeface="Arial" panose="020B0604020202020204" pitchFamily="34" charset="0"/>
                    <a:cs typeface="Arial" panose="020B0604020202020204" pitchFamily="34" charset="0"/>
                  </a:rPr>
                  <a:t>x</a:t>
                </a:r>
                <a:r>
                  <a:rPr lang="en-US" sz="2700" baseline="30000" dirty="0">
                    <a:latin typeface="Arial" panose="020B0604020202020204" pitchFamily="34" charset="0"/>
                    <a:cs typeface="Arial" panose="020B0604020202020204" pitchFamily="34" charset="0"/>
                  </a:rPr>
                  <a:t>2</a:t>
                </a:r>
                <a:r>
                  <a:rPr lang="en-US" sz="2700" dirty="0">
                    <a:latin typeface="Arial" panose="020B0604020202020204" pitchFamily="34" charset="0"/>
                    <a:cs typeface="Arial" panose="020B0604020202020204" pitchFamily="34" charset="0"/>
                  </a:rPr>
                  <a:t> - </a:t>
                </a:r>
                <a:r>
                  <a:rPr lang="en-US" sz="2700" dirty="0" smtClean="0">
                    <a:latin typeface="Arial" panose="020B0604020202020204" pitchFamily="34" charset="0"/>
                    <a:cs typeface="Arial" panose="020B0604020202020204" pitchFamily="34" charset="0"/>
                  </a:rPr>
                  <a:t>2</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+ 7 </a:t>
                </a:r>
                <a:endParaRPr lang="en-US" sz="27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3"/>
                  <a:tabLst>
                    <a:tab pos="2687638" algn="l"/>
                  </a:tabLst>
                </a:pPr>
                <a:r>
                  <a:rPr lang="en-US" sz="2700" i="1" dirty="0" smtClean="0">
                    <a:latin typeface="Arial" panose="020B0604020202020204" pitchFamily="34" charset="0"/>
                    <a:cs typeface="Arial" panose="020B0604020202020204" pitchFamily="34" charset="0"/>
                  </a:rPr>
                  <a:t>y</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2</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- 3)(4</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+1) </a:t>
                </a:r>
                <a:endParaRPr lang="en-US" sz="27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3"/>
                  <a:tabLst>
                    <a:tab pos="2687638" algn="l"/>
                  </a:tabLst>
                </a:pPr>
                <a:r>
                  <a:rPr lang="en-US" sz="2700" i="1" dirty="0">
                    <a:latin typeface="Arial" panose="020B0604020202020204" pitchFamily="34" charset="0"/>
                    <a:cs typeface="Arial" panose="020B0604020202020204" pitchFamily="34" charset="0"/>
                  </a:rPr>
                  <a:t>y</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7</a:t>
                </a:r>
                <a:r>
                  <a:rPr lang="en-US" sz="2700" i="1" dirty="0" smtClean="0">
                    <a:latin typeface="Arial" panose="020B0604020202020204" pitchFamily="34" charset="0"/>
                    <a:cs typeface="Arial" panose="020B0604020202020204" pitchFamily="34" charset="0"/>
                  </a:rPr>
                  <a:t>x</a:t>
                </a:r>
                <a:r>
                  <a:rPr lang="en-US" sz="2700" baseline="30000" dirty="0" smtClean="0">
                    <a:latin typeface="Arial" panose="020B0604020202020204" pitchFamily="34" charset="0"/>
                    <a:cs typeface="Arial" panose="020B0604020202020204" pitchFamily="34" charset="0"/>
                  </a:rPr>
                  <a:t>2</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4</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+ 12</a:t>
                </a:r>
              </a:p>
              <a:p>
                <a:pPr marL="457200" indent="-457200">
                  <a:buClr>
                    <a:srgbClr val="C00000"/>
                  </a:buClr>
                  <a:buFont typeface="+mj-lt"/>
                  <a:buAutoNum type="arabicPeriod" startAt="3"/>
                  <a:tabLst>
                    <a:tab pos="2687638" algn="l"/>
                  </a:tabLst>
                </a:pPr>
                <a:r>
                  <a:rPr lang="en-US" sz="2700" dirty="0" smtClean="0">
                    <a:latin typeface="Arial" panose="020B0604020202020204" pitchFamily="34" charset="0"/>
                    <a:cs typeface="Arial" panose="020B0604020202020204" pitchFamily="34" charset="0"/>
                  </a:rPr>
                  <a:t>Solve </a:t>
                </a:r>
                <a:r>
                  <a:rPr lang="en-US" sz="2700" dirty="0">
                    <a:latin typeface="Arial" panose="020B0604020202020204" pitchFamily="34" charset="0"/>
                    <a:cs typeface="Arial" panose="020B0604020202020204" pitchFamily="34" charset="0"/>
                  </a:rPr>
                  <a:t>these inequalities and show the answers on a number line.</a:t>
                </a:r>
              </a:p>
              <a:p>
                <a:pPr marL="914400" lvl="1" indent="-457200">
                  <a:buClr>
                    <a:srgbClr val="C00000"/>
                  </a:buClr>
                  <a:buFont typeface="+mj-lt"/>
                  <a:buAutoNum type="alphaLcPeriod"/>
                  <a:tabLst>
                    <a:tab pos="2687638" algn="l"/>
                  </a:tabLst>
                </a:pP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4 </a:t>
                </a:r>
                <a14:m>
                  <m:oMath xmlns:m="http://schemas.openxmlformats.org/officeDocument/2006/math">
                    <m:r>
                      <a:rPr lang="en-US" sz="27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700" dirty="0" smtClean="0">
                    <a:latin typeface="Arial" panose="020B0604020202020204" pitchFamily="34" charset="0"/>
                    <a:cs typeface="Arial" panose="020B0604020202020204" pitchFamily="34" charset="0"/>
                  </a:rPr>
                  <a:t> 7 	b. </a:t>
                </a:r>
                <a:r>
                  <a:rPr lang="en-US" sz="2700" dirty="0">
                    <a:latin typeface="Arial" panose="020B0604020202020204" pitchFamily="34" charset="0"/>
                    <a:cs typeface="Arial" panose="020B0604020202020204" pitchFamily="34" charset="0"/>
                  </a:rPr>
                  <a:t>12 </a:t>
                </a:r>
                <a:r>
                  <a:rPr lang="en-US" sz="2700" dirty="0" smtClean="0">
                    <a:latin typeface="Arial" panose="020B0604020202020204" pitchFamily="34" charset="0"/>
                    <a:cs typeface="Arial" panose="020B0604020202020204" pitchFamily="34" charset="0"/>
                  </a:rPr>
                  <a:t>&lt; 3</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6</a:t>
                </a:r>
              </a:p>
              <a:p>
                <a:pPr marL="914400" lvl="1" indent="-457200">
                  <a:buClr>
                    <a:srgbClr val="C00000"/>
                  </a:buClr>
                  <a:buFont typeface="+mj-lt"/>
                  <a:buAutoNum type="alphaLcPeriod" startAt="3"/>
                  <a:tabLst>
                    <a:tab pos="2687638" algn="l"/>
                  </a:tabLst>
                </a:pPr>
                <a:r>
                  <a:rPr lang="en-US" sz="2700" dirty="0" smtClean="0">
                    <a:latin typeface="Arial" panose="020B0604020202020204" pitchFamily="34" charset="0"/>
                    <a:cs typeface="Arial" panose="020B0604020202020204" pitchFamily="34" charset="0"/>
                  </a:rPr>
                  <a:t>2</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- 5 &gt; 9 </a:t>
                </a:r>
                <a:r>
                  <a:rPr lang="en-US" sz="2700" dirty="0" smtClean="0">
                    <a:latin typeface="Arial" panose="020B0604020202020204" pitchFamily="34" charset="0"/>
                    <a:cs typeface="Arial" panose="020B0604020202020204" pitchFamily="34" charset="0"/>
                  </a:rPr>
                  <a:t>	d. 3</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a:t>
                </a:r>
                <a:r>
                  <a:rPr lang="en-US" sz="2700" dirty="0" smtClean="0">
                    <a:latin typeface="Arial" panose="020B0604020202020204" pitchFamily="34" charset="0"/>
                    <a:cs typeface="Arial" panose="020B0604020202020204" pitchFamily="34" charset="0"/>
                  </a:rPr>
                  <a:t>2 </a:t>
                </a:r>
                <a:r>
                  <a:rPr lang="en-US" sz="2700" dirty="0">
                    <a:latin typeface="Arial" panose="020B0604020202020204" pitchFamily="34" charset="0"/>
                    <a:cs typeface="Arial" panose="020B0604020202020204" pitchFamily="34" charset="0"/>
                  </a:rPr>
                  <a:t>≤</a:t>
                </a:r>
                <a:r>
                  <a:rPr lang="en-US" sz="2700" dirty="0" smtClean="0">
                    <a:latin typeface="Arial" panose="020B0604020202020204" pitchFamily="34" charset="0"/>
                    <a:cs typeface="Arial" panose="020B0604020202020204" pitchFamily="34" charset="0"/>
                  </a:rPr>
                  <a:t> 18 - </a:t>
                </a:r>
                <a:r>
                  <a:rPr lang="en-US" sz="2700" i="1" dirty="0" smtClean="0">
                    <a:latin typeface="Arial" panose="020B0604020202020204" pitchFamily="34" charset="0"/>
                    <a:cs typeface="Arial" panose="020B0604020202020204" pitchFamily="34" charset="0"/>
                  </a:rPr>
                  <a:t>x</a:t>
                </a:r>
                <a:endParaRPr lang="pl-PL" sz="2700" i="1"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078313"/>
              </a:xfrm>
              <a:prstGeom prst="rect">
                <a:avLst/>
              </a:prstGeom>
              <a:blipFill rotWithShape="0">
                <a:blip r:embed="rId5"/>
                <a:stretch>
                  <a:fillRect l="-1970" t="-960" r="-1854" b="-2281"/>
                </a:stretch>
              </a:blipFill>
            </p:spPr>
            <p:txBody>
              <a:bodyPr/>
              <a:lstStyle/>
              <a:p>
                <a:r>
                  <a:rPr lang="en-US">
                    <a:noFill/>
                  </a:rPr>
                  <a:t> </a:t>
                </a:r>
              </a:p>
            </p:txBody>
          </p:sp>
        </mc:Fallback>
      </mc:AlternateContent>
    </p:spTree>
    <p:extLst>
      <p:ext uri="{BB962C8B-B14F-4D97-AF65-F5344CB8AC3E}">
        <p14:creationId xmlns:p14="http://schemas.microsoft.com/office/powerpoint/2010/main" val="3429456082"/>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484</a:t>
            </a:r>
            <a:endParaRPr lang="en-GB" sz="1400" b="1" dirty="0">
              <a:latin typeface="Calibri" panose="020F0502020204030204" pitchFamily="34" charset="0"/>
            </a:endParaRPr>
          </a:p>
        </p:txBody>
      </p:sp>
      <p:sp>
        <p:nvSpPr>
          <p:cNvPr id="9" name="Title 1"/>
          <p:cNvSpPr>
            <a:spLocks noGrp="1"/>
          </p:cNvSpPr>
          <p:nvPr>
            <p:ph type="title"/>
          </p:nvPr>
        </p:nvSpPr>
        <p:spPr>
          <a:xfrm>
            <a:off x="0" y="44624"/>
            <a:ext cx="7599294" cy="648072"/>
          </a:xfrm>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grpSp>
        <p:nvGrpSpPr>
          <p:cNvPr id="11" name="Group 10"/>
          <p:cNvGrpSpPr/>
          <p:nvPr/>
        </p:nvGrpSpPr>
        <p:grpSpPr>
          <a:xfrm>
            <a:off x="222646" y="1124744"/>
            <a:ext cx="8626701" cy="5476313"/>
            <a:chOff x="3483872" y="997283"/>
            <a:chExt cx="5264592" cy="5476313"/>
          </a:xfrm>
        </p:grpSpPr>
        <p:sp>
          <p:nvSpPr>
            <p:cNvPr id="14" name="Round Diagonal Corner Rectangle 13"/>
            <p:cNvSpPr/>
            <p:nvPr/>
          </p:nvSpPr>
          <p:spPr>
            <a:xfrm>
              <a:off x="3491880" y="997283"/>
              <a:ext cx="5256584" cy="5476313"/>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a:off x="3483872" y="1017023"/>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4</a:t>
              </a:r>
              <a:endParaRPr lang="en-US" sz="2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15"/>
                <p:cNvSpPr/>
                <p:nvPr/>
              </p:nvSpPr>
              <p:spPr>
                <a:xfrm>
                  <a:off x="3533134" y="1521078"/>
                  <a:ext cx="3311866" cy="4757969"/>
                </a:xfrm>
                <a:prstGeom prst="rect">
                  <a:avLst/>
                </a:prstGeom>
              </p:spPr>
              <p:txBody>
                <a:bodyPr wrap="square">
                  <a:spAutoFit/>
                </a:bodyPr>
                <a:lstStyle/>
                <a:p>
                  <a:pPr>
                    <a:spcAft>
                      <a:spcPts val="0"/>
                    </a:spcAft>
                    <a:buClr>
                      <a:srgbClr val="C00000"/>
                    </a:buClr>
                    <a:tabLst>
                      <a:tab pos="4972050" algn="r"/>
                    </a:tabLst>
                  </a:pPr>
                  <a:r>
                    <a:rPr lang="en-US" sz="2800" dirty="0" smtClean="0"/>
                    <a:t>Use an iterative formula to find the positive root of the equation </a:t>
                  </a:r>
                  <a:r>
                    <a:rPr lang="en-US" sz="2800" i="1" dirty="0"/>
                    <a:t>y</a:t>
                  </a:r>
                  <a:r>
                    <a:rPr lang="en-US" sz="2800" dirty="0"/>
                    <a:t> = </a:t>
                  </a:r>
                  <a:r>
                    <a:rPr lang="en-US" sz="2800" i="1" dirty="0" smtClean="0"/>
                    <a:t>x</a:t>
                  </a:r>
                  <a:r>
                    <a:rPr lang="en-US" sz="2800" baseline="30000" dirty="0" smtClean="0"/>
                    <a:t>2</a:t>
                  </a:r>
                  <a:r>
                    <a:rPr lang="en-US" sz="2800" dirty="0" smtClean="0"/>
                    <a:t> </a:t>
                  </a:r>
                  <a:r>
                    <a:rPr lang="en-US" sz="2800" dirty="0"/>
                    <a:t>+ </a:t>
                  </a:r>
                  <a:r>
                    <a:rPr lang="en-US" sz="2800" i="1" dirty="0" smtClean="0"/>
                    <a:t>x </a:t>
                  </a:r>
                  <a:r>
                    <a:rPr lang="en-US" sz="2800" dirty="0" smtClean="0"/>
                    <a:t>- </a:t>
                  </a:r>
                  <a:r>
                    <a:rPr lang="en-US" sz="2800" dirty="0"/>
                    <a:t>5 to 5 decimal places</a:t>
                  </a:r>
                  <a:r>
                    <a:rPr lang="en-US" sz="2800" dirty="0" smtClean="0"/>
                    <a:t>.</a:t>
                  </a:r>
                </a:p>
                <a:p>
                  <a:pPr>
                    <a:spcAft>
                      <a:spcPts val="0"/>
                    </a:spcAft>
                    <a:buClr>
                      <a:srgbClr val="C00000"/>
                    </a:buClr>
                    <a:tabLst>
                      <a:tab pos="4972050" algn="r"/>
                    </a:tabLst>
                  </a:pPr>
                  <a:endParaRPr lang="en-US" sz="1600" dirty="0">
                    <a:latin typeface="Comic Sans MS" panose="030F0702030302020204" pitchFamily="66" charset="0"/>
                  </a:endParaRPr>
                </a:p>
                <a:p>
                  <a:pPr>
                    <a:spcAft>
                      <a:spcPts val="0"/>
                    </a:spcAft>
                    <a:buClr>
                      <a:srgbClr val="C00000"/>
                    </a:buClr>
                    <a:tabLst>
                      <a:tab pos="4972050" algn="r"/>
                    </a:tabLst>
                  </a:pPr>
                  <a:r>
                    <a:rPr lang="en-US" sz="2800" dirty="0" smtClean="0">
                      <a:latin typeface="Comic Sans MS" panose="030F0702030302020204" pitchFamily="66" charset="0"/>
                    </a:rPr>
                    <a:t>0 = </a:t>
                  </a:r>
                  <a:r>
                    <a:rPr lang="en-US" sz="2800" i="1" dirty="0" smtClean="0">
                      <a:latin typeface="Comic Sans MS" panose="030F0702030302020204" pitchFamily="66" charset="0"/>
                    </a:rPr>
                    <a:t>x</a:t>
                  </a:r>
                  <a:r>
                    <a:rPr lang="en-US" sz="2800" baseline="30000" dirty="0" smtClean="0">
                      <a:latin typeface="Comic Sans MS" panose="030F0702030302020204" pitchFamily="66" charset="0"/>
                    </a:rPr>
                    <a:t>2</a:t>
                  </a:r>
                  <a:r>
                    <a:rPr lang="en-US" sz="2800" dirty="0" smtClean="0">
                      <a:latin typeface="Comic Sans MS" panose="030F0702030302020204" pitchFamily="66" charset="0"/>
                    </a:rPr>
                    <a:t> + x – 5</a:t>
                  </a:r>
                </a:p>
                <a:p>
                  <a:pPr>
                    <a:spcAft>
                      <a:spcPts val="0"/>
                    </a:spcAft>
                    <a:buClr>
                      <a:srgbClr val="C00000"/>
                    </a:buClr>
                    <a:tabLst>
                      <a:tab pos="4972050" algn="r"/>
                    </a:tabLst>
                  </a:pPr>
                  <a:endParaRPr lang="en-US" sz="1600" dirty="0">
                    <a:latin typeface="Comic Sans MS" panose="030F0702030302020204" pitchFamily="66" charset="0"/>
                  </a:endParaRPr>
                </a:p>
                <a:p>
                  <a:pPr>
                    <a:spcAft>
                      <a:spcPts val="0"/>
                    </a:spcAft>
                    <a:buClr>
                      <a:srgbClr val="C00000"/>
                    </a:buClr>
                    <a:tabLst>
                      <a:tab pos="4972050" algn="r"/>
                    </a:tabLst>
                  </a:pPr>
                  <a:r>
                    <a:rPr lang="en-US" sz="2800" i="1" dirty="0">
                      <a:latin typeface="Comic Sans MS" panose="030F0702030302020204" pitchFamily="66" charset="0"/>
                    </a:rPr>
                    <a:t>x</a:t>
                  </a:r>
                  <a:r>
                    <a:rPr lang="en-US" sz="2800" baseline="30000" dirty="0" smtClean="0">
                      <a:latin typeface="Comic Sans MS" panose="030F0702030302020204" pitchFamily="66" charset="0"/>
                    </a:rPr>
                    <a:t>2</a:t>
                  </a:r>
                  <a:r>
                    <a:rPr lang="en-US" sz="2800" dirty="0" smtClean="0">
                      <a:latin typeface="Comic Sans MS" panose="030F0702030302020204" pitchFamily="66" charset="0"/>
                    </a:rPr>
                    <a:t> = 5 – x</a:t>
                  </a:r>
                </a:p>
                <a:p>
                  <a:pPr>
                    <a:spcAft>
                      <a:spcPts val="0"/>
                    </a:spcAft>
                    <a:buClr>
                      <a:srgbClr val="C00000"/>
                    </a:buClr>
                    <a:tabLst>
                      <a:tab pos="4972050" algn="r"/>
                    </a:tabLst>
                  </a:pPr>
                  <a:endParaRPr lang="en-US" sz="1600" dirty="0" smtClean="0">
                    <a:latin typeface="Comic Sans MS" panose="030F0702030302020204" pitchFamily="66" charset="0"/>
                  </a:endParaRPr>
                </a:p>
                <a:p>
                  <a:pPr>
                    <a:spcAft>
                      <a:spcPts val="0"/>
                    </a:spcAft>
                    <a:buClr>
                      <a:srgbClr val="C00000"/>
                    </a:buClr>
                    <a:tabLst>
                      <a:tab pos="4972050" algn="r"/>
                    </a:tabLst>
                  </a:pPr>
                  <a:r>
                    <a:rPr lang="en-US" sz="2800" i="1" dirty="0">
                      <a:latin typeface="Comic Sans MS" panose="030F0702030302020204" pitchFamily="66" charset="0"/>
                    </a:rPr>
                    <a:t>x</a:t>
                  </a:r>
                  <a:r>
                    <a:rPr lang="en-US" sz="2800" dirty="0" smtClean="0">
                      <a:latin typeface="Comic Sans MS" panose="030F0702030302020204" pitchFamily="66" charset="0"/>
                    </a:rPr>
                    <a:t> = </a:t>
                  </a:r>
                  <a14:m>
                    <m:oMath xmlns:m="http://schemas.openxmlformats.org/officeDocument/2006/math">
                      <m:rad>
                        <m:radPr>
                          <m:degHide m:val="on"/>
                          <m:ctrlPr>
                            <a:rPr lang="en-US" sz="3200" i="1">
                              <a:latin typeface="Cambria Math" panose="02040503050406030204" pitchFamily="18" charset="0"/>
                            </a:rPr>
                          </m:ctrlPr>
                        </m:radPr>
                        <m:deg/>
                        <m:e>
                          <m:r>
                            <a:rPr lang="en-US" sz="3200" b="0" i="1" smtClean="0">
                              <a:latin typeface="Cambria Math" panose="02040503050406030204" pitchFamily="18" charset="0"/>
                            </a:rPr>
                            <m:t>5 −</m:t>
                          </m:r>
                          <m:r>
                            <a:rPr lang="en-US" sz="3200" b="0" i="1" smtClean="0">
                              <a:latin typeface="Cambria Math" panose="02040503050406030204" pitchFamily="18" charset="0"/>
                            </a:rPr>
                            <m:t>𝑥</m:t>
                          </m:r>
                        </m:e>
                      </m:rad>
                    </m:oMath>
                  </a14:m>
                  <a:endParaRPr lang="en-US" sz="2800" dirty="0" smtClean="0">
                    <a:latin typeface="Comic Sans MS" panose="030F0702030302020204" pitchFamily="66" charset="0"/>
                  </a:endParaRPr>
                </a:p>
                <a:p>
                  <a:pPr>
                    <a:spcAft>
                      <a:spcPts val="0"/>
                    </a:spcAft>
                    <a:buClr>
                      <a:srgbClr val="C00000"/>
                    </a:buClr>
                    <a:tabLst>
                      <a:tab pos="4972050" algn="r"/>
                    </a:tabLst>
                  </a:pPr>
                  <a:endParaRPr lang="en-US" sz="2000" dirty="0">
                    <a:latin typeface="Comic Sans MS" panose="030F0702030302020204" pitchFamily="66" charset="0"/>
                  </a:endParaRPr>
                </a:p>
                <a:p>
                  <a:pPr>
                    <a:spcAft>
                      <a:spcPts val="0"/>
                    </a:spcAft>
                    <a:buClr>
                      <a:srgbClr val="C00000"/>
                    </a:buClr>
                    <a:tabLst>
                      <a:tab pos="4972050" algn="r"/>
                    </a:tabLst>
                  </a:pPr>
                  <a:r>
                    <a:rPr lang="en-US" sz="2800" i="1" dirty="0">
                      <a:latin typeface="Comic Sans MS" panose="030F0702030302020204" pitchFamily="66" charset="0"/>
                    </a:rPr>
                    <a:t>x</a:t>
                  </a:r>
                  <a:r>
                    <a:rPr lang="en-US" sz="2800" baseline="-25000" dirty="0" smtClean="0">
                      <a:latin typeface="Comic Sans MS" panose="030F0702030302020204" pitchFamily="66" charset="0"/>
                    </a:rPr>
                    <a:t>1</a:t>
                  </a:r>
                  <a:r>
                    <a:rPr lang="en-US" sz="2800" dirty="0" smtClean="0">
                      <a:latin typeface="Comic Sans MS" panose="030F0702030302020204" pitchFamily="66" charset="0"/>
                    </a:rPr>
                    <a:t> = </a:t>
                  </a:r>
                  <a14:m>
                    <m:oMath xmlns:m="http://schemas.openxmlformats.org/officeDocument/2006/math">
                      <m:rad>
                        <m:radPr>
                          <m:degHide m:val="on"/>
                          <m:ctrlPr>
                            <a:rPr lang="en-US" sz="2800" i="1">
                              <a:latin typeface="Cambria Math" panose="02040503050406030204" pitchFamily="18" charset="0"/>
                            </a:rPr>
                          </m:ctrlPr>
                        </m:radPr>
                        <m:deg/>
                        <m:e>
                          <m:r>
                            <a:rPr lang="en-US" sz="2800" i="1">
                              <a:latin typeface="Cambria Math" panose="02040503050406030204" pitchFamily="18" charset="0"/>
                            </a:rPr>
                            <m:t>5 −</m:t>
                          </m:r>
                          <m:r>
                            <a:rPr lang="en-US" sz="2800" i="1">
                              <a:latin typeface="Cambria Math" panose="02040503050406030204" pitchFamily="18" charset="0"/>
                            </a:rPr>
                            <m:t>𝑥</m:t>
                          </m:r>
                        </m:e>
                      </m:rad>
                      <m:r>
                        <a:rPr lang="en-US" sz="2800" b="0" i="1" baseline="-25000" smtClean="0">
                          <a:latin typeface="Cambria Math" panose="02040503050406030204" pitchFamily="18" charset="0"/>
                        </a:rPr>
                        <m:t>0</m:t>
                      </m:r>
                    </m:oMath>
                  </a14:m>
                  <a:r>
                    <a:rPr lang="en-US" sz="2800" baseline="-25000" dirty="0" smtClean="0">
                      <a:latin typeface="Comic Sans MS" panose="030F0702030302020204" pitchFamily="66" charset="0"/>
                    </a:rPr>
                    <a:t> </a:t>
                  </a:r>
                  <a:br>
                    <a:rPr lang="en-US" sz="2800" baseline="-25000" dirty="0" smtClean="0">
                      <a:latin typeface="Comic Sans MS" panose="030F0702030302020204" pitchFamily="66" charset="0"/>
                    </a:rPr>
                  </a:br>
                  <a:r>
                    <a:rPr lang="en-US" sz="2800" dirty="0" smtClean="0">
                      <a:latin typeface="Comic Sans MS" panose="030F0702030302020204" pitchFamily="66" charset="0"/>
                    </a:rPr>
                    <a:t>so </a:t>
                  </a:r>
                  <a:r>
                    <a:rPr lang="en-US" sz="2800" i="1" dirty="0">
                      <a:latin typeface="Comic Sans MS" panose="030F0702030302020204" pitchFamily="66" charset="0"/>
                    </a:rPr>
                    <a:t>x</a:t>
                  </a:r>
                  <a:r>
                    <a:rPr lang="en-US" sz="2800" baseline="-25000" dirty="0" smtClean="0">
                      <a:latin typeface="Comic Sans MS" panose="030F0702030302020204" pitchFamily="66" charset="0"/>
                    </a:rPr>
                    <a:t>n+1 </a:t>
                  </a:r>
                  <a:r>
                    <a:rPr lang="en-US" sz="2800" dirty="0" smtClean="0">
                      <a:latin typeface="Comic Sans MS" panose="030F0702030302020204" pitchFamily="66" charset="0"/>
                    </a:rPr>
                    <a:t>= </a:t>
                  </a:r>
                  <a14:m>
                    <m:oMath xmlns:m="http://schemas.openxmlformats.org/officeDocument/2006/math">
                      <m:rad>
                        <m:radPr>
                          <m:degHide m:val="on"/>
                          <m:ctrlPr>
                            <a:rPr lang="en-US" sz="2800" i="1">
                              <a:latin typeface="Cambria Math" panose="02040503050406030204" pitchFamily="18" charset="0"/>
                            </a:rPr>
                          </m:ctrlPr>
                        </m:radPr>
                        <m:deg/>
                        <m:e>
                          <m:r>
                            <a:rPr lang="en-US" sz="2800" i="1">
                              <a:latin typeface="Cambria Math" panose="02040503050406030204" pitchFamily="18" charset="0"/>
                            </a:rPr>
                            <m:t>5 −</m:t>
                          </m:r>
                          <m:r>
                            <a:rPr lang="en-US" sz="2800" i="1">
                              <a:latin typeface="Cambria Math" panose="02040503050406030204" pitchFamily="18" charset="0"/>
                            </a:rPr>
                            <m:t>𝑥</m:t>
                          </m:r>
                        </m:e>
                      </m:rad>
                    </m:oMath>
                  </a14:m>
                  <a:r>
                    <a:rPr lang="en-US" sz="2800" baseline="-25000" dirty="0" smtClean="0">
                      <a:latin typeface="Comic Sans MS" panose="030F0702030302020204" pitchFamily="66" charset="0"/>
                    </a:rPr>
                    <a:t>n</a:t>
                  </a:r>
                  <a:endParaRPr lang="en-US" sz="2800" baseline="-25000" dirty="0">
                    <a:latin typeface="Comic Sans MS" panose="030F0702030302020204" pitchFamily="66"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3533134" y="1521078"/>
                  <a:ext cx="3311866" cy="4757969"/>
                </a:xfrm>
                <a:prstGeom prst="rect">
                  <a:avLst/>
                </a:prstGeom>
                <a:blipFill rotWithShape="0">
                  <a:blip r:embed="rId4"/>
                  <a:stretch>
                    <a:fillRect l="-2360" t="-1280" r="-1910" b="-3329"/>
                  </a:stretch>
                </a:blipFill>
              </p:spPr>
              <p:txBody>
                <a:bodyPr/>
                <a:lstStyle/>
                <a:p>
                  <a:r>
                    <a:rPr lang="en-US">
                      <a:noFill/>
                    </a:rPr>
                    <a:t> </a:t>
                  </a:r>
                </a:p>
              </p:txBody>
            </p:sp>
          </mc:Fallback>
        </mc:AlternateContent>
      </p:grpSp>
      <p:sp>
        <p:nvSpPr>
          <p:cNvPr id="17" name="Rectangle 16"/>
          <p:cNvSpPr/>
          <p:nvPr/>
        </p:nvSpPr>
        <p:spPr>
          <a:xfrm flipH="1">
            <a:off x="3347863" y="3082895"/>
            <a:ext cx="2382415" cy="138499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100" dirty="0" smtClean="0">
                <a:solidFill>
                  <a:schemeClr val="tx1"/>
                </a:solidFill>
                <a:latin typeface="Arial" panose="020B0604020202020204" pitchFamily="34" charset="0"/>
                <a:cs typeface="Arial" panose="020B0604020202020204" pitchFamily="34" charset="0"/>
              </a:rPr>
              <a:t>Rearrange the equation to make the highest power of </a:t>
            </a:r>
            <a:r>
              <a:rPr lang="en-US" sz="2100" i="1" dirty="0" smtClean="0">
                <a:solidFill>
                  <a:schemeClr val="tx1"/>
                </a:solidFill>
                <a:latin typeface="Arial" panose="020B0604020202020204" pitchFamily="34" charset="0"/>
                <a:cs typeface="Arial" panose="020B0604020202020204" pitchFamily="34" charset="0"/>
              </a:rPr>
              <a:t>x</a:t>
            </a:r>
            <a:r>
              <a:rPr lang="en-US" sz="2100" dirty="0" smtClean="0">
                <a:solidFill>
                  <a:schemeClr val="tx1"/>
                </a:solidFill>
                <a:latin typeface="Arial" panose="020B0604020202020204" pitchFamily="34" charset="0"/>
                <a:cs typeface="Arial" panose="020B0604020202020204" pitchFamily="34" charset="0"/>
              </a:rPr>
              <a:t> the subject.</a:t>
            </a:r>
            <a:endParaRPr lang="en-US" sz="2100"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flipH="1">
            <a:off x="3042825" y="4700463"/>
            <a:ext cx="5694588" cy="40011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smtClean="0">
                <a:solidFill>
                  <a:schemeClr val="tx1"/>
                </a:solidFill>
                <a:latin typeface="Arial" panose="020B0604020202020204" pitchFamily="34" charset="0"/>
                <a:cs typeface="Arial" panose="020B0604020202020204" pitchFamily="34" charset="0"/>
              </a:rPr>
              <a:t>Take the square root of each side to write </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 …</a:t>
            </a:r>
            <a:endParaRPr lang="en-US" sz="2000"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flipH="1">
            <a:off x="3635896" y="5218462"/>
            <a:ext cx="5101518" cy="126188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900" dirty="0">
                <a:solidFill>
                  <a:schemeClr val="tx1"/>
                </a:solidFill>
                <a:latin typeface="Arial" panose="020B0604020202020204" pitchFamily="34" charset="0"/>
                <a:cs typeface="Arial" panose="020B0604020202020204" pitchFamily="34" charset="0"/>
              </a:rPr>
              <a:t>Starting with initial value </a:t>
            </a:r>
            <a:r>
              <a:rPr lang="en-US" sz="1900" i="1" dirty="0" smtClean="0">
                <a:solidFill>
                  <a:schemeClr val="tx1"/>
                </a:solidFill>
                <a:latin typeface="Arial" panose="020B0604020202020204" pitchFamily="34" charset="0"/>
                <a:cs typeface="Arial" panose="020B0604020202020204" pitchFamily="34" charset="0"/>
              </a:rPr>
              <a:t>x</a:t>
            </a:r>
            <a:r>
              <a:rPr lang="en-US" sz="1900" baseline="-25000" dirty="0" smtClean="0">
                <a:solidFill>
                  <a:schemeClr val="tx1"/>
                </a:solidFill>
                <a:latin typeface="Arial" panose="020B0604020202020204" pitchFamily="34" charset="0"/>
                <a:cs typeface="Arial" panose="020B0604020202020204" pitchFamily="34" charset="0"/>
              </a:rPr>
              <a:t>0</a:t>
            </a:r>
            <a:r>
              <a:rPr lang="en-US" sz="1900" dirty="0" smtClean="0">
                <a:solidFill>
                  <a:schemeClr val="tx1"/>
                </a:solidFill>
                <a:latin typeface="Arial" panose="020B0604020202020204" pitchFamily="34" charset="0"/>
                <a:cs typeface="Arial" panose="020B0604020202020204" pitchFamily="34" charset="0"/>
              </a:rPr>
              <a:t> </a:t>
            </a:r>
            <a:r>
              <a:rPr lang="en-US" sz="1900" dirty="0">
                <a:solidFill>
                  <a:schemeClr val="tx1"/>
                </a:solidFill>
                <a:latin typeface="Arial" panose="020B0604020202020204" pitchFamily="34" charset="0"/>
                <a:cs typeface="Arial" panose="020B0604020202020204" pitchFamily="34" charset="0"/>
              </a:rPr>
              <a:t>on the RHS gives a new </a:t>
            </a:r>
            <a:r>
              <a:rPr lang="en-US" sz="1900" dirty="0" smtClean="0">
                <a:solidFill>
                  <a:schemeClr val="tx1"/>
                </a:solidFill>
                <a:latin typeface="Arial" panose="020B0604020202020204" pitchFamily="34" charset="0"/>
                <a:cs typeface="Arial" panose="020B0604020202020204" pitchFamily="34" charset="0"/>
              </a:rPr>
              <a:t>value </a:t>
            </a:r>
            <a:r>
              <a:rPr lang="en-US" sz="1900" i="1" dirty="0" smtClean="0">
                <a:solidFill>
                  <a:schemeClr val="tx1"/>
                </a:solidFill>
                <a:latin typeface="Arial" panose="020B0604020202020204" pitchFamily="34" charset="0"/>
                <a:cs typeface="Arial" panose="020B0604020202020204" pitchFamily="34" charset="0"/>
              </a:rPr>
              <a:t>x</a:t>
            </a:r>
            <a:r>
              <a:rPr lang="en-US" sz="1900" baseline="-25000" dirty="0" smtClean="0">
                <a:solidFill>
                  <a:schemeClr val="tx1"/>
                </a:solidFill>
                <a:latin typeface="Arial" panose="020B0604020202020204" pitchFamily="34" charset="0"/>
                <a:cs typeface="Arial" panose="020B0604020202020204" pitchFamily="34" charset="0"/>
              </a:rPr>
              <a:t>1</a:t>
            </a:r>
            <a:r>
              <a:rPr lang="en-US" sz="1900" dirty="0" smtClean="0">
                <a:solidFill>
                  <a:schemeClr val="tx1"/>
                </a:solidFill>
                <a:latin typeface="Arial" panose="020B0604020202020204" pitchFamily="34" charset="0"/>
                <a:cs typeface="Arial" panose="020B0604020202020204" pitchFamily="34" charset="0"/>
              </a:rPr>
              <a:t>. </a:t>
            </a:r>
            <a:r>
              <a:rPr lang="en-US" sz="1900" dirty="0">
                <a:solidFill>
                  <a:schemeClr val="tx1"/>
                </a:solidFill>
                <a:latin typeface="Arial" panose="020B0604020202020204" pitchFamily="34" charset="0"/>
                <a:cs typeface="Arial" panose="020B0604020202020204" pitchFamily="34" charset="0"/>
              </a:rPr>
              <a:t>Repeating over and over again gives a sequence. So value </a:t>
            </a:r>
            <a:r>
              <a:rPr lang="en-US" sz="1900" i="1" dirty="0" err="1" smtClean="0">
                <a:solidFill>
                  <a:schemeClr val="tx1"/>
                </a:solidFill>
                <a:latin typeface="Arial" panose="020B0604020202020204" pitchFamily="34" charset="0"/>
                <a:cs typeface="Arial" panose="020B0604020202020204" pitchFamily="34" charset="0"/>
              </a:rPr>
              <a:t>x</a:t>
            </a:r>
            <a:r>
              <a:rPr lang="en-US" sz="1900" baseline="-25000" dirty="0" err="1" smtClean="0">
                <a:solidFill>
                  <a:schemeClr val="tx1"/>
                </a:solidFill>
                <a:latin typeface="Arial" panose="020B0604020202020204" pitchFamily="34" charset="0"/>
                <a:cs typeface="Arial" panose="020B0604020202020204" pitchFamily="34" charset="0"/>
              </a:rPr>
              <a:t>n</a:t>
            </a:r>
            <a:r>
              <a:rPr lang="en-US" sz="1900" dirty="0" smtClean="0">
                <a:solidFill>
                  <a:schemeClr val="tx1"/>
                </a:solidFill>
                <a:latin typeface="Arial" panose="020B0604020202020204" pitchFamily="34" charset="0"/>
                <a:cs typeface="Arial" panose="020B0604020202020204" pitchFamily="34" charset="0"/>
              </a:rPr>
              <a:t> </a:t>
            </a:r>
            <a:r>
              <a:rPr lang="en-US" sz="1900" dirty="0">
                <a:solidFill>
                  <a:schemeClr val="tx1"/>
                </a:solidFill>
                <a:latin typeface="Arial" panose="020B0604020202020204" pitchFamily="34" charset="0"/>
                <a:cs typeface="Arial" panose="020B0604020202020204" pitchFamily="34" charset="0"/>
              </a:rPr>
              <a:t>on the RHS gives the new value </a:t>
            </a:r>
            <a:r>
              <a:rPr lang="en-US" sz="1900" i="1" dirty="0" smtClean="0">
                <a:solidFill>
                  <a:schemeClr val="tx1"/>
                </a:solidFill>
                <a:latin typeface="Arial" panose="020B0604020202020204" pitchFamily="34" charset="0"/>
                <a:cs typeface="Arial" panose="020B0604020202020204" pitchFamily="34" charset="0"/>
              </a:rPr>
              <a:t>x</a:t>
            </a:r>
            <a:r>
              <a:rPr lang="en-US" sz="1900" baseline="-25000" dirty="0" smtClean="0">
                <a:solidFill>
                  <a:schemeClr val="tx1"/>
                </a:solidFill>
                <a:latin typeface="Arial" panose="020B0604020202020204" pitchFamily="34" charset="0"/>
                <a:cs typeface="Arial" panose="020B0604020202020204" pitchFamily="34" charset="0"/>
              </a:rPr>
              <a:t>n+1</a:t>
            </a:r>
            <a:r>
              <a:rPr lang="en-US" sz="1900" dirty="0" smtClean="0">
                <a:solidFill>
                  <a:schemeClr val="tx1"/>
                </a:solidFill>
                <a:latin typeface="Arial" panose="020B0604020202020204" pitchFamily="34" charset="0"/>
                <a:cs typeface="Arial" panose="020B0604020202020204" pitchFamily="34" charset="0"/>
              </a:rPr>
              <a:t> </a:t>
            </a:r>
            <a:r>
              <a:rPr lang="en-US" sz="1900" dirty="0">
                <a:solidFill>
                  <a:schemeClr val="tx1"/>
                </a:solidFill>
                <a:latin typeface="Arial" panose="020B0604020202020204" pitchFamily="34" charset="0"/>
                <a:cs typeface="Arial" panose="020B0604020202020204" pitchFamily="34" charset="0"/>
              </a:rPr>
              <a:t>on the LHS.</a:t>
            </a:r>
          </a:p>
        </p:txBody>
      </p:sp>
      <p:cxnSp>
        <p:nvCxnSpPr>
          <p:cNvPr id="20" name="Straight Arrow Connector 19"/>
          <p:cNvCxnSpPr>
            <a:stCxn id="17" idx="3"/>
          </p:cNvCxnSpPr>
          <p:nvPr/>
        </p:nvCxnSpPr>
        <p:spPr>
          <a:xfrm flipH="1" flipV="1">
            <a:off x="2555776" y="3645024"/>
            <a:ext cx="792087" cy="1303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3"/>
          </p:cNvCxnSpPr>
          <p:nvPr/>
        </p:nvCxnSpPr>
        <p:spPr>
          <a:xfrm flipH="1" flipV="1">
            <a:off x="2411761" y="4869160"/>
            <a:ext cx="631064" cy="313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9" idx="3"/>
          </p:cNvCxnSpPr>
          <p:nvPr/>
        </p:nvCxnSpPr>
        <p:spPr>
          <a:xfrm flipH="1">
            <a:off x="2959768" y="5849404"/>
            <a:ext cx="676128" cy="2438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796136" y="1700808"/>
            <a:ext cx="2987355" cy="2896825"/>
          </a:xfrm>
          <a:prstGeom prst="rect">
            <a:avLst/>
          </a:prstGeom>
        </p:spPr>
      </p:pic>
    </p:spTree>
    <p:extLst>
      <p:ext uri="{BB962C8B-B14F-4D97-AF65-F5344CB8AC3E}">
        <p14:creationId xmlns:p14="http://schemas.microsoft.com/office/powerpoint/2010/main" val="1672629022"/>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484</a:t>
            </a:r>
            <a:endParaRPr lang="en-GB" sz="1400" b="1" dirty="0">
              <a:latin typeface="Calibri" panose="020F0502020204030204" pitchFamily="34" charset="0"/>
            </a:endParaRPr>
          </a:p>
        </p:txBody>
      </p:sp>
      <p:sp>
        <p:nvSpPr>
          <p:cNvPr id="9" name="Title 1"/>
          <p:cNvSpPr>
            <a:spLocks noGrp="1"/>
          </p:cNvSpPr>
          <p:nvPr>
            <p:ph type="title"/>
          </p:nvPr>
        </p:nvSpPr>
        <p:spPr>
          <a:xfrm>
            <a:off x="0" y="44624"/>
            <a:ext cx="7599294" cy="648072"/>
          </a:xfrm>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grpSp>
        <p:nvGrpSpPr>
          <p:cNvPr id="11" name="Group 10"/>
          <p:cNvGrpSpPr/>
          <p:nvPr/>
        </p:nvGrpSpPr>
        <p:grpSpPr>
          <a:xfrm>
            <a:off x="222646" y="1124744"/>
            <a:ext cx="8626701" cy="5694441"/>
            <a:chOff x="3483872" y="997283"/>
            <a:chExt cx="5264592" cy="5694441"/>
          </a:xfrm>
        </p:grpSpPr>
        <p:sp>
          <p:nvSpPr>
            <p:cNvPr id="14" name="Round Diagonal Corner Rectangle 13"/>
            <p:cNvSpPr/>
            <p:nvPr/>
          </p:nvSpPr>
          <p:spPr>
            <a:xfrm>
              <a:off x="3491880" y="997283"/>
              <a:ext cx="5256584" cy="5476313"/>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a:off x="3483872" y="1017023"/>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4</a:t>
              </a:r>
              <a:endParaRPr lang="en-US" sz="2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15"/>
                <p:cNvSpPr/>
                <p:nvPr/>
              </p:nvSpPr>
              <p:spPr>
                <a:xfrm>
                  <a:off x="3533134" y="1521078"/>
                  <a:ext cx="5197709" cy="5170646"/>
                </a:xfrm>
                <a:prstGeom prst="rect">
                  <a:avLst/>
                </a:prstGeom>
              </p:spPr>
              <p:txBody>
                <a:bodyPr wrap="square">
                  <a:spAutoFit/>
                </a:bodyPr>
                <a:lstStyle/>
                <a:p>
                  <a:pPr>
                    <a:lnSpc>
                      <a:spcPts val="3200"/>
                    </a:lnSpc>
                    <a:spcAft>
                      <a:spcPts val="0"/>
                    </a:spcAft>
                    <a:buClr>
                      <a:srgbClr val="C00000"/>
                    </a:buClr>
                    <a:tabLst>
                      <a:tab pos="4972050" algn="r"/>
                    </a:tabLst>
                  </a:pPr>
                  <a:r>
                    <a:rPr lang="en-US" sz="2200" dirty="0" smtClean="0">
                      <a:latin typeface="Comic Sans MS" panose="030F0702030302020204" pitchFamily="66" charset="0"/>
                    </a:rPr>
                    <a:t>x</a:t>
                  </a:r>
                  <a:r>
                    <a:rPr lang="en-US" sz="2200" baseline="-25000" dirty="0" smtClean="0">
                      <a:latin typeface="Comic Sans MS" panose="030F0702030302020204" pitchFamily="66" charset="0"/>
                    </a:rPr>
                    <a:t>0</a:t>
                  </a:r>
                  <a:r>
                    <a:rPr lang="en-US" sz="2200" dirty="0" smtClean="0">
                      <a:latin typeface="Comic Sans MS" panose="030F0702030302020204" pitchFamily="66" charset="0"/>
                    </a:rPr>
                    <a:t> = 2</a:t>
                  </a:r>
                </a:p>
                <a:p>
                  <a:pPr>
                    <a:lnSpc>
                      <a:spcPts val="3200"/>
                    </a:lnSpc>
                    <a:spcAft>
                      <a:spcPts val="0"/>
                    </a:spcAft>
                    <a:buClr>
                      <a:srgbClr val="C00000"/>
                    </a:buClr>
                    <a:tabLst>
                      <a:tab pos="4972050" algn="r"/>
                    </a:tabLst>
                  </a:pPr>
                  <a:r>
                    <a:rPr lang="en-US" sz="2200" dirty="0" smtClean="0">
                      <a:latin typeface="Comic Sans MS" panose="030F0702030302020204" pitchFamily="66" charset="0"/>
                    </a:rPr>
                    <a:t>x</a:t>
                  </a:r>
                  <a:r>
                    <a:rPr lang="en-US" sz="2200" baseline="-25000" dirty="0" smtClean="0">
                      <a:latin typeface="Comic Sans MS" panose="030F0702030302020204" pitchFamily="66" charset="0"/>
                    </a:rPr>
                    <a:t>1</a:t>
                  </a:r>
                  <a:r>
                    <a:rPr lang="en-US" sz="2200" dirty="0" smtClean="0">
                      <a:latin typeface="Comic Sans MS" panose="030F0702030302020204" pitchFamily="66" charset="0"/>
                    </a:rPr>
                    <a:t> = </a:t>
                  </a:r>
                  <a14:m>
                    <m:oMath xmlns:m="http://schemas.openxmlformats.org/officeDocument/2006/math">
                      <m:rad>
                        <m:radPr>
                          <m:degHide m:val="on"/>
                          <m:ctrlPr>
                            <a:rPr lang="en-US" sz="2400" i="1">
                              <a:latin typeface="Cambria Math" panose="02040503050406030204" pitchFamily="18" charset="0"/>
                            </a:rPr>
                          </m:ctrlPr>
                        </m:radPr>
                        <m:deg/>
                        <m:e>
                          <m:r>
                            <a:rPr lang="en-US" sz="2400" b="0" i="1" smtClean="0">
                              <a:latin typeface="Cambria Math" panose="02040503050406030204" pitchFamily="18" charset="0"/>
                            </a:rPr>
                            <m:t>5</m:t>
                          </m:r>
                          <m:r>
                            <a:rPr lang="en-US" sz="2400" b="0" i="1" smtClean="0">
                              <a:latin typeface="Cambria Math" panose="02040503050406030204" pitchFamily="18" charset="0"/>
                            </a:rPr>
                            <m:t> −</m:t>
                          </m:r>
                          <m:r>
                            <a:rPr lang="en-US" sz="2400" b="0" i="1" smtClean="0">
                              <a:latin typeface="Cambria Math" panose="02040503050406030204" pitchFamily="18" charset="0"/>
                            </a:rPr>
                            <m:t>𝑥</m:t>
                          </m:r>
                          <m:r>
                            <a:rPr lang="en-US" sz="2400" b="0" i="1" baseline="-25000" smtClean="0">
                              <a:latin typeface="Cambria Math" panose="02040503050406030204" pitchFamily="18" charset="0"/>
                            </a:rPr>
                            <m:t>0</m:t>
                          </m:r>
                        </m:e>
                      </m:rad>
                    </m:oMath>
                  </a14:m>
                  <a:r>
                    <a:rPr lang="en-US" sz="2200" dirty="0" smtClean="0">
                      <a:latin typeface="Comic Sans MS" panose="030F0702030302020204" pitchFamily="66" charset="0"/>
                    </a:rPr>
                    <a:t> = </a:t>
                  </a:r>
                  <a14:m>
                    <m:oMath xmlns:m="http://schemas.openxmlformats.org/officeDocument/2006/math">
                      <m:rad>
                        <m:radPr>
                          <m:degHide m:val="on"/>
                          <m:ctrlPr>
                            <a:rPr lang="en-US" sz="2000" i="1">
                              <a:latin typeface="Cambria Math" panose="02040503050406030204" pitchFamily="18" charset="0"/>
                            </a:rPr>
                          </m:ctrlPr>
                        </m:radPr>
                        <m:deg/>
                        <m:e>
                          <m:r>
                            <a:rPr lang="en-US" sz="2000" i="1">
                              <a:latin typeface="Cambria Math" panose="02040503050406030204" pitchFamily="18" charset="0"/>
                            </a:rPr>
                            <m:t>5</m:t>
                          </m:r>
                          <m:r>
                            <a:rPr lang="en-US" sz="2000" i="1">
                              <a:latin typeface="Cambria Math" panose="02040503050406030204" pitchFamily="18" charset="0"/>
                            </a:rPr>
                            <m:t> −</m:t>
                          </m:r>
                          <m:r>
                            <a:rPr lang="en-US" sz="2000" b="0" i="1" smtClean="0">
                              <a:latin typeface="Cambria Math" panose="02040503050406030204" pitchFamily="18" charset="0"/>
                            </a:rPr>
                            <m:t>2</m:t>
                          </m:r>
                        </m:e>
                      </m:rad>
                    </m:oMath>
                  </a14:m>
                  <a:r>
                    <a:rPr lang="en-US" sz="2200" dirty="0" smtClean="0">
                      <a:latin typeface="Comic Sans MS" panose="030F0702030302020204" pitchFamily="66" charset="0"/>
                    </a:rPr>
                    <a:t> = </a:t>
                  </a:r>
                  <a14:m>
                    <m:oMath xmlns:m="http://schemas.openxmlformats.org/officeDocument/2006/math">
                      <m:rad>
                        <m:radPr>
                          <m:degHide m:val="on"/>
                          <m:ctrlPr>
                            <a:rPr lang="en-US" sz="2000" i="1">
                              <a:latin typeface="Cambria Math" panose="02040503050406030204" pitchFamily="18" charset="0"/>
                            </a:rPr>
                          </m:ctrlPr>
                        </m:radPr>
                        <m:deg/>
                        <m:e>
                          <m:r>
                            <a:rPr lang="en-US" sz="2000" b="0" i="1" smtClean="0">
                              <a:latin typeface="Cambria Math" panose="02040503050406030204" pitchFamily="18" charset="0"/>
                            </a:rPr>
                            <m:t>3</m:t>
                          </m:r>
                        </m:e>
                      </m:rad>
                    </m:oMath>
                  </a14:m>
                  <a:r>
                    <a:rPr lang="en-US" sz="2200" dirty="0" smtClean="0">
                      <a:latin typeface="Comic Sans MS" panose="030F0702030302020204" pitchFamily="66" charset="0"/>
                    </a:rPr>
                    <a:t> = 1.73200808</a:t>
                  </a:r>
                </a:p>
                <a:p>
                  <a:pPr>
                    <a:lnSpc>
                      <a:spcPts val="3200"/>
                    </a:lnSpc>
                    <a:spcAft>
                      <a:spcPts val="0"/>
                    </a:spcAft>
                    <a:buClr>
                      <a:srgbClr val="C00000"/>
                    </a:buClr>
                    <a:tabLst>
                      <a:tab pos="4972050" algn="r"/>
                    </a:tabLst>
                  </a:pPr>
                  <a:r>
                    <a:rPr lang="en-US" sz="2200" dirty="0" smtClean="0">
                      <a:latin typeface="Comic Sans MS" panose="030F0702030302020204" pitchFamily="66" charset="0"/>
                    </a:rPr>
                    <a:t>x</a:t>
                  </a:r>
                  <a:r>
                    <a:rPr lang="en-US" sz="2200" baseline="-25000" dirty="0" smtClean="0">
                      <a:latin typeface="Comic Sans MS" panose="030F0702030302020204" pitchFamily="66" charset="0"/>
                    </a:rPr>
                    <a:t>2</a:t>
                  </a:r>
                  <a:r>
                    <a:rPr lang="en-US" sz="2200" dirty="0" smtClean="0">
                      <a:latin typeface="Comic Sans MS" panose="030F0702030302020204" pitchFamily="66" charset="0"/>
                    </a:rPr>
                    <a:t> = </a:t>
                  </a:r>
                  <a14:m>
                    <m:oMath xmlns:m="http://schemas.openxmlformats.org/officeDocument/2006/math">
                      <m:rad>
                        <m:radPr>
                          <m:degHide m:val="on"/>
                          <m:ctrlPr>
                            <a:rPr lang="en-US" sz="2000" i="1">
                              <a:latin typeface="Cambria Math" panose="02040503050406030204" pitchFamily="18" charset="0"/>
                            </a:rPr>
                          </m:ctrlPr>
                        </m:radPr>
                        <m:deg/>
                        <m:e>
                          <m:r>
                            <a:rPr lang="en-US" sz="2000" i="1">
                              <a:latin typeface="Cambria Math" panose="02040503050406030204" pitchFamily="18" charset="0"/>
                            </a:rPr>
                            <m:t>5</m:t>
                          </m:r>
                          <m:r>
                            <a:rPr lang="en-US" sz="2000" i="1">
                              <a:latin typeface="Cambria Math" panose="02040503050406030204" pitchFamily="18" charset="0"/>
                            </a:rPr>
                            <m:t> −</m:t>
                          </m:r>
                          <m:r>
                            <a:rPr lang="en-US" sz="2000" i="1">
                              <a:latin typeface="Cambria Math" panose="02040503050406030204" pitchFamily="18" charset="0"/>
                            </a:rPr>
                            <m:t>𝑥</m:t>
                          </m:r>
                        </m:e>
                      </m:rad>
                      <m:r>
                        <a:rPr lang="en-US" sz="2000" b="0" i="1" baseline="-25000" smtClean="0">
                          <a:latin typeface="Cambria Math" panose="02040503050406030204" pitchFamily="18" charset="0"/>
                        </a:rPr>
                        <m:t>1</m:t>
                      </m:r>
                    </m:oMath>
                  </a14:m>
                  <a:r>
                    <a:rPr lang="en-US" sz="2200" baseline="-25000" dirty="0" smtClean="0">
                      <a:latin typeface="Comic Sans MS" panose="030F0702030302020204" pitchFamily="66" charset="0"/>
                    </a:rPr>
                    <a:t> </a:t>
                  </a:r>
                  <a:r>
                    <a:rPr lang="en-US" sz="2200" dirty="0" smtClean="0">
                      <a:latin typeface="Comic Sans MS" panose="030F0702030302020204" pitchFamily="66" charset="0"/>
                    </a:rPr>
                    <a:t>= </a:t>
                  </a:r>
                  <a14:m>
                    <m:oMath xmlns:m="http://schemas.openxmlformats.org/officeDocument/2006/math">
                      <m:rad>
                        <m:radPr>
                          <m:degHide m:val="on"/>
                          <m:ctrlPr>
                            <a:rPr lang="en-US" sz="2400" i="1">
                              <a:latin typeface="Cambria Math" panose="02040503050406030204" pitchFamily="18" charset="0"/>
                            </a:rPr>
                          </m:ctrlPr>
                        </m:radPr>
                        <m:deg/>
                        <m:e>
                          <m:r>
                            <a:rPr lang="en-US" sz="2400" i="1">
                              <a:latin typeface="Cambria Math" panose="02040503050406030204" pitchFamily="18" charset="0"/>
                            </a:rPr>
                            <m:t>5</m:t>
                          </m:r>
                          <m:r>
                            <a:rPr lang="en-US" sz="2400" i="1">
                              <a:latin typeface="Cambria Math" panose="02040503050406030204" pitchFamily="18" charset="0"/>
                            </a:rPr>
                            <m:t> −</m:t>
                          </m:r>
                          <m:r>
                            <a:rPr lang="en-US" sz="2400" b="0" i="1" smtClean="0">
                              <a:latin typeface="Cambria Math" panose="02040503050406030204" pitchFamily="18" charset="0"/>
                            </a:rPr>
                            <m:t>𝐴𝑁𝑆</m:t>
                          </m:r>
                        </m:e>
                      </m:rad>
                    </m:oMath>
                  </a14:m>
                  <a:r>
                    <a:rPr lang="en-US" sz="2200" dirty="0" smtClean="0">
                      <a:latin typeface="Comic Sans MS" panose="030F0702030302020204" pitchFamily="66" charset="0"/>
                    </a:rPr>
                    <a:t> = 1;807746993</a:t>
                  </a:r>
                </a:p>
                <a:p>
                  <a:pPr>
                    <a:lnSpc>
                      <a:spcPts val="3200"/>
                    </a:lnSpc>
                    <a:spcAft>
                      <a:spcPts val="0"/>
                    </a:spcAft>
                    <a:buClr>
                      <a:srgbClr val="C00000"/>
                    </a:buClr>
                    <a:tabLst>
                      <a:tab pos="4972050" algn="r"/>
                    </a:tabLst>
                  </a:pPr>
                  <a:r>
                    <a:rPr lang="en-US" sz="2200" dirty="0" smtClean="0">
                      <a:latin typeface="Comic Sans MS" panose="030F0702030302020204" pitchFamily="66" charset="0"/>
                    </a:rPr>
                    <a:t>x</a:t>
                  </a:r>
                  <a:r>
                    <a:rPr lang="en-US" sz="2200" baseline="-25000" dirty="0" smtClean="0">
                      <a:latin typeface="Comic Sans MS" panose="030F0702030302020204" pitchFamily="66" charset="0"/>
                    </a:rPr>
                    <a:t>3</a:t>
                  </a:r>
                  <a:r>
                    <a:rPr lang="en-US" sz="2200" dirty="0" smtClean="0">
                      <a:latin typeface="Comic Sans MS" panose="030F0702030302020204" pitchFamily="66" charset="0"/>
                    </a:rPr>
                    <a:t> = 1.786687719</a:t>
                  </a:r>
                </a:p>
                <a:p>
                  <a:pPr>
                    <a:lnSpc>
                      <a:spcPts val="3200"/>
                    </a:lnSpc>
                    <a:spcAft>
                      <a:spcPts val="0"/>
                    </a:spcAft>
                    <a:buClr>
                      <a:srgbClr val="C00000"/>
                    </a:buClr>
                    <a:tabLst>
                      <a:tab pos="4972050" algn="r"/>
                    </a:tabLst>
                  </a:pPr>
                  <a:r>
                    <a:rPr lang="en-US" sz="2200" dirty="0" smtClean="0">
                      <a:latin typeface="Comic Sans MS" panose="030F0702030302020204" pitchFamily="66" charset="0"/>
                    </a:rPr>
                    <a:t>x</a:t>
                  </a:r>
                  <a:r>
                    <a:rPr lang="en-US" sz="2200" baseline="-25000" dirty="0" smtClean="0">
                      <a:latin typeface="Comic Sans MS" panose="030F0702030302020204" pitchFamily="66" charset="0"/>
                    </a:rPr>
                    <a:t>4</a:t>
                  </a:r>
                  <a:r>
                    <a:rPr lang="en-US" sz="2200" dirty="0" smtClean="0">
                      <a:latin typeface="Comic Sans MS" panose="030F0702030302020204" pitchFamily="66" charset="0"/>
                    </a:rPr>
                    <a:t> = 1.792571416</a:t>
                  </a:r>
                </a:p>
                <a:p>
                  <a:pPr>
                    <a:lnSpc>
                      <a:spcPts val="3200"/>
                    </a:lnSpc>
                    <a:spcAft>
                      <a:spcPts val="0"/>
                    </a:spcAft>
                    <a:buClr>
                      <a:srgbClr val="C00000"/>
                    </a:buClr>
                    <a:tabLst>
                      <a:tab pos="4972050" algn="r"/>
                    </a:tabLst>
                  </a:pPr>
                  <a:r>
                    <a:rPr lang="en-US" sz="2200" dirty="0" smtClean="0">
                      <a:latin typeface="Comic Sans MS" panose="030F0702030302020204" pitchFamily="66" charset="0"/>
                    </a:rPr>
                    <a:t>x</a:t>
                  </a:r>
                  <a:r>
                    <a:rPr lang="en-US" sz="2200" baseline="-25000" dirty="0" smtClean="0">
                      <a:latin typeface="Comic Sans MS" panose="030F0702030302020204" pitchFamily="66" charset="0"/>
                    </a:rPr>
                    <a:t>5</a:t>
                  </a:r>
                  <a:r>
                    <a:rPr lang="en-US" sz="2200" dirty="0" smtClean="0">
                      <a:latin typeface="Comic Sans MS" panose="030F0702030302020204" pitchFamily="66" charset="0"/>
                    </a:rPr>
                    <a:t> = 1.790929531</a:t>
                  </a:r>
                </a:p>
                <a:p>
                  <a:pPr>
                    <a:lnSpc>
                      <a:spcPts val="3200"/>
                    </a:lnSpc>
                    <a:spcAft>
                      <a:spcPts val="0"/>
                    </a:spcAft>
                    <a:buClr>
                      <a:srgbClr val="C00000"/>
                    </a:buClr>
                    <a:tabLst>
                      <a:tab pos="4972050" algn="r"/>
                    </a:tabLst>
                  </a:pPr>
                  <a:r>
                    <a:rPr lang="en-US" sz="2200" dirty="0" smtClean="0">
                      <a:latin typeface="Comic Sans MS" panose="030F0702030302020204" pitchFamily="66" charset="0"/>
                    </a:rPr>
                    <a:t>x</a:t>
                  </a:r>
                  <a:r>
                    <a:rPr lang="en-US" sz="2200" baseline="-25000" dirty="0" smtClean="0">
                      <a:latin typeface="Comic Sans MS" panose="030F0702030302020204" pitchFamily="66" charset="0"/>
                    </a:rPr>
                    <a:t>6</a:t>
                  </a:r>
                  <a:r>
                    <a:rPr lang="en-US" sz="2200" dirty="0" smtClean="0">
                      <a:latin typeface="Comic Sans MS" panose="030F0702030302020204" pitchFamily="66" charset="0"/>
                    </a:rPr>
                    <a:t> = 1.791387861</a:t>
                  </a:r>
                </a:p>
                <a:p>
                  <a:pPr>
                    <a:lnSpc>
                      <a:spcPts val="3200"/>
                    </a:lnSpc>
                    <a:spcAft>
                      <a:spcPts val="0"/>
                    </a:spcAft>
                    <a:buClr>
                      <a:srgbClr val="C00000"/>
                    </a:buClr>
                    <a:tabLst>
                      <a:tab pos="4972050" algn="r"/>
                    </a:tabLst>
                  </a:pPr>
                  <a:r>
                    <a:rPr lang="en-US" sz="2200" dirty="0" smtClean="0">
                      <a:latin typeface="Comic Sans MS" panose="030F0702030302020204" pitchFamily="66" charset="0"/>
                    </a:rPr>
                    <a:t>x</a:t>
                  </a:r>
                  <a:r>
                    <a:rPr lang="en-US" sz="2200" baseline="-25000" dirty="0" smtClean="0">
                      <a:latin typeface="Comic Sans MS" panose="030F0702030302020204" pitchFamily="66" charset="0"/>
                    </a:rPr>
                    <a:t>7</a:t>
                  </a:r>
                  <a:r>
                    <a:rPr lang="en-US" sz="2200" dirty="0" smtClean="0">
                      <a:latin typeface="Comic Sans MS" panose="030F0702030302020204" pitchFamily="66" charset="0"/>
                    </a:rPr>
                    <a:t> = 1.791259931</a:t>
                  </a:r>
                </a:p>
                <a:p>
                  <a:pPr>
                    <a:lnSpc>
                      <a:spcPts val="3200"/>
                    </a:lnSpc>
                    <a:spcAft>
                      <a:spcPts val="0"/>
                    </a:spcAft>
                    <a:buClr>
                      <a:srgbClr val="C00000"/>
                    </a:buClr>
                    <a:tabLst>
                      <a:tab pos="4972050" algn="r"/>
                    </a:tabLst>
                  </a:pPr>
                  <a:r>
                    <a:rPr lang="en-US" sz="2200" dirty="0" smtClean="0">
                      <a:latin typeface="Comic Sans MS" panose="030F0702030302020204" pitchFamily="66" charset="0"/>
                    </a:rPr>
                    <a:t>x</a:t>
                  </a:r>
                  <a:r>
                    <a:rPr lang="en-US" sz="2200" baseline="-25000" dirty="0" smtClean="0">
                      <a:latin typeface="Comic Sans MS" panose="030F0702030302020204" pitchFamily="66" charset="0"/>
                    </a:rPr>
                    <a:t>8</a:t>
                  </a:r>
                  <a:r>
                    <a:rPr lang="en-US" sz="2200" dirty="0" smtClean="0">
                      <a:latin typeface="Comic Sans MS" panose="030F0702030302020204" pitchFamily="66" charset="0"/>
                    </a:rPr>
                    <a:t> </a:t>
                  </a:r>
                  <a:r>
                    <a:rPr lang="en-US" sz="2200" dirty="0">
                      <a:latin typeface="Comic Sans MS" panose="030F0702030302020204" pitchFamily="66" charset="0"/>
                    </a:rPr>
                    <a:t>= </a:t>
                  </a:r>
                  <a:r>
                    <a:rPr lang="en-US" sz="2200" dirty="0" smtClean="0">
                      <a:latin typeface="Comic Sans MS" panose="030F0702030302020204" pitchFamily="66" charset="0"/>
                    </a:rPr>
                    <a:t>1.79129564</a:t>
                  </a:r>
                </a:p>
                <a:p>
                  <a:pPr>
                    <a:lnSpc>
                      <a:spcPts val="3200"/>
                    </a:lnSpc>
                    <a:spcAft>
                      <a:spcPts val="0"/>
                    </a:spcAft>
                    <a:buClr>
                      <a:srgbClr val="C00000"/>
                    </a:buClr>
                    <a:tabLst>
                      <a:tab pos="4972050" algn="r"/>
                    </a:tabLst>
                  </a:pPr>
                  <a:r>
                    <a:rPr lang="en-US" sz="2200" dirty="0" smtClean="0">
                      <a:latin typeface="Comic Sans MS" panose="030F0702030302020204" pitchFamily="66" charset="0"/>
                    </a:rPr>
                    <a:t>x</a:t>
                  </a:r>
                  <a:r>
                    <a:rPr lang="en-US" sz="2200" baseline="-25000" dirty="0" smtClean="0">
                      <a:latin typeface="Comic Sans MS" panose="030F0702030302020204" pitchFamily="66" charset="0"/>
                    </a:rPr>
                    <a:t>9</a:t>
                  </a:r>
                  <a:r>
                    <a:rPr lang="en-US" sz="2200" dirty="0" smtClean="0">
                      <a:latin typeface="Comic Sans MS" panose="030F0702030302020204" pitchFamily="66" charset="0"/>
                    </a:rPr>
                    <a:t> = 1.791285672 </a:t>
                  </a:r>
                  <a:r>
                    <a:rPr lang="en-US" sz="2200" dirty="0">
                      <a:latin typeface="Comic Sans MS" panose="030F0702030302020204" pitchFamily="66" charset="0"/>
                    </a:rPr>
                    <a:t>= 1.79129 (5 </a:t>
                  </a:r>
                  <a:r>
                    <a:rPr lang="en-US" sz="2200" dirty="0" err="1">
                      <a:latin typeface="Comic Sans MS" panose="030F0702030302020204" pitchFamily="66" charset="0"/>
                    </a:rPr>
                    <a:t>d.p.</a:t>
                  </a:r>
                  <a:r>
                    <a:rPr lang="en-US" sz="2200" dirty="0">
                      <a:latin typeface="Comic Sans MS" panose="030F0702030302020204" pitchFamily="66" charset="0"/>
                    </a:rPr>
                    <a:t>)</a:t>
                  </a:r>
                  <a:endParaRPr lang="en-US" sz="2200" dirty="0" smtClean="0">
                    <a:latin typeface="Comic Sans MS" panose="030F0702030302020204" pitchFamily="66" charset="0"/>
                  </a:endParaRPr>
                </a:p>
                <a:p>
                  <a:pPr>
                    <a:lnSpc>
                      <a:spcPts val="3200"/>
                    </a:lnSpc>
                    <a:spcAft>
                      <a:spcPts val="0"/>
                    </a:spcAft>
                    <a:buClr>
                      <a:srgbClr val="C00000"/>
                    </a:buClr>
                    <a:tabLst>
                      <a:tab pos="4972050" algn="r"/>
                    </a:tabLst>
                  </a:pPr>
                  <a:r>
                    <a:rPr lang="en-US" sz="2200" dirty="0" smtClean="0">
                      <a:latin typeface="Comic Sans MS" panose="030F0702030302020204" pitchFamily="66" charset="0"/>
                    </a:rPr>
                    <a:t>x</a:t>
                  </a:r>
                  <a:r>
                    <a:rPr lang="en-US" sz="2200" baseline="-25000" dirty="0" smtClean="0">
                      <a:latin typeface="Comic Sans MS" panose="030F0702030302020204" pitchFamily="66" charset="0"/>
                    </a:rPr>
                    <a:t>10</a:t>
                  </a:r>
                  <a:r>
                    <a:rPr lang="en-US" sz="2200" dirty="0" smtClean="0">
                      <a:latin typeface="Comic Sans MS" panose="030F0702030302020204" pitchFamily="66" charset="0"/>
                    </a:rPr>
                    <a:t> = 1.7912885672 = 1.79129 (5 </a:t>
                  </a:r>
                  <a:r>
                    <a:rPr lang="en-US" sz="2200" dirty="0" err="1" smtClean="0">
                      <a:latin typeface="Comic Sans MS" panose="030F0702030302020204" pitchFamily="66" charset="0"/>
                    </a:rPr>
                    <a:t>d.p.</a:t>
                  </a:r>
                  <a:r>
                    <a:rPr lang="en-US" sz="2200" dirty="0" smtClean="0">
                      <a:latin typeface="Comic Sans MS" panose="030F0702030302020204" pitchFamily="66" charset="0"/>
                    </a:rPr>
                    <a:t>)</a:t>
                  </a:r>
                </a:p>
                <a:p>
                  <a:pPr>
                    <a:lnSpc>
                      <a:spcPts val="3200"/>
                    </a:lnSpc>
                    <a:spcAft>
                      <a:spcPts val="0"/>
                    </a:spcAft>
                    <a:buClr>
                      <a:srgbClr val="C00000"/>
                    </a:buClr>
                    <a:tabLst>
                      <a:tab pos="4972050" algn="r"/>
                    </a:tabLst>
                  </a:pPr>
                  <a:r>
                    <a:rPr lang="en-US" sz="2200" dirty="0" smtClean="0">
                      <a:latin typeface="Comic Sans MS" panose="030F0702030302020204" pitchFamily="66" charset="0"/>
                    </a:rPr>
                    <a:t> x = 1.79129</a:t>
                  </a:r>
                  <a:endParaRPr lang="en-US" sz="2200" dirty="0">
                    <a:latin typeface="Comic Sans MS" panose="030F0702030302020204" pitchFamily="66"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3533134" y="1521078"/>
                  <a:ext cx="5197709" cy="5170646"/>
                </a:xfrm>
                <a:prstGeom prst="rect">
                  <a:avLst/>
                </a:prstGeom>
                <a:blipFill rotWithShape="0">
                  <a:blip r:embed="rId4"/>
                  <a:stretch>
                    <a:fillRect l="-931"/>
                  </a:stretch>
                </a:blipFill>
              </p:spPr>
              <p:txBody>
                <a:bodyPr/>
                <a:lstStyle/>
                <a:p>
                  <a:r>
                    <a:rPr lang="en-US">
                      <a:noFill/>
                    </a:rPr>
                    <a:t> </a:t>
                  </a:r>
                </a:p>
              </p:txBody>
            </p:sp>
          </mc:Fallback>
        </mc:AlternateContent>
      </p:grpSp>
      <p:sp>
        <p:nvSpPr>
          <p:cNvPr id="17" name="Rectangle 16"/>
          <p:cNvSpPr/>
          <p:nvPr/>
        </p:nvSpPr>
        <p:spPr>
          <a:xfrm flipH="1">
            <a:off x="5796136" y="1705235"/>
            <a:ext cx="2968620" cy="136372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smtClean="0">
                <a:solidFill>
                  <a:schemeClr val="tx1"/>
                </a:solidFill>
                <a:latin typeface="Arial" panose="020B0604020202020204" pitchFamily="34" charset="0"/>
                <a:cs typeface="Arial" panose="020B0604020202020204" pitchFamily="34" charset="0"/>
              </a:rPr>
              <a:t>From the graph you can see that the positive root is approximately 2. Use this as the value of </a:t>
            </a:r>
            <a:r>
              <a:rPr lang="en-US" sz="2000" i="1" dirty="0" smtClean="0">
                <a:solidFill>
                  <a:schemeClr val="tx1"/>
                </a:solidFill>
                <a:latin typeface="Arial" panose="020B0604020202020204" pitchFamily="34" charset="0"/>
                <a:cs typeface="Arial" panose="020B0604020202020204" pitchFamily="34" charset="0"/>
              </a:rPr>
              <a:t>x</a:t>
            </a:r>
            <a:r>
              <a:rPr lang="en-US" sz="2000" baseline="-25000" dirty="0" smtClean="0">
                <a:solidFill>
                  <a:schemeClr val="tx1"/>
                </a:solidFill>
                <a:latin typeface="Arial" panose="020B0604020202020204" pitchFamily="34" charset="0"/>
                <a:cs typeface="Arial" panose="020B0604020202020204" pitchFamily="34" charset="0"/>
              </a:rPr>
              <a:t>0</a:t>
            </a:r>
            <a:endParaRPr lang="en-US" sz="2000" baseline="-25000" dirty="0">
              <a:solidFill>
                <a:schemeClr val="tx1"/>
              </a:solidFill>
              <a:latin typeface="Arial" panose="020B0604020202020204" pitchFamily="34" charset="0"/>
              <a:cs typeface="Arial" panose="020B0604020202020204" pitchFamily="34" charset="0"/>
            </a:endParaRPr>
          </a:p>
        </p:txBody>
      </p:sp>
      <p:cxnSp>
        <p:nvCxnSpPr>
          <p:cNvPr id="20" name="Straight Arrow Connector 19"/>
          <p:cNvCxnSpPr/>
          <p:nvPr/>
        </p:nvCxnSpPr>
        <p:spPr>
          <a:xfrm flipH="1" flipV="1">
            <a:off x="1403649" y="1890091"/>
            <a:ext cx="4392487" cy="267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580112" y="2420888"/>
            <a:ext cx="160308" cy="7200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flipH="1">
            <a:off x="4716016" y="3140968"/>
            <a:ext cx="4048740"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smtClean="0">
                <a:solidFill>
                  <a:schemeClr val="tx1"/>
                </a:solidFill>
                <a:latin typeface="Arial" panose="020B0604020202020204" pitchFamily="34" charset="0"/>
                <a:cs typeface="Arial" panose="020B0604020202020204" pitchFamily="34" charset="0"/>
              </a:rPr>
              <a:t>Find the value of </a:t>
            </a:r>
            <a:r>
              <a:rPr lang="en-US" sz="2000" i="1" dirty="0" smtClean="0">
                <a:solidFill>
                  <a:schemeClr val="tx1"/>
                </a:solidFill>
                <a:latin typeface="Arial" panose="020B0604020202020204" pitchFamily="34" charset="0"/>
                <a:cs typeface="Arial" panose="020B0604020202020204" pitchFamily="34" charset="0"/>
              </a:rPr>
              <a:t>x</a:t>
            </a:r>
            <a:r>
              <a:rPr lang="en-US" sz="2000" baseline="-25000" dirty="0" smtClean="0">
                <a:solidFill>
                  <a:schemeClr val="tx1"/>
                </a:solidFill>
                <a:latin typeface="Arial" panose="020B0604020202020204" pitchFamily="34" charset="0"/>
                <a:cs typeface="Arial" panose="020B0604020202020204" pitchFamily="34" charset="0"/>
              </a:rPr>
              <a:t>2 </a:t>
            </a:r>
            <a:r>
              <a:rPr lang="en-US" sz="2000" dirty="0" smtClean="0">
                <a:solidFill>
                  <a:schemeClr val="tx1"/>
                </a:solidFill>
                <a:latin typeface="Arial" panose="020B0604020202020204" pitchFamily="34" charset="0"/>
                <a:cs typeface="Arial" panose="020B0604020202020204" pitchFamily="34" charset="0"/>
              </a:rPr>
              <a:t>by substituting </a:t>
            </a:r>
            <a:r>
              <a:rPr lang="en-US" sz="2000" i="1" dirty="0" smtClean="0">
                <a:solidFill>
                  <a:schemeClr val="tx1"/>
                </a:solidFill>
                <a:latin typeface="Arial" panose="020B0604020202020204" pitchFamily="34" charset="0"/>
                <a:cs typeface="Arial" panose="020B0604020202020204" pitchFamily="34" charset="0"/>
              </a:rPr>
              <a:t>x</a:t>
            </a:r>
            <a:r>
              <a:rPr lang="en-US" sz="2000" baseline="-25000" dirty="0" smtClean="0">
                <a:solidFill>
                  <a:schemeClr val="tx1"/>
                </a:solidFill>
                <a:latin typeface="Arial" panose="020B0604020202020204" pitchFamily="34" charset="0"/>
                <a:cs typeface="Arial" panose="020B0604020202020204" pitchFamily="34" charset="0"/>
              </a:rPr>
              <a:t>1</a:t>
            </a:r>
            <a:r>
              <a:rPr lang="en-US" sz="2000" dirty="0" smtClean="0">
                <a:solidFill>
                  <a:schemeClr val="tx1"/>
                </a:solidFill>
                <a:latin typeface="Arial" panose="020B0604020202020204" pitchFamily="34" charset="0"/>
                <a:cs typeface="Arial" panose="020B0604020202020204" pitchFamily="34" charset="0"/>
              </a:rPr>
              <a:t> into the iterative formula</a:t>
            </a:r>
            <a:endParaRPr lang="en-US" sz="2000" dirty="0">
              <a:solidFill>
                <a:schemeClr val="tx1"/>
              </a:solidFill>
              <a:latin typeface="Arial" panose="020B0604020202020204" pitchFamily="34" charset="0"/>
              <a:cs typeface="Arial" panose="020B0604020202020204" pitchFamily="34" charset="0"/>
            </a:endParaRPr>
          </a:p>
        </p:txBody>
      </p:sp>
      <p:sp>
        <p:nvSpPr>
          <p:cNvPr id="25" name="Rectangle 24"/>
          <p:cNvSpPr/>
          <p:nvPr/>
        </p:nvSpPr>
        <p:spPr>
          <a:xfrm flipH="1">
            <a:off x="4572000" y="3933056"/>
            <a:ext cx="4192756"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smtClean="0">
                <a:solidFill>
                  <a:schemeClr val="tx1"/>
                </a:solidFill>
                <a:latin typeface="Arial" panose="020B0604020202020204" pitchFamily="34" charset="0"/>
                <a:cs typeface="Arial" panose="020B0604020202020204" pitchFamily="34" charset="0"/>
              </a:rPr>
              <a:t>Use the ANS key on your calculator so that the EXACT value is used.</a:t>
            </a:r>
            <a:endParaRPr lang="en-US" sz="2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flipH="1">
            <a:off x="2699792" y="4725144"/>
            <a:ext cx="6064964" cy="40011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a:solidFill>
                  <a:schemeClr val="tx1"/>
                </a:solidFill>
                <a:latin typeface="Arial" panose="020B0604020202020204" pitchFamily="34" charset="0"/>
                <a:cs typeface="Arial" panose="020B0604020202020204" pitchFamily="34" charset="0"/>
              </a:rPr>
              <a:t>You can use the '=' key to produce the next iteration.</a:t>
            </a:r>
          </a:p>
        </p:txBody>
      </p:sp>
      <p:sp>
        <p:nvSpPr>
          <p:cNvPr id="27" name="Rectangle 26"/>
          <p:cNvSpPr/>
          <p:nvPr/>
        </p:nvSpPr>
        <p:spPr>
          <a:xfrm flipH="1">
            <a:off x="5364088" y="5201905"/>
            <a:ext cx="3400668" cy="132343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a:solidFill>
                  <a:schemeClr val="tx1"/>
                </a:solidFill>
                <a:latin typeface="Arial" panose="020B0604020202020204" pitchFamily="34" charset="0"/>
                <a:cs typeface="Arial" panose="020B0604020202020204" pitchFamily="34" charset="0"/>
              </a:rPr>
              <a:t>Round all the answers to 5 </a:t>
            </a:r>
            <a:r>
              <a:rPr lang="en-US" sz="2000" dirty="0" err="1">
                <a:solidFill>
                  <a:schemeClr val="tx1"/>
                </a:solidFill>
                <a:latin typeface="Arial" panose="020B0604020202020204" pitchFamily="34" charset="0"/>
                <a:cs typeface="Arial" panose="020B0604020202020204" pitchFamily="34" charset="0"/>
              </a:rPr>
              <a:t>d.p.</a:t>
            </a:r>
            <a:r>
              <a:rPr lang="en-US" sz="2000" dirty="0">
                <a:solidFill>
                  <a:schemeClr val="tx1"/>
                </a:solidFill>
                <a:latin typeface="Arial" panose="020B0604020202020204" pitchFamily="34" charset="0"/>
                <a:cs typeface="Arial" panose="020B0604020202020204" pitchFamily="34" charset="0"/>
              </a:rPr>
              <a:t> until you get the same value twice. The answer is converging to </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1.79129</a:t>
            </a:r>
          </a:p>
        </p:txBody>
      </p:sp>
      <p:cxnSp>
        <p:nvCxnSpPr>
          <p:cNvPr id="28" name="Straight Arrow Connector 27"/>
          <p:cNvCxnSpPr>
            <a:stCxn id="25" idx="3"/>
          </p:cNvCxnSpPr>
          <p:nvPr/>
        </p:nvCxnSpPr>
        <p:spPr>
          <a:xfrm flipH="1" flipV="1">
            <a:off x="3419872" y="2860177"/>
            <a:ext cx="1152128" cy="14268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2753455" y="3212977"/>
            <a:ext cx="1450359" cy="15121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4932040" y="6165304"/>
            <a:ext cx="432048" cy="2938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276114"/>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484</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68177" y="1221720"/>
                <a:ext cx="8264263" cy="2528577"/>
              </a:xfrm>
              <a:prstGeom prst="rect">
                <a:avLst/>
              </a:prstGeom>
            </p:spPr>
            <p:txBody>
              <a:bodyPr wrap="square">
                <a:spAutoFit/>
              </a:bodyPr>
              <a:lstStyle/>
              <a:p>
                <a:pPr lvl="1" indent="-457200">
                  <a:buClr>
                    <a:srgbClr val="C00000"/>
                  </a:buClr>
                  <a:buFont typeface="+mj-lt"/>
                  <a:buAutoNum type="arabicPeriod" startAt="12"/>
                  <a:tabLst>
                    <a:tab pos="857250" algn="l"/>
                    <a:tab pos="2687638" algn="l"/>
                  </a:tabLst>
                </a:pPr>
                <a:r>
                  <a:rPr lang="en-US" sz="2400" dirty="0" smtClean="0">
                    <a:latin typeface="Arial" panose="020B0604020202020204" pitchFamily="34" charset="0"/>
                    <a:cs typeface="Arial" panose="020B0604020202020204" pitchFamily="34" charset="0"/>
                  </a:rPr>
                  <a:t>Use the iterative equation and the starting point given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to find one root for each quadratic equation. Give your answers correct to 5 decimal places.</a:t>
                </a:r>
              </a:p>
              <a:p>
                <a:pPr lvl="2" indent="-457200">
                  <a:buClr>
                    <a:srgbClr val="C00000"/>
                  </a:buClr>
                  <a:buFont typeface="+mj-lt"/>
                  <a:buAutoNum type="alphaLcPeriod"/>
                  <a:tabLst>
                    <a:tab pos="857250" algn="l"/>
                    <a:tab pos="3657600" algn="l"/>
                    <a:tab pos="6000750" algn="l"/>
                  </a:tabLst>
                </a:pP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 </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 2</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4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a:t>
                </a:r>
                <a14:m>
                  <m:oMath xmlns:m="http://schemas.openxmlformats.org/officeDocument/2006/math">
                    <m:rad>
                      <m:radPr>
                        <m:degHide m:val="on"/>
                        <m:ctrlPr>
                          <a:rPr lang="en-US" sz="2400" i="1">
                            <a:latin typeface="Cambria Math" panose="02040503050406030204" pitchFamily="18" charset="0"/>
                          </a:rPr>
                        </m:ctrlPr>
                      </m:radPr>
                      <m:deg/>
                      <m:e>
                        <m:r>
                          <a:rPr lang="en-US" sz="2400" b="0" i="1" smtClean="0">
                            <a:latin typeface="Cambria Math" panose="02040503050406030204" pitchFamily="18" charset="0"/>
                          </a:rPr>
                          <m:t>4+2</m:t>
                        </m:r>
                        <m:r>
                          <a:rPr lang="en-US" sz="2400" b="0" i="1" smtClean="0">
                            <a:latin typeface="Cambria Math" panose="02040503050406030204" pitchFamily="18" charset="0"/>
                          </a:rPr>
                          <m:t>𝑥</m:t>
                        </m:r>
                      </m:e>
                    </m:rad>
                  </m:oMath>
                </a14:m>
                <a:r>
                  <a:rPr lang="en-US" sz="2400" dirty="0" smtClean="0"/>
                  <a:t>  	x</a:t>
                </a:r>
                <a:r>
                  <a:rPr lang="en-US" sz="2400" baseline="-25000" dirty="0" smtClean="0"/>
                  <a:t>0</a:t>
                </a:r>
                <a:r>
                  <a:rPr lang="en-US" sz="2400" dirty="0" smtClean="0"/>
                  <a:t> = 3</a:t>
                </a:r>
              </a:p>
              <a:p>
                <a:pPr lvl="2" indent="-457200">
                  <a:buClr>
                    <a:srgbClr val="C00000"/>
                  </a:buClr>
                  <a:buFont typeface="+mj-lt"/>
                  <a:buAutoNum type="alphaLcPeriod"/>
                  <a:tabLst>
                    <a:tab pos="857250" algn="l"/>
                    <a:tab pos="3657600" algn="l"/>
                    <a:tab pos="6000750" algn="l"/>
                  </a:tabLst>
                </a:pP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x</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4</a:t>
                </a:r>
                <a:r>
                  <a:rPr lang="en-US" sz="2400" i="1" dirty="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  	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2400" i="1">
                            <a:latin typeface="Cambria Math" panose="02040503050406030204" pitchFamily="18" charset="0"/>
                          </a:rPr>
                        </m:ctrlPr>
                      </m:radPr>
                      <m:deg/>
                      <m:e>
                        <m:r>
                          <a:rPr lang="en-US" sz="2400" b="0" i="1" smtClean="0">
                            <a:latin typeface="Cambria Math" panose="02040503050406030204" pitchFamily="18" charset="0"/>
                          </a:rPr>
                          <m:t>5</m:t>
                        </m:r>
                        <m:r>
                          <a:rPr lang="en-US" sz="2400" b="0" i="1" smtClean="0">
                            <a:latin typeface="Cambria Math" panose="02040503050406030204" pitchFamily="18" charset="0"/>
                          </a:rPr>
                          <m:t>𝑥</m:t>
                        </m:r>
                        <m:r>
                          <a:rPr lang="en-US" sz="2400" i="1">
                            <a:latin typeface="Cambria Math" panose="02040503050406030204" pitchFamily="18" charset="0"/>
                          </a:rPr>
                          <m:t>+</m:t>
                        </m:r>
                        <m:r>
                          <a:rPr lang="en-US" sz="2400" b="0" i="1" smtClean="0">
                            <a:latin typeface="Cambria Math" panose="02040503050406030204" pitchFamily="18" charset="0"/>
                          </a:rPr>
                          <m:t>4</m:t>
                        </m:r>
                      </m:e>
                    </m:rad>
                  </m:oMath>
                </a14:m>
                <a:r>
                  <a:rPr lang="en-US" sz="2400" dirty="0"/>
                  <a:t>    </a:t>
                </a:r>
                <a:r>
                  <a:rPr lang="en-US" sz="2400" dirty="0" smtClean="0"/>
                  <a:t>	x</a:t>
                </a:r>
                <a:r>
                  <a:rPr lang="en-US" sz="2400" baseline="-25000" dirty="0" smtClean="0"/>
                  <a:t>0</a:t>
                </a:r>
                <a:r>
                  <a:rPr lang="en-US" sz="2400" dirty="0" smtClean="0"/>
                  <a:t> </a:t>
                </a:r>
                <a:r>
                  <a:rPr lang="en-US" sz="2400" dirty="0"/>
                  <a:t>= </a:t>
                </a:r>
                <a:r>
                  <a:rPr lang="en-US" sz="2400" dirty="0" smtClean="0"/>
                  <a:t>5.5</a:t>
                </a:r>
                <a:endParaRPr lang="en-US" sz="2400" dirty="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3657600" algn="l"/>
                    <a:tab pos="6000750" algn="l"/>
                  </a:tabLst>
                </a:pP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x</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3</a:t>
                </a:r>
                <a:r>
                  <a:rPr lang="en-US" sz="2400" i="1" dirty="0" smtClean="0">
                    <a:latin typeface="Arial" panose="020B0604020202020204" pitchFamily="34" charset="0"/>
                    <a:cs typeface="Arial" panose="020B0604020202020204" pitchFamily="34" charset="0"/>
                  </a:rPr>
                  <a:t>     	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3</m:t>
                        </m:r>
                      </m:num>
                      <m:den>
                        <m:r>
                          <m:rPr>
                            <m:sty m:val="p"/>
                          </m:rPr>
                          <a:rPr lang="en-US" sz="2400" b="0" i="0" smtClean="0">
                            <a:latin typeface="Cambria Math" panose="02040503050406030204" pitchFamily="18" charset="0"/>
                            <a:cs typeface="Arial" panose="020B0604020202020204" pitchFamily="34" charset="0"/>
                          </a:rPr>
                          <m:t>x</m:t>
                        </m:r>
                        <m:r>
                          <a:rPr lang="en-US" sz="2400" b="0" i="0" smtClean="0">
                            <a:latin typeface="Cambria Math" panose="02040503050406030204" pitchFamily="18" charset="0"/>
                            <a:cs typeface="Arial" panose="020B0604020202020204" pitchFamily="34" charset="0"/>
                          </a:rPr>
                          <m:t> −1</m:t>
                        </m:r>
                      </m:den>
                    </m:f>
                    <m:r>
                      <a:rPr lang="en-US" sz="2400" b="0" i="0" smtClean="0">
                        <a:latin typeface="Cambria Math" panose="02040503050406030204" pitchFamily="18" charset="0"/>
                        <a:cs typeface="Arial" panose="020B0604020202020204" pitchFamily="34" charset="0"/>
                      </a:rPr>
                      <m:t> </m:t>
                    </m:r>
                  </m:oMath>
                </a14:m>
                <a:r>
                  <a:rPr lang="en-US" sz="2400" dirty="0" smtClean="0"/>
                  <a:t>	x</a:t>
                </a:r>
                <a:r>
                  <a:rPr lang="en-US" sz="2400" baseline="-25000" dirty="0" smtClean="0"/>
                  <a:t>0</a:t>
                </a:r>
                <a:r>
                  <a:rPr lang="en-US" sz="2400" dirty="0" smtClean="0"/>
                  <a:t> </a:t>
                </a:r>
                <a:r>
                  <a:rPr lang="en-US" sz="2400" dirty="0"/>
                  <a:t>= </a:t>
                </a:r>
                <a:r>
                  <a:rPr lang="en-US" sz="2400" dirty="0" smtClean="0"/>
                  <a:t>-1.5</a:t>
                </a:r>
                <a:endParaRPr lang="en-US" sz="24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68177" y="1221720"/>
                <a:ext cx="8264263" cy="2528577"/>
              </a:xfrm>
              <a:prstGeom prst="rect">
                <a:avLst/>
              </a:prstGeom>
              <a:blipFill rotWithShape="0">
                <a:blip r:embed="rId4"/>
                <a:stretch>
                  <a:fillRect l="-1032" t="-1687" b="-1446"/>
                </a:stretch>
              </a:blipFill>
            </p:spPr>
            <p:txBody>
              <a:bodyPr/>
              <a:lstStyle/>
              <a:p>
                <a:r>
                  <a:rPr lang="en-US">
                    <a:noFill/>
                  </a:rPr>
                  <a:t> </a:t>
                </a:r>
              </a:p>
            </p:txBody>
          </p:sp>
        </mc:Fallback>
      </mc:AlternateContent>
      <p:sp>
        <p:nvSpPr>
          <p:cNvPr id="9" name="Title 1"/>
          <p:cNvSpPr>
            <a:spLocks noGrp="1"/>
          </p:cNvSpPr>
          <p:nvPr>
            <p:ph type="title"/>
          </p:nvPr>
        </p:nvSpPr>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27216" y="1196752"/>
            <a:ext cx="565264" cy="565264"/>
          </a:xfrm>
          <a:prstGeom prst="rect">
            <a:avLst/>
          </a:prstGeom>
        </p:spPr>
      </p:pic>
      <p:sp>
        <p:nvSpPr>
          <p:cNvPr id="13" name="Rectangle 12"/>
          <p:cNvSpPr/>
          <p:nvPr/>
        </p:nvSpPr>
        <p:spPr>
          <a:xfrm>
            <a:off x="268177" y="3919282"/>
            <a:ext cx="8511971" cy="264109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104063"/>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485</a:t>
            </a:r>
            <a:endParaRPr lang="en-GB" sz="1400" b="1" dirty="0">
              <a:latin typeface="Calibri" panose="020F0502020204030204" pitchFamily="34" charset="0"/>
            </a:endParaRPr>
          </a:p>
        </p:txBody>
      </p:sp>
      <p:sp>
        <p:nvSpPr>
          <p:cNvPr id="3" name="Rectangle 2"/>
          <p:cNvSpPr/>
          <p:nvPr/>
        </p:nvSpPr>
        <p:spPr>
          <a:xfrm>
            <a:off x="268177" y="1221720"/>
            <a:ext cx="5239927" cy="3785652"/>
          </a:xfrm>
          <a:prstGeom prst="rect">
            <a:avLst/>
          </a:prstGeom>
        </p:spPr>
        <p:txBody>
          <a:bodyPr wrap="square">
            <a:spAutoFit/>
          </a:bodyPr>
          <a:lstStyle/>
          <a:p>
            <a:pPr lvl="1" indent="-457200">
              <a:buClr>
                <a:srgbClr val="C00000"/>
              </a:buClr>
              <a:buFont typeface="+mj-lt"/>
              <a:buAutoNum type="arabicPeriod" startAt="13"/>
              <a:tabLst>
                <a:tab pos="857250" algn="l"/>
                <a:tab pos="2687638"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Solve </a:t>
            </a:r>
            <a:r>
              <a:rPr lang="en-US" sz="2400" dirty="0">
                <a:latin typeface="Arial" panose="020B0604020202020204" pitchFamily="34" charset="0"/>
                <a:cs typeface="Arial" panose="020B0604020202020204" pitchFamily="34" charset="0"/>
              </a:rPr>
              <a:t>the quadratic equation </a:t>
            </a: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x </a:t>
            </a:r>
            <a:r>
              <a:rPr lang="en-US" sz="2400" dirty="0" smtClean="0">
                <a:latin typeface="Arial" panose="020B0604020202020204" pitchFamily="34" charset="0"/>
                <a:cs typeface="Arial" panose="020B0604020202020204" pitchFamily="34" charset="0"/>
              </a:rPr>
              <a:t>- 2 </a:t>
            </a:r>
            <a:r>
              <a:rPr lang="en-US" sz="2400" dirty="0">
                <a:latin typeface="Arial" panose="020B0604020202020204" pitchFamily="34" charset="0"/>
                <a:cs typeface="Arial" panose="020B0604020202020204" pitchFamily="34" charset="0"/>
              </a:rPr>
              <a:t>= 0. </a:t>
            </a:r>
            <a:endParaRPr lang="en-US" sz="24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startAt="2"/>
              <a:tabLst>
                <a:tab pos="2687638" algn="l"/>
              </a:tabLst>
            </a:pPr>
            <a:r>
              <a:rPr lang="en-US" sz="2400" dirty="0" smtClean="0">
                <a:latin typeface="Arial" panose="020B0604020202020204" pitchFamily="34" charset="0"/>
                <a:cs typeface="Arial" panose="020B0604020202020204" pitchFamily="34" charset="0"/>
              </a:rPr>
              <a:t>Sketch </a:t>
            </a:r>
            <a:r>
              <a:rPr lang="en-US" sz="2400" dirty="0">
                <a:latin typeface="Arial" panose="020B0604020202020204" pitchFamily="34" charset="0"/>
                <a:cs typeface="Arial" panose="020B0604020202020204" pitchFamily="34" charset="0"/>
              </a:rPr>
              <a:t>the </a:t>
            </a:r>
            <a:r>
              <a:rPr lang="en-US" sz="2400" dirty="0" smtClean="0">
                <a:latin typeface="Arial" panose="020B0604020202020204" pitchFamily="34" charset="0"/>
                <a:cs typeface="Arial" panose="020B0604020202020204" pitchFamily="34" charset="0"/>
              </a:rPr>
              <a:t>graph </a:t>
            </a:r>
            <a:r>
              <a:rPr lang="en-US" sz="2400" dirty="0">
                <a:latin typeface="Arial" panose="020B0604020202020204" pitchFamily="34" charset="0"/>
                <a:cs typeface="Arial" panose="020B0604020202020204" pitchFamily="34" charset="0"/>
              </a:rPr>
              <a:t>of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x</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- 2 </a:t>
            </a:r>
            <a:endParaRPr lang="en-US" sz="24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startAt="2"/>
              <a:tabLst>
                <a:tab pos="2687638"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the set of values of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that satisfy </a:t>
            </a:r>
            <a:r>
              <a:rPr lang="en-US" sz="2400" i="1" dirty="0">
                <a:latin typeface="Arial" panose="020B0604020202020204" pitchFamily="34" charset="0"/>
                <a:cs typeface="Arial" panose="020B0604020202020204" pitchFamily="34" charset="0"/>
              </a:rPr>
              <a:t>x</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a:t>
            </a:r>
            <a:r>
              <a:rPr lang="en-US" sz="2400" i="1" dirty="0" smtClean="0">
                <a:latin typeface="Arial" panose="020B0604020202020204" pitchFamily="34" charset="0"/>
                <a:cs typeface="Arial" panose="020B0604020202020204" pitchFamily="34" charset="0"/>
              </a:rPr>
              <a:t>x </a:t>
            </a:r>
            <a:r>
              <a:rPr lang="en-US" sz="2400" dirty="0" smtClean="0">
                <a:latin typeface="Arial" panose="020B0604020202020204" pitchFamily="34" charset="0"/>
                <a:cs typeface="Arial" panose="020B0604020202020204" pitchFamily="34" charset="0"/>
              </a:rPr>
              <a:t>- 2 </a:t>
            </a:r>
            <a:r>
              <a:rPr lang="en-US" sz="2400" dirty="0">
                <a:latin typeface="Arial" panose="020B0604020202020204" pitchFamily="34" charset="0"/>
                <a:cs typeface="Arial" panose="020B0604020202020204" pitchFamily="34" charset="0"/>
              </a:rPr>
              <a:t>&lt; 0 (where the curve is below the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-axis) </a:t>
            </a:r>
            <a:endParaRPr lang="en-US" sz="24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startAt="2"/>
              <a:tabLst>
                <a:tab pos="2687638"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the set of </a:t>
            </a:r>
            <a:r>
              <a:rPr lang="en-US" sz="2400" dirty="0" smtClean="0">
                <a:latin typeface="Arial" panose="020B0604020202020204" pitchFamily="34" charset="0"/>
                <a:cs typeface="Arial" panose="020B0604020202020204" pitchFamily="34" charset="0"/>
              </a:rPr>
              <a:t>values </a:t>
            </a:r>
            <a:r>
              <a:rPr lang="en-US" sz="2400" dirty="0">
                <a:latin typeface="Arial" panose="020B0604020202020204" pitchFamily="34" charset="0"/>
                <a:cs typeface="Arial" panose="020B0604020202020204" pitchFamily="34" charset="0"/>
              </a:rPr>
              <a:t>of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that satisfy </a:t>
            </a:r>
            <a:r>
              <a:rPr lang="en-US" sz="2400" i="1" dirty="0">
                <a:latin typeface="Arial" panose="020B0604020202020204" pitchFamily="34" charset="0"/>
                <a:cs typeface="Arial" panose="020B0604020202020204" pitchFamily="34" charset="0"/>
              </a:rPr>
              <a:t>x</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- 2 &gt; 0 (where the curve is above the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-axis)</a:t>
            </a:r>
          </a:p>
        </p:txBody>
      </p:sp>
      <p:sp>
        <p:nvSpPr>
          <p:cNvPr id="9" name="Title 1"/>
          <p:cNvSpPr>
            <a:spLocks noGrp="1"/>
          </p:cNvSpPr>
          <p:nvPr>
            <p:ph type="title"/>
          </p:nvPr>
        </p:nvSpPr>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sp>
        <p:nvSpPr>
          <p:cNvPr id="7" name="Rectangle 6"/>
          <p:cNvSpPr/>
          <p:nvPr/>
        </p:nvSpPr>
        <p:spPr>
          <a:xfrm flipH="1">
            <a:off x="223753" y="5354052"/>
            <a:ext cx="5204539" cy="52322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Q13c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a:t>
            </a:r>
            <a:r>
              <a:rPr lang="en-US" sz="28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800" dirty="0" smtClean="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&lt; </a:t>
            </a:r>
            <a:r>
              <a:rPr lang="en-US" sz="2800" i="1" dirty="0">
                <a:solidFill>
                  <a:schemeClr val="tx1"/>
                </a:solidFill>
                <a:latin typeface="Arial" panose="020B0604020202020204" pitchFamily="34" charset="0"/>
                <a:cs typeface="Arial" panose="020B0604020202020204" pitchFamily="34" charset="0"/>
              </a:rPr>
              <a:t>x</a:t>
            </a:r>
            <a:r>
              <a:rPr lang="en-US" sz="2800" dirty="0">
                <a:solidFill>
                  <a:schemeClr val="tx1"/>
                </a:solidFill>
                <a:latin typeface="Arial" panose="020B0604020202020204" pitchFamily="34" charset="0"/>
                <a:cs typeface="Arial" panose="020B0604020202020204" pitchFamily="34" charset="0"/>
              </a:rPr>
              <a:t> </a:t>
            </a:r>
            <a:r>
              <a:rPr lang="en-US" sz="2800" dirty="0" smtClean="0">
                <a:solidFill>
                  <a:schemeClr val="tx1"/>
                </a:solidFill>
                <a:latin typeface="Arial" panose="020B0604020202020204" pitchFamily="34" charset="0"/>
                <a:cs typeface="Arial" panose="020B0604020202020204" pitchFamily="34" charset="0"/>
              </a:rPr>
              <a:t>&lt; </a:t>
            </a:r>
            <a:r>
              <a:rPr lang="en-US" sz="28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2800"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flipH="1">
            <a:off x="251520" y="6002124"/>
            <a:ext cx="5204539" cy="52322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Q13d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a:t>
            </a:r>
            <a:r>
              <a:rPr lang="en-US" sz="2800" dirty="0" smtClean="0">
                <a:solidFill>
                  <a:schemeClr val="tx1"/>
                </a:solidFill>
                <a:latin typeface="Arial" panose="020B0604020202020204" pitchFamily="34" charset="0"/>
                <a:cs typeface="Arial" panose="020B0604020202020204" pitchFamily="34" charset="0"/>
              </a:rPr>
              <a:t>– x &lt; </a:t>
            </a:r>
            <a:r>
              <a:rPr lang="en-US" sz="2800" dirty="0" smtClean="0">
                <a:solidFill>
                  <a:schemeClr val="tx1"/>
                </a:solidFill>
                <a:latin typeface="Arial" panose="020B0604020202020204" pitchFamily="34" charset="0"/>
                <a:cs typeface="Arial" panose="020B0604020202020204" pitchFamily="34" charset="0"/>
                <a:sym typeface="Wingdings" panose="05000000000000000000" pitchFamily="2" charset="2"/>
              </a:rPr>
              <a:t> and x &gt; </a:t>
            </a:r>
            <a:r>
              <a:rPr lang="en-US" sz="280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2800"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1742823165"/>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485</a:t>
            </a:r>
            <a:endParaRPr lang="en-GB" sz="1400" b="1" dirty="0">
              <a:latin typeface="Calibri" panose="020F0502020204030204" pitchFamily="34" charset="0"/>
            </a:endParaRPr>
          </a:p>
        </p:txBody>
      </p:sp>
      <p:sp>
        <p:nvSpPr>
          <p:cNvPr id="3" name="Rectangle 2"/>
          <p:cNvSpPr/>
          <p:nvPr/>
        </p:nvSpPr>
        <p:spPr>
          <a:xfrm>
            <a:off x="268177" y="3169419"/>
            <a:ext cx="5239927" cy="2923877"/>
          </a:xfrm>
          <a:prstGeom prst="rect">
            <a:avLst/>
          </a:prstGeom>
        </p:spPr>
        <p:txBody>
          <a:bodyPr wrap="square">
            <a:spAutoFit/>
          </a:bodyPr>
          <a:lstStyle/>
          <a:p>
            <a:pPr marL="571500" lvl="1" indent="-571500">
              <a:buClr>
                <a:srgbClr val="C00000"/>
              </a:buClr>
              <a:buFont typeface="+mj-lt"/>
              <a:buAutoNum type="arabicPeriod" startAt="14"/>
              <a:tabLst>
                <a:tab pos="857250" algn="l"/>
                <a:tab pos="2687638" algn="l"/>
              </a:tabLst>
            </a:pPr>
            <a:r>
              <a:rPr lang="en-US" sz="2300" dirty="0" smtClean="0">
                <a:latin typeface="Arial" panose="020B0604020202020204" pitchFamily="34" charset="0"/>
                <a:cs typeface="Arial" panose="020B0604020202020204" pitchFamily="34" charset="0"/>
              </a:rPr>
              <a:t>Find </a:t>
            </a:r>
            <a:r>
              <a:rPr lang="en-US" sz="2300" dirty="0">
                <a:latin typeface="Arial" panose="020B0604020202020204" pitchFamily="34" charset="0"/>
                <a:cs typeface="Arial" panose="020B0604020202020204" pitchFamily="34" charset="0"/>
              </a:rPr>
              <a:t>the set of values that </a:t>
            </a:r>
            <a:r>
              <a:rPr lang="en-US" sz="2300" dirty="0" smtClean="0">
                <a:latin typeface="Arial" panose="020B0604020202020204" pitchFamily="34" charset="0"/>
                <a:cs typeface="Arial" panose="020B0604020202020204" pitchFamily="34" charset="0"/>
              </a:rPr>
              <a:t>satisfy </a:t>
            </a:r>
            <a:r>
              <a:rPr lang="en-US" sz="2300" dirty="0">
                <a:latin typeface="Arial" panose="020B0604020202020204" pitchFamily="34" charset="0"/>
                <a:cs typeface="Arial" panose="020B0604020202020204" pitchFamily="34" charset="0"/>
              </a:rPr>
              <a:t>each inequality.</a:t>
            </a:r>
          </a:p>
          <a:p>
            <a:pPr marL="1028700" lvl="2" indent="-571500">
              <a:buClr>
                <a:srgbClr val="C00000"/>
              </a:buClr>
              <a:buFont typeface="+mj-lt"/>
              <a:buAutoNum type="alphaLcPeriod"/>
              <a:tabLst>
                <a:tab pos="857250" algn="l"/>
                <a:tab pos="2687638" algn="l"/>
              </a:tabLst>
            </a:pPr>
            <a:r>
              <a:rPr lang="en-US" sz="2300" i="1" dirty="0">
                <a:latin typeface="Arial" panose="020B0604020202020204" pitchFamily="34" charset="0"/>
                <a:cs typeface="Arial" panose="020B0604020202020204" pitchFamily="34" charset="0"/>
                <a:sym typeface="Wingdings" panose="05000000000000000000" pitchFamily="2" charset="2"/>
              </a:rPr>
              <a:t>x</a:t>
            </a:r>
            <a:r>
              <a:rPr lang="en-US" sz="2300" baseline="30000" dirty="0">
                <a:latin typeface="Arial" panose="020B0604020202020204" pitchFamily="34" charset="0"/>
                <a:cs typeface="Arial" panose="020B0604020202020204" pitchFamily="34" charset="0"/>
                <a:sym typeface="Wingdings" panose="05000000000000000000" pitchFamily="2" charset="2"/>
              </a:rPr>
              <a:t>2</a:t>
            </a:r>
            <a:r>
              <a:rPr lang="en-US" sz="2300" dirty="0">
                <a:latin typeface="Arial" panose="020B0604020202020204" pitchFamily="34" charset="0"/>
                <a:cs typeface="Arial" panose="020B0604020202020204" pitchFamily="34" charset="0"/>
                <a:sym typeface="Wingdings" panose="05000000000000000000" pitchFamily="2" charset="2"/>
              </a:rPr>
              <a:t> – 2</a:t>
            </a:r>
            <a:r>
              <a:rPr lang="en-US" sz="2300" i="1" dirty="0">
                <a:latin typeface="Arial" panose="020B0604020202020204" pitchFamily="34" charset="0"/>
                <a:cs typeface="Arial" panose="020B0604020202020204" pitchFamily="34" charset="0"/>
                <a:sym typeface="Wingdings" panose="05000000000000000000" pitchFamily="2" charset="2"/>
              </a:rPr>
              <a:t>x</a:t>
            </a:r>
            <a:r>
              <a:rPr lang="en-US" sz="2300" dirty="0">
                <a:latin typeface="Arial" panose="020B0604020202020204" pitchFamily="34" charset="0"/>
                <a:cs typeface="Arial" panose="020B0604020202020204" pitchFamily="34" charset="0"/>
                <a:sym typeface="Wingdings" panose="05000000000000000000" pitchFamily="2" charset="2"/>
              </a:rPr>
              <a:t> </a:t>
            </a:r>
            <a:r>
              <a:rPr lang="en-US" sz="2300" dirty="0" smtClean="0">
                <a:latin typeface="Arial" panose="020B0604020202020204" pitchFamily="34" charset="0"/>
                <a:cs typeface="Arial" panose="020B0604020202020204" pitchFamily="34" charset="0"/>
              </a:rPr>
              <a:t>&lt; </a:t>
            </a:r>
            <a:r>
              <a:rPr lang="en-US" sz="2300" dirty="0">
                <a:latin typeface="Arial" panose="020B0604020202020204" pitchFamily="34" charset="0"/>
                <a:cs typeface="Arial" panose="020B0604020202020204" pitchFamily="34" charset="0"/>
              </a:rPr>
              <a:t>0 </a:t>
            </a:r>
            <a:endParaRPr lang="en-US" sz="2300" dirty="0" smtClean="0">
              <a:latin typeface="Arial" panose="020B0604020202020204" pitchFamily="34" charset="0"/>
              <a:cs typeface="Arial" panose="020B0604020202020204" pitchFamily="34" charset="0"/>
            </a:endParaRPr>
          </a:p>
          <a:p>
            <a:pPr marL="1028700" lvl="2" indent="-571500">
              <a:buClr>
                <a:srgbClr val="C00000"/>
              </a:buClr>
              <a:buFont typeface="+mj-lt"/>
              <a:buAutoNum type="alphaLcPeriod"/>
              <a:tabLst>
                <a:tab pos="857250" algn="l"/>
                <a:tab pos="2687638" algn="l"/>
              </a:tabLst>
            </a:pPr>
            <a:r>
              <a:rPr lang="en-US" sz="2300" i="1" dirty="0">
                <a:latin typeface="Arial" panose="020B0604020202020204" pitchFamily="34" charset="0"/>
                <a:cs typeface="Arial" panose="020B0604020202020204" pitchFamily="34" charset="0"/>
                <a:sym typeface="Wingdings" panose="05000000000000000000" pitchFamily="2" charset="2"/>
              </a:rPr>
              <a:t>x</a:t>
            </a:r>
            <a:r>
              <a:rPr lang="en-US" sz="2300" baseline="30000" dirty="0">
                <a:latin typeface="Arial" panose="020B0604020202020204" pitchFamily="34" charset="0"/>
                <a:cs typeface="Arial" panose="020B0604020202020204" pitchFamily="34" charset="0"/>
                <a:sym typeface="Wingdings" panose="05000000000000000000" pitchFamily="2" charset="2"/>
              </a:rPr>
              <a:t>2</a:t>
            </a:r>
            <a:r>
              <a:rPr lang="en-US" sz="2300" dirty="0">
                <a:latin typeface="Arial" panose="020B0604020202020204" pitchFamily="34" charset="0"/>
                <a:cs typeface="Arial" panose="020B0604020202020204" pitchFamily="34" charset="0"/>
                <a:sym typeface="Wingdings" panose="05000000000000000000" pitchFamily="2" charset="2"/>
              </a:rPr>
              <a:t> </a:t>
            </a:r>
            <a:r>
              <a:rPr lang="en-US" sz="2300" dirty="0" smtClean="0">
                <a:latin typeface="Arial" panose="020B0604020202020204" pitchFamily="34" charset="0"/>
                <a:cs typeface="Arial" panose="020B0604020202020204" pitchFamily="34" charset="0"/>
              </a:rPr>
              <a:t>+ 3</a:t>
            </a:r>
            <a:r>
              <a:rPr lang="en-US" sz="2300" i="1" dirty="0" smtClean="0">
                <a:latin typeface="Arial" panose="020B0604020202020204" pitchFamily="34" charset="0"/>
                <a:cs typeface="Arial" panose="020B0604020202020204" pitchFamily="34" charset="0"/>
              </a:rPr>
              <a:t>x </a:t>
            </a:r>
            <a:r>
              <a:rPr lang="en-US" sz="2300" dirty="0" smtClean="0">
                <a:latin typeface="Arial" panose="020B0604020202020204" pitchFamily="34" charset="0"/>
                <a:cs typeface="Arial" panose="020B0604020202020204" pitchFamily="34" charset="0"/>
              </a:rPr>
              <a:t>– 10 &lt; 0 </a:t>
            </a:r>
          </a:p>
          <a:p>
            <a:pPr marL="1028700" lvl="2" indent="-571500">
              <a:buClr>
                <a:srgbClr val="C00000"/>
              </a:buClr>
              <a:buFont typeface="+mj-lt"/>
              <a:buAutoNum type="alphaLcPeriod"/>
              <a:tabLst>
                <a:tab pos="857250" algn="l"/>
                <a:tab pos="2687638" algn="l"/>
              </a:tabLst>
            </a:pPr>
            <a:r>
              <a:rPr lang="en-US" sz="2300" i="1" dirty="0">
                <a:latin typeface="Arial" panose="020B0604020202020204" pitchFamily="34" charset="0"/>
                <a:cs typeface="Arial" panose="020B0604020202020204" pitchFamily="34" charset="0"/>
                <a:sym typeface="Wingdings" panose="05000000000000000000" pitchFamily="2" charset="2"/>
              </a:rPr>
              <a:t>x</a:t>
            </a:r>
            <a:r>
              <a:rPr lang="en-US" sz="2300" baseline="30000" dirty="0">
                <a:latin typeface="Arial" panose="020B0604020202020204" pitchFamily="34" charset="0"/>
                <a:cs typeface="Arial" panose="020B0604020202020204" pitchFamily="34" charset="0"/>
                <a:sym typeface="Wingdings" panose="05000000000000000000" pitchFamily="2" charset="2"/>
              </a:rPr>
              <a:t>2</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+ 5</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 </a:t>
            </a:r>
            <a:r>
              <a:rPr lang="en-US" sz="2300" dirty="0" smtClean="0">
                <a:latin typeface="Arial" panose="020B0604020202020204" pitchFamily="34" charset="0"/>
                <a:cs typeface="Arial" panose="020B0604020202020204" pitchFamily="34" charset="0"/>
              </a:rPr>
              <a:t>4 &gt; 0</a:t>
            </a:r>
            <a:endParaRPr lang="en-US" sz="2300" dirty="0">
              <a:latin typeface="Arial" panose="020B0604020202020204" pitchFamily="34" charset="0"/>
              <a:cs typeface="Arial" panose="020B0604020202020204" pitchFamily="34" charset="0"/>
            </a:endParaRPr>
          </a:p>
          <a:p>
            <a:pPr marL="1028700" lvl="2" indent="-571500">
              <a:buClr>
                <a:srgbClr val="C00000"/>
              </a:buClr>
              <a:buFont typeface="+mj-lt"/>
              <a:buAutoNum type="alphaLcPeriod"/>
              <a:tabLst>
                <a:tab pos="857250" algn="l"/>
                <a:tab pos="2687638" algn="l"/>
              </a:tabLst>
            </a:pPr>
            <a:r>
              <a:rPr lang="en-US" sz="2300" i="1" dirty="0">
                <a:latin typeface="Arial" panose="020B0604020202020204" pitchFamily="34" charset="0"/>
                <a:cs typeface="Arial" panose="020B0604020202020204" pitchFamily="34" charset="0"/>
                <a:sym typeface="Wingdings" panose="05000000000000000000" pitchFamily="2" charset="2"/>
              </a:rPr>
              <a:t>x</a:t>
            </a:r>
            <a:r>
              <a:rPr lang="en-US" sz="2300" baseline="30000" dirty="0">
                <a:latin typeface="Arial" panose="020B0604020202020204" pitchFamily="34" charset="0"/>
                <a:cs typeface="Arial" panose="020B0604020202020204" pitchFamily="34" charset="0"/>
                <a:sym typeface="Wingdings" panose="05000000000000000000" pitchFamily="2" charset="2"/>
              </a:rPr>
              <a:t>2</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7</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+ 10 </a:t>
            </a:r>
            <a:r>
              <a:rPr lang="en-US" sz="2300" dirty="0" smtClean="0">
                <a:latin typeface="Arial" panose="020B0604020202020204" pitchFamily="34" charset="0"/>
                <a:cs typeface="Arial" panose="020B0604020202020204" pitchFamily="34" charset="0"/>
              </a:rPr>
              <a:t>&lt; 0 </a:t>
            </a:r>
          </a:p>
          <a:p>
            <a:pPr marL="1028700" lvl="2" indent="-571500">
              <a:buClr>
                <a:srgbClr val="C00000"/>
              </a:buClr>
              <a:buFont typeface="+mj-lt"/>
              <a:buAutoNum type="alphaLcPeriod"/>
              <a:tabLst>
                <a:tab pos="857250" algn="l"/>
                <a:tab pos="2687638" algn="l"/>
              </a:tabLst>
            </a:pPr>
            <a:r>
              <a:rPr lang="en-US" sz="2300" i="1" dirty="0">
                <a:latin typeface="Arial" panose="020B0604020202020204" pitchFamily="34" charset="0"/>
                <a:cs typeface="Arial" panose="020B0604020202020204" pitchFamily="34" charset="0"/>
                <a:sym typeface="Wingdings" panose="05000000000000000000" pitchFamily="2" charset="2"/>
              </a:rPr>
              <a:t>x</a:t>
            </a:r>
            <a:r>
              <a:rPr lang="en-US" sz="2300" baseline="30000" dirty="0">
                <a:latin typeface="Arial" panose="020B0604020202020204" pitchFamily="34" charset="0"/>
                <a:cs typeface="Arial" panose="020B0604020202020204" pitchFamily="34" charset="0"/>
                <a:sym typeface="Wingdings" panose="05000000000000000000" pitchFamily="2" charset="2"/>
              </a:rPr>
              <a:t>2</a:t>
            </a:r>
            <a:r>
              <a:rPr lang="en-US" sz="2300" dirty="0">
                <a:latin typeface="Arial" panose="020B0604020202020204" pitchFamily="34" charset="0"/>
                <a:cs typeface="Arial" panose="020B0604020202020204" pitchFamily="34" charset="0"/>
                <a:sym typeface="Wingdings" panose="05000000000000000000" pitchFamily="2" charset="2"/>
              </a:rPr>
              <a:t> </a:t>
            </a:r>
            <a:r>
              <a:rPr lang="en-US" sz="2300" dirty="0" smtClean="0">
                <a:latin typeface="Arial" panose="020B0604020202020204" pitchFamily="34" charset="0"/>
                <a:cs typeface="Arial" panose="020B0604020202020204" pitchFamily="34" charset="0"/>
              </a:rPr>
              <a:t>- 6</a:t>
            </a:r>
            <a:r>
              <a:rPr lang="en-US" sz="2300" i="1" dirty="0" smtClean="0">
                <a:latin typeface="Arial" panose="020B0604020202020204" pitchFamily="34" charset="0"/>
                <a:cs typeface="Arial" panose="020B0604020202020204" pitchFamily="34" charset="0"/>
              </a:rPr>
              <a:t>x </a:t>
            </a:r>
            <a:r>
              <a:rPr lang="en-US" sz="2300" dirty="0" smtClean="0">
                <a:latin typeface="Arial" panose="020B0604020202020204" pitchFamily="34" charset="0"/>
                <a:cs typeface="Arial" panose="020B0604020202020204" pitchFamily="34" charset="0"/>
              </a:rPr>
              <a:t>+ 8 &gt; 0 </a:t>
            </a:r>
          </a:p>
          <a:p>
            <a:pPr marL="1028700" lvl="2" indent="-571500">
              <a:buClr>
                <a:srgbClr val="C00000"/>
              </a:buClr>
              <a:buFont typeface="+mj-lt"/>
              <a:buAutoNum type="alphaLcPeriod"/>
              <a:tabLst>
                <a:tab pos="857250" algn="l"/>
                <a:tab pos="2687638" algn="l"/>
              </a:tabLst>
            </a:pPr>
            <a:r>
              <a:rPr lang="en-US" sz="2300" i="1" dirty="0">
                <a:latin typeface="Arial" panose="020B0604020202020204" pitchFamily="34" charset="0"/>
                <a:cs typeface="Arial" panose="020B0604020202020204" pitchFamily="34" charset="0"/>
                <a:sym typeface="Wingdings" panose="05000000000000000000" pitchFamily="2" charset="2"/>
              </a:rPr>
              <a:t>x</a:t>
            </a:r>
            <a:r>
              <a:rPr lang="en-US" sz="2300" baseline="30000" dirty="0" smtClean="0">
                <a:latin typeface="Arial" panose="020B0604020202020204" pitchFamily="34" charset="0"/>
                <a:cs typeface="Arial" panose="020B0604020202020204" pitchFamily="34" charset="0"/>
                <a:sym typeface="Wingdings" panose="05000000000000000000" pitchFamily="2" charset="2"/>
              </a:rPr>
              <a:t>2</a:t>
            </a:r>
            <a:r>
              <a:rPr lang="en-US" sz="2300" dirty="0" smtClean="0">
                <a:latin typeface="Arial" panose="020B0604020202020204" pitchFamily="34" charset="0"/>
                <a:cs typeface="Arial" panose="020B0604020202020204" pitchFamily="34" charset="0"/>
                <a:sym typeface="Wingdings" panose="05000000000000000000" pitchFamily="2" charset="2"/>
              </a:rPr>
              <a:t> </a:t>
            </a:r>
            <a:r>
              <a:rPr lang="en-US" sz="2300" dirty="0" smtClean="0">
                <a:latin typeface="Arial" panose="020B0604020202020204" pitchFamily="34" charset="0"/>
                <a:cs typeface="Arial" panose="020B0604020202020204" pitchFamily="34" charset="0"/>
              </a:rPr>
              <a:t>- 6</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5 &lt; 0</a:t>
            </a:r>
            <a:endParaRPr lang="en-US" sz="2300"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p:txBody>
          <a:bodyPr>
            <a:noAutofit/>
          </a:bodyPr>
          <a:lstStyle/>
          <a:p>
            <a:r>
              <a:rPr lang="en-GB" sz="3000" dirty="0" smtClean="0"/>
              <a:t>15.4 – </a:t>
            </a:r>
            <a:r>
              <a:rPr lang="en-GB" sz="3000" dirty="0"/>
              <a:t>Solving </a:t>
            </a:r>
            <a:r>
              <a:rPr lang="en-GB" sz="3000" dirty="0" smtClean="0"/>
              <a:t>Quadratic Equations Graphically</a:t>
            </a:r>
            <a:endParaRPr lang="en-GB" sz="3000" b="1" dirty="0" smtClean="0"/>
          </a:p>
        </p:txBody>
      </p:sp>
      <p:sp>
        <p:nvSpPr>
          <p:cNvPr id="7" name="Rectangle 6"/>
          <p:cNvSpPr/>
          <p:nvPr/>
        </p:nvSpPr>
        <p:spPr>
          <a:xfrm flipH="1">
            <a:off x="251520" y="6079068"/>
            <a:ext cx="5204539" cy="44627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Q14a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 </a:t>
            </a:r>
            <a:r>
              <a:rPr lang="en-US" sz="2300" dirty="0">
                <a:solidFill>
                  <a:schemeClr val="tx1"/>
                </a:solidFill>
                <a:latin typeface="Arial" panose="020B0604020202020204" pitchFamily="34" charset="0"/>
                <a:cs typeface="Arial" panose="020B0604020202020204" pitchFamily="34" charset="0"/>
                <a:sym typeface="Wingdings" panose="05000000000000000000" pitchFamily="2" charset="2"/>
              </a:rPr>
              <a:t>Solve </a:t>
            </a:r>
            <a:r>
              <a:rPr lang="en-US" sz="2300" i="1" dirty="0" smtClean="0">
                <a:solidFill>
                  <a:schemeClr val="tx1"/>
                </a:solidFill>
                <a:latin typeface="Arial" panose="020B0604020202020204" pitchFamily="34" charset="0"/>
                <a:cs typeface="Arial" panose="020B0604020202020204" pitchFamily="34" charset="0"/>
                <a:sym typeface="Wingdings" panose="05000000000000000000" pitchFamily="2" charset="2"/>
              </a:rPr>
              <a:t>x</a:t>
            </a:r>
            <a:r>
              <a:rPr lang="en-US" sz="2300" baseline="30000" dirty="0" smtClean="0">
                <a:solidFill>
                  <a:schemeClr val="tx1"/>
                </a:solidFill>
                <a:latin typeface="Arial" panose="020B0604020202020204" pitchFamily="34" charset="0"/>
                <a:cs typeface="Arial" panose="020B0604020202020204" pitchFamily="34" charset="0"/>
                <a:sym typeface="Wingdings" panose="05000000000000000000" pitchFamily="2" charset="2"/>
              </a:rPr>
              <a:t>2</a:t>
            </a:r>
            <a:r>
              <a:rPr lang="en-US" sz="2300" dirty="0" smtClean="0">
                <a:solidFill>
                  <a:schemeClr val="tx1"/>
                </a:solidFill>
                <a:latin typeface="Arial" panose="020B0604020202020204" pitchFamily="34" charset="0"/>
                <a:cs typeface="Arial" panose="020B0604020202020204" pitchFamily="34" charset="0"/>
                <a:sym typeface="Wingdings" panose="05000000000000000000" pitchFamily="2" charset="2"/>
              </a:rPr>
              <a:t> – 2</a:t>
            </a:r>
            <a:r>
              <a:rPr lang="en-US" sz="2300" i="1" dirty="0" smtClean="0">
                <a:solidFill>
                  <a:schemeClr val="tx1"/>
                </a:solidFill>
                <a:latin typeface="Arial" panose="020B0604020202020204" pitchFamily="34" charset="0"/>
                <a:cs typeface="Arial" panose="020B0604020202020204" pitchFamily="34" charset="0"/>
                <a:sym typeface="Wingdings" panose="05000000000000000000" pitchFamily="2" charset="2"/>
              </a:rPr>
              <a:t>x</a:t>
            </a:r>
            <a:r>
              <a:rPr lang="en-US" sz="2300"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2300" dirty="0">
                <a:solidFill>
                  <a:schemeClr val="tx1"/>
                </a:solidFill>
                <a:latin typeface="Arial" panose="020B0604020202020204" pitchFamily="34" charset="0"/>
                <a:cs typeface="Arial" panose="020B0604020202020204" pitchFamily="34" charset="0"/>
                <a:sym typeface="Wingdings" panose="05000000000000000000" pitchFamily="2" charset="2"/>
              </a:rPr>
              <a:t>- 3 = 0 first.</a:t>
            </a:r>
            <a:endParaRPr lang="en-US" sz="2300"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grpSp>
        <p:nvGrpSpPr>
          <p:cNvPr id="10" name="Group 9"/>
          <p:cNvGrpSpPr/>
          <p:nvPr/>
        </p:nvGrpSpPr>
        <p:grpSpPr>
          <a:xfrm>
            <a:off x="251520" y="1281828"/>
            <a:ext cx="5213924" cy="1887016"/>
            <a:chOff x="150164" y="6494199"/>
            <a:chExt cx="5213924" cy="1887016"/>
          </a:xfrm>
        </p:grpSpPr>
        <p:sp>
          <p:nvSpPr>
            <p:cNvPr id="12" name="Rectangle 11"/>
            <p:cNvSpPr/>
            <p:nvPr/>
          </p:nvSpPr>
          <p:spPr>
            <a:xfrm flipH="1">
              <a:off x="150164" y="6673055"/>
              <a:ext cx="5213924" cy="1708160"/>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dirty="0">
                  <a:solidFill>
                    <a:schemeClr val="tx1"/>
                  </a:solidFill>
                  <a:latin typeface="Arial" panose="020B0604020202020204" pitchFamily="34" charset="0"/>
                  <a:cs typeface="Arial" panose="020B0604020202020204" pitchFamily="34" charset="0"/>
                </a:rPr>
                <a:t>To solve a quadratic inequality:</a:t>
              </a:r>
            </a:p>
            <a:p>
              <a:pPr marL="28575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Solve </a:t>
              </a:r>
              <a:r>
                <a:rPr lang="en-US" dirty="0">
                  <a:solidFill>
                    <a:schemeClr val="tx1"/>
                  </a:solidFill>
                  <a:latin typeface="Arial" panose="020B0604020202020204" pitchFamily="34" charset="0"/>
                  <a:cs typeface="Arial" panose="020B0604020202020204" pitchFamily="34" charset="0"/>
                </a:rPr>
                <a:t>as a quadratic equation</a:t>
              </a:r>
            </a:p>
            <a:p>
              <a:pPr marL="28575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Sketch </a:t>
              </a:r>
              <a:r>
                <a:rPr lang="en-US" dirty="0">
                  <a:solidFill>
                    <a:schemeClr val="tx1"/>
                  </a:solidFill>
                  <a:latin typeface="Arial" panose="020B0604020202020204" pitchFamily="34" charset="0"/>
                  <a:cs typeface="Arial" panose="020B0604020202020204" pitchFamily="34" charset="0"/>
                </a:rPr>
                <a:t>the graph</a:t>
              </a:r>
            </a:p>
            <a:p>
              <a:pPr marL="28575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Use </a:t>
              </a:r>
              <a:r>
                <a:rPr lang="en-US" dirty="0">
                  <a:solidFill>
                    <a:schemeClr val="tx1"/>
                  </a:solidFill>
                  <a:latin typeface="Arial" panose="020B0604020202020204" pitchFamily="34" charset="0"/>
                  <a:cs typeface="Arial" panose="020B0604020202020204" pitchFamily="34" charset="0"/>
                </a:rPr>
                <a:t>the graph to find the values that satisfy the inequality.</a:t>
              </a:r>
            </a:p>
          </p:txBody>
        </p:sp>
        <p:sp>
          <p:nvSpPr>
            <p:cNvPr id="13" name="Pentagon 12"/>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10</a:t>
              </a:r>
              <a:endParaRPr 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99572775"/>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15.5 – Graphs of Cubic Functions</a:t>
            </a:r>
            <a:endParaRPr lang="en-GB" sz="40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485</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74836392"/>
              </p:ext>
            </p:extLst>
          </p:nvPr>
        </p:nvGraphicFramePr>
        <p:xfrm>
          <a:off x="251518" y="1268760"/>
          <a:ext cx="8568952" cy="4680520"/>
        </p:xfrm>
        <a:graphic>
          <a:graphicData uri="http://schemas.openxmlformats.org/drawingml/2006/table">
            <a:tbl>
              <a:tblPr firstRow="1" bandRow="1">
                <a:effectLst/>
                <a:tableStyleId>{5940675A-B579-460E-94D1-54222C63F5DA}</a:tableStyleId>
              </a:tblPr>
              <a:tblGrid>
                <a:gridCol w="2142238"/>
                <a:gridCol w="3618404"/>
                <a:gridCol w="2808310"/>
              </a:tblGrid>
              <a:tr h="580620">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Did You Know?</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2122257">
                <a:tc gridSpan="2">
                  <a:txBody>
                    <a:bodyPr/>
                    <a:lstStyle/>
                    <a:p>
                      <a:pPr marL="342900" indent="-342900">
                        <a:buFont typeface="Arial" panose="020B0604020202020204" pitchFamily="34" charset="0"/>
                        <a:buChar char="•"/>
                      </a:pPr>
                      <a:r>
                        <a:rPr lang="en-US" sz="2700" dirty="0" smtClean="0">
                          <a:latin typeface="Arial" panose="020B0604020202020204" pitchFamily="34" charset="0"/>
                          <a:cs typeface="Arial" panose="020B0604020202020204" pitchFamily="34" charset="0"/>
                        </a:rPr>
                        <a:t>Find the roots of cubic equations.</a:t>
                      </a:r>
                    </a:p>
                    <a:p>
                      <a:pPr marL="342900" indent="-342900">
                        <a:buFont typeface="Arial" panose="020B0604020202020204" pitchFamily="34" charset="0"/>
                        <a:buChar char="•"/>
                      </a:pPr>
                      <a:r>
                        <a:rPr lang="en-US" sz="2700" dirty="0" smtClean="0">
                          <a:latin typeface="Arial" panose="020B0604020202020204" pitchFamily="34" charset="0"/>
                          <a:cs typeface="Arial" panose="020B0604020202020204" pitchFamily="34" charset="0"/>
                        </a:rPr>
                        <a:t>Sketch graphs of cubic functions.</a:t>
                      </a:r>
                    </a:p>
                    <a:p>
                      <a:pPr marL="342900" indent="-342900">
                        <a:buFont typeface="Arial" panose="020B0604020202020204" pitchFamily="34" charset="0"/>
                        <a:buChar char="•"/>
                      </a:pPr>
                      <a:r>
                        <a:rPr lang="en-US" sz="2700" dirty="0" smtClean="0">
                          <a:latin typeface="Arial" panose="020B0604020202020204" pitchFamily="34" charset="0"/>
                          <a:cs typeface="Arial" panose="020B0604020202020204" pitchFamily="34" charset="0"/>
                        </a:rPr>
                        <a:t>Solve cubic equations using an iterative process.</a:t>
                      </a:r>
                      <a:endParaRPr lang="en-US" sz="27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700" dirty="0" smtClean="0">
                          <a:latin typeface="Arial" panose="020B0604020202020204" pitchFamily="34" charset="0"/>
                          <a:cs typeface="Arial" panose="020B0604020202020204" pitchFamily="34" charset="0"/>
                        </a:rPr>
                        <a:t>The movements of tides can be represented by cubic equations</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555701">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1421942">
                <a:tc gridSpan="3">
                  <a:txBody>
                    <a:bodyPr/>
                    <a:lstStyle/>
                    <a:p>
                      <a:pPr marL="0" indent="0">
                        <a:buFont typeface="Arial" panose="020B0604020202020204" pitchFamily="34" charset="0"/>
                        <a:buNone/>
                      </a:pPr>
                      <a:r>
                        <a:rPr lang="en-US" sz="2700" dirty="0" smtClean="0">
                          <a:latin typeface="Arial" panose="020B0604020202020204" pitchFamily="34" charset="0"/>
                          <a:cs typeface="Arial" panose="020B0604020202020204" pitchFamily="34" charset="0"/>
                        </a:rPr>
                        <a:t>Where do the graphs cross the </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-axis?</a:t>
                      </a:r>
                    </a:p>
                    <a:p>
                      <a:pPr marL="457200" indent="-457200">
                        <a:buFont typeface="Arial" panose="020B0604020202020204" pitchFamily="34" charset="0"/>
                        <a:buChar char="•"/>
                      </a:pPr>
                      <a:r>
                        <a:rPr lang="en-US" sz="2700" i="1" dirty="0" smtClean="0">
                          <a:latin typeface="Arial" panose="020B0604020202020204" pitchFamily="34" charset="0"/>
                          <a:cs typeface="Arial" panose="020B0604020202020204" pitchFamily="34" charset="0"/>
                        </a:rPr>
                        <a:t>y </a:t>
                      </a:r>
                      <a:r>
                        <a:rPr lang="en-US" sz="2700" dirty="0" smtClean="0">
                          <a:latin typeface="Arial" panose="020B0604020202020204" pitchFamily="34" charset="0"/>
                          <a:cs typeface="Arial" panose="020B0604020202020204" pitchFamily="34" charset="0"/>
                        </a:rPr>
                        <a:t>= (</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- 4)(</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+ 2)       </a:t>
                      </a:r>
                      <a:r>
                        <a:rPr lang="en-US" sz="1800" dirty="0" smtClean="0">
                          <a:latin typeface="Arial" panose="020B0604020202020204" pitchFamily="34" charset="0"/>
                          <a:cs typeface="Arial" panose="020B0604020202020204" pitchFamily="34" charset="0"/>
                        </a:rPr>
                        <a:t>●</a:t>
                      </a:r>
                      <a:r>
                        <a:rPr lang="en-US" sz="2700" dirty="0" smtClean="0">
                          <a:latin typeface="Arial" panose="020B0604020202020204" pitchFamily="34" charset="0"/>
                          <a:cs typeface="Arial" panose="020B0604020202020204" pitchFamily="34" charset="0"/>
                        </a:rPr>
                        <a:t>   </a:t>
                      </a:r>
                      <a:r>
                        <a:rPr lang="en-US" sz="2700" i="1" dirty="0" smtClean="0">
                          <a:latin typeface="Arial" panose="020B0604020202020204" pitchFamily="34" charset="0"/>
                          <a:cs typeface="Arial" panose="020B0604020202020204" pitchFamily="34" charset="0"/>
                        </a:rPr>
                        <a:t>y</a:t>
                      </a:r>
                      <a:r>
                        <a:rPr lang="en-US" sz="2700" dirty="0" smtClean="0">
                          <a:latin typeface="Arial" panose="020B0604020202020204" pitchFamily="34" charset="0"/>
                          <a:cs typeface="Arial" panose="020B0604020202020204" pitchFamily="34" charset="0"/>
                        </a:rPr>
                        <a:t> = (</a:t>
                      </a:r>
                      <a:r>
                        <a:rPr lang="en-US" sz="2700" i="1" dirty="0" smtClean="0">
                          <a:latin typeface="Arial" panose="020B0604020202020204" pitchFamily="34" charset="0"/>
                          <a:cs typeface="Arial" panose="020B0604020202020204" pitchFamily="34" charset="0"/>
                        </a:rPr>
                        <a:t>x </a:t>
                      </a:r>
                      <a:r>
                        <a:rPr lang="en-US" sz="2700" dirty="0" smtClean="0">
                          <a:latin typeface="Arial" panose="020B0604020202020204" pitchFamily="34" charset="0"/>
                          <a:cs typeface="Arial" panose="020B0604020202020204" pitchFamily="34" charset="0"/>
                        </a:rPr>
                        <a:t>- 7)(</a:t>
                      </a:r>
                      <a:r>
                        <a:rPr lang="en-US" sz="2700" i="1" dirty="0" smtClean="0">
                          <a:latin typeface="Arial" panose="020B0604020202020204" pitchFamily="34" charset="0"/>
                          <a:cs typeface="Arial" panose="020B0604020202020204" pitchFamily="34" charset="0"/>
                        </a:rPr>
                        <a:t>x </a:t>
                      </a:r>
                      <a:r>
                        <a:rPr lang="en-US" sz="2700" dirty="0" smtClean="0">
                          <a:latin typeface="Arial" panose="020B0604020202020204" pitchFamily="34" charset="0"/>
                          <a:cs typeface="Arial" panose="020B0604020202020204" pitchFamily="34" charset="0"/>
                        </a:rPr>
                        <a:t>- 3) </a:t>
                      </a:r>
                    </a:p>
                    <a:p>
                      <a:pPr marL="457200" indent="-457200">
                        <a:buFont typeface="Arial" panose="020B0604020202020204" pitchFamily="34" charset="0"/>
                        <a:buChar char="•"/>
                      </a:pPr>
                      <a:r>
                        <a:rPr lang="en-US" sz="2700" i="1" dirty="0" smtClean="0">
                          <a:latin typeface="Arial" panose="020B0604020202020204" pitchFamily="34" charset="0"/>
                          <a:cs typeface="Arial" panose="020B0604020202020204" pitchFamily="34" charset="0"/>
                        </a:rPr>
                        <a:t>y </a:t>
                      </a:r>
                      <a:r>
                        <a:rPr lang="en-US" sz="2700" dirty="0" smtClean="0">
                          <a:latin typeface="Arial" panose="020B0604020202020204" pitchFamily="34" charset="0"/>
                          <a:cs typeface="Arial" panose="020B0604020202020204" pitchFamily="34" charset="0"/>
                        </a:rPr>
                        <a:t>- (</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+ 5)(x + 2)</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Higher </a:t>
            </a:r>
            <a:r>
              <a:rPr lang="en-US" sz="2460" dirty="0" smtClean="0">
                <a:solidFill>
                  <a:schemeClr val="tx1"/>
                </a:solidFill>
                <a:latin typeface="Arial" panose="020B0604020202020204" pitchFamily="34" charset="0"/>
                <a:cs typeface="Arial" panose="020B0604020202020204" pitchFamily="34" charset="0"/>
              </a:rPr>
              <a:t>15.5</a:t>
            </a:r>
            <a:endParaRPr lang="en-US" sz="246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821348"/>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485</a:t>
            </a:r>
            <a:endParaRPr lang="en-GB" sz="1400" b="1" dirty="0">
              <a:latin typeface="Calibri" panose="020F0502020204030204" pitchFamily="34" charset="0"/>
            </a:endParaRPr>
          </a:p>
        </p:txBody>
      </p:sp>
      <p:sp>
        <p:nvSpPr>
          <p:cNvPr id="3" name="Rectangle 2"/>
          <p:cNvSpPr/>
          <p:nvPr/>
        </p:nvSpPr>
        <p:spPr>
          <a:xfrm>
            <a:off x="268177" y="1268760"/>
            <a:ext cx="4946842" cy="5262979"/>
          </a:xfrm>
          <a:prstGeom prst="rect">
            <a:avLst/>
          </a:prstGeom>
        </p:spPr>
        <p:txBody>
          <a:bodyPr wrap="square">
            <a:spAutoFit/>
          </a:bodyPr>
          <a:lstStyle/>
          <a:p>
            <a:pPr marL="400050" lvl="1" indent="-400050">
              <a:buClr>
                <a:srgbClr val="C00000"/>
              </a:buClr>
              <a:buFont typeface="+mj-lt"/>
              <a:buAutoNum type="arabicPeriod"/>
              <a:tabLst>
                <a:tab pos="857250" algn="l"/>
                <a:tab pos="2857500" algn="l"/>
              </a:tabLst>
            </a:pPr>
            <a:r>
              <a:rPr lang="en-US" sz="2800" dirty="0" smtClean="0">
                <a:latin typeface="Arial" panose="020B0604020202020204" pitchFamily="34" charset="0"/>
                <a:cs typeface="Arial" panose="020B0604020202020204" pitchFamily="34" charset="0"/>
              </a:rPr>
              <a:t>Expand </a:t>
            </a:r>
            <a:r>
              <a:rPr lang="en-US" sz="2800" dirty="0">
                <a:latin typeface="Arial" panose="020B0604020202020204" pitchFamily="34" charset="0"/>
                <a:cs typeface="Arial" panose="020B0604020202020204" pitchFamily="34" charset="0"/>
              </a:rPr>
              <a:t>and simplify</a:t>
            </a:r>
          </a:p>
          <a:p>
            <a:pPr marL="857250" lvl="2" indent="-457200">
              <a:buClr>
                <a:srgbClr val="C00000"/>
              </a:buClr>
              <a:buFont typeface="+mj-lt"/>
              <a:buAutoNum type="alphaLcPeriod"/>
              <a:tabLst>
                <a:tab pos="857250" algn="l"/>
                <a:tab pos="2857500" algn="l"/>
              </a:tabLst>
            </a:pPr>
            <a:r>
              <a:rPr lang="en-US" sz="2800" dirty="0" smtClean="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+ 2</a:t>
            </a:r>
            <a:r>
              <a:rPr lang="en-US" sz="2800" dirty="0" smtClean="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+ 3) </a:t>
            </a:r>
            <a:r>
              <a:rPr lang="en-US" sz="2800" dirty="0" smtClean="0">
                <a:latin typeface="Arial" panose="020B0604020202020204" pitchFamily="34" charset="0"/>
                <a:cs typeface="Arial" panose="020B0604020202020204" pitchFamily="34" charset="0"/>
              </a:rPr>
              <a:t>	</a:t>
            </a:r>
          </a:p>
          <a:p>
            <a:pPr marL="857250" lvl="2" indent="-457200">
              <a:buClr>
                <a:srgbClr val="C00000"/>
              </a:buClr>
              <a:buFont typeface="+mj-lt"/>
              <a:buAutoNum type="alphaLcPeriod"/>
              <a:tabLst>
                <a:tab pos="857250" algn="l"/>
                <a:tab pos="2857500" algn="l"/>
              </a:tabLst>
            </a:pPr>
            <a:r>
              <a:rPr lang="en-US" sz="2800" dirty="0" smtClean="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- 3</a:t>
            </a:r>
            <a:r>
              <a:rPr lang="en-US" sz="2800" dirty="0" smtClean="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+ 4) </a:t>
            </a:r>
            <a:endParaRPr lang="en-US" sz="2800" dirty="0" smtClean="0">
              <a:latin typeface="Arial" panose="020B0604020202020204" pitchFamily="34" charset="0"/>
              <a:cs typeface="Arial" panose="020B0604020202020204" pitchFamily="34" charset="0"/>
            </a:endParaRPr>
          </a:p>
          <a:p>
            <a:pPr marL="857250" lvl="2" indent="-457200">
              <a:buClr>
                <a:srgbClr val="C00000"/>
              </a:buClr>
              <a:buFont typeface="+mj-lt"/>
              <a:buAutoNum type="alphaLcPeriod" startAt="3"/>
              <a:tabLst>
                <a:tab pos="857250" algn="l"/>
                <a:tab pos="2857500" algn="l"/>
              </a:tabLst>
            </a:pPr>
            <a:r>
              <a:rPr lang="en-US" sz="2800" dirty="0" smtClean="0">
                <a:latin typeface="Arial" panose="020B0604020202020204" pitchFamily="34" charset="0"/>
                <a:cs typeface="Arial" panose="020B0604020202020204" pitchFamily="34" charset="0"/>
              </a:rPr>
              <a:t>(2</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a:t>
            </a:r>
            <a:r>
              <a:rPr lang="en-US" sz="2800" i="1" dirty="0" smtClean="0">
                <a:latin typeface="Arial" panose="020B0604020202020204" pitchFamily="34" charset="0"/>
                <a:cs typeface="Arial" panose="020B0604020202020204" pitchFamily="34" charset="0"/>
              </a:rPr>
              <a:t>x </a:t>
            </a:r>
            <a:r>
              <a:rPr lang="en-US" sz="2800" dirty="0" smtClean="0">
                <a:latin typeface="Arial" panose="020B0604020202020204" pitchFamily="34" charset="0"/>
                <a:cs typeface="Arial" panose="020B0604020202020204" pitchFamily="34" charset="0"/>
              </a:rPr>
              <a:t>- 5</a:t>
            </a:r>
            <a:r>
              <a:rPr lang="en-US" sz="2800" dirty="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pPr marL="857250" lvl="2" indent="-457200">
              <a:buClr>
                <a:srgbClr val="C00000"/>
              </a:buClr>
              <a:buFont typeface="+mj-lt"/>
              <a:buAutoNum type="alphaLcPeriod" startAt="3"/>
              <a:tabLst>
                <a:tab pos="857250" algn="l"/>
                <a:tab pos="2857500" algn="l"/>
              </a:tabLst>
            </a:pPr>
            <a:r>
              <a:rPr lang="en-US" sz="2800" dirty="0" smtClean="0">
                <a:latin typeface="Arial" panose="020B0604020202020204" pitchFamily="34" charset="0"/>
                <a:cs typeface="Arial" panose="020B0604020202020204" pitchFamily="34" charset="0"/>
              </a:rPr>
              <a:t>(3</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- 4</a:t>
            </a:r>
            <a:r>
              <a:rPr lang="en-US" sz="2800" dirty="0" smtClean="0">
                <a:latin typeface="Arial" panose="020B0604020202020204" pitchFamily="34" charset="0"/>
                <a:cs typeface="Arial" panose="020B0604020202020204" pitchFamily="34" charset="0"/>
              </a:rPr>
              <a:t>)(</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- 2)</a:t>
            </a:r>
          </a:p>
          <a:p>
            <a:pPr marL="400050" lvl="1" indent="-400050">
              <a:buClr>
                <a:srgbClr val="C00000"/>
              </a:buClr>
              <a:buFont typeface="+mj-lt"/>
              <a:buAutoNum type="arabicPeriod"/>
              <a:tabLst>
                <a:tab pos="857250" algn="l"/>
                <a:tab pos="2857500" algn="l"/>
              </a:tabLst>
            </a:pPr>
            <a:r>
              <a:rPr lang="en-US" sz="2800" dirty="0" smtClean="0">
                <a:latin typeface="Arial" panose="020B0604020202020204" pitchFamily="34" charset="0"/>
                <a:cs typeface="Arial" panose="020B0604020202020204" pitchFamily="34" charset="0"/>
              </a:rPr>
              <a:t>Find </a:t>
            </a:r>
            <a:r>
              <a:rPr lang="en-US" sz="2800" dirty="0">
                <a:latin typeface="Arial" panose="020B0604020202020204" pitchFamily="34" charset="0"/>
                <a:cs typeface="Arial" panose="020B0604020202020204" pitchFamily="34" charset="0"/>
              </a:rPr>
              <a:t>the roots of each quadratic equation by </a:t>
            </a:r>
            <a:r>
              <a:rPr lang="en-US" sz="2800" dirty="0" err="1">
                <a:latin typeface="Arial" panose="020B0604020202020204" pitchFamily="34" charset="0"/>
                <a:cs typeface="Arial" panose="020B0604020202020204" pitchFamily="34" charset="0"/>
              </a:rPr>
              <a:t>factorising</a:t>
            </a:r>
            <a:endParaRPr lang="en-US" sz="2800" dirty="0">
              <a:latin typeface="Arial" panose="020B0604020202020204" pitchFamily="34" charset="0"/>
              <a:cs typeface="Arial" panose="020B0604020202020204" pitchFamily="34" charset="0"/>
            </a:endParaRPr>
          </a:p>
          <a:p>
            <a:pPr marL="857250" lvl="2" indent="-457200">
              <a:buClr>
                <a:srgbClr val="C00000"/>
              </a:buClr>
              <a:buFont typeface="+mj-lt"/>
              <a:buAutoNum type="alphaLcPeriod"/>
              <a:tabLst>
                <a:tab pos="857250" algn="l"/>
                <a:tab pos="2857500" algn="l"/>
              </a:tabLst>
            </a:pPr>
            <a:r>
              <a:rPr lang="en-US" sz="2800" i="1" dirty="0">
                <a:latin typeface="Arial" panose="020B0604020202020204" pitchFamily="34" charset="0"/>
                <a:cs typeface="Arial" panose="020B0604020202020204" pitchFamily="34" charset="0"/>
              </a:rPr>
              <a:t>x</a:t>
            </a:r>
            <a:r>
              <a:rPr lang="en-US" sz="2800" baseline="30000" dirty="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- 3</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- 10 = 0 </a:t>
            </a:r>
            <a:endParaRPr lang="en-US" sz="2800" dirty="0" smtClean="0">
              <a:latin typeface="Arial" panose="020B0604020202020204" pitchFamily="34" charset="0"/>
              <a:cs typeface="Arial" panose="020B0604020202020204" pitchFamily="34" charset="0"/>
            </a:endParaRPr>
          </a:p>
          <a:p>
            <a:pPr marL="857250" lvl="2" indent="-457200">
              <a:buClr>
                <a:srgbClr val="C00000"/>
              </a:buClr>
              <a:buFont typeface="+mj-lt"/>
              <a:buAutoNum type="alphaLcPeriod"/>
              <a:tabLst>
                <a:tab pos="857250" algn="l"/>
                <a:tab pos="2857500" algn="l"/>
              </a:tabLst>
            </a:pPr>
            <a:r>
              <a:rPr lang="en-US" sz="2800" i="1" dirty="0">
                <a:latin typeface="Arial" panose="020B0604020202020204" pitchFamily="34" charset="0"/>
                <a:cs typeface="Arial" panose="020B0604020202020204" pitchFamily="34" charset="0"/>
              </a:rPr>
              <a:t>x</a:t>
            </a:r>
            <a:r>
              <a:rPr lang="en-US" sz="2800" baseline="30000" dirty="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- 1 = 0 </a:t>
            </a:r>
            <a:endParaRPr lang="en-US" sz="2800" dirty="0" smtClean="0">
              <a:latin typeface="Arial" panose="020B0604020202020204" pitchFamily="34" charset="0"/>
              <a:cs typeface="Arial" panose="020B0604020202020204" pitchFamily="34" charset="0"/>
            </a:endParaRPr>
          </a:p>
          <a:p>
            <a:pPr marL="857250" lvl="2" indent="-457200">
              <a:buClr>
                <a:srgbClr val="C00000"/>
              </a:buClr>
              <a:buFont typeface="+mj-lt"/>
              <a:buAutoNum type="alphaLcPeriod"/>
              <a:tabLst>
                <a:tab pos="857250" algn="l"/>
                <a:tab pos="2857500" algn="l"/>
              </a:tabLst>
            </a:pPr>
            <a:r>
              <a:rPr lang="en-US" sz="2800" dirty="0" smtClean="0">
                <a:latin typeface="Arial" panose="020B0604020202020204" pitchFamily="34" charset="0"/>
                <a:cs typeface="Arial" panose="020B0604020202020204" pitchFamily="34" charset="0"/>
              </a:rPr>
              <a:t>2</a:t>
            </a:r>
            <a:r>
              <a:rPr lang="en-US" sz="2800" i="1" dirty="0">
                <a:latin typeface="Arial" panose="020B0604020202020204" pitchFamily="34" charset="0"/>
                <a:cs typeface="Arial" panose="020B0604020202020204" pitchFamily="34" charset="0"/>
              </a:rPr>
              <a:t>x</a:t>
            </a:r>
            <a:r>
              <a:rPr lang="en-US" sz="2800" baseline="30000" dirty="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- 4</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- 6 = 0 </a:t>
            </a:r>
            <a:endParaRPr lang="en-US" sz="2800" dirty="0" smtClean="0">
              <a:latin typeface="Arial" panose="020B0604020202020204" pitchFamily="34" charset="0"/>
              <a:cs typeface="Arial" panose="020B0604020202020204" pitchFamily="34" charset="0"/>
            </a:endParaRPr>
          </a:p>
          <a:p>
            <a:pPr marL="857250" lvl="2" indent="-457200">
              <a:buClr>
                <a:srgbClr val="C00000"/>
              </a:buClr>
              <a:buFont typeface="+mj-lt"/>
              <a:buAutoNum type="alphaLcPeriod"/>
              <a:tabLst>
                <a:tab pos="857250" algn="l"/>
                <a:tab pos="2857500" algn="l"/>
              </a:tabLst>
            </a:pPr>
            <a:r>
              <a:rPr lang="en-US" sz="2800" dirty="0" smtClean="0">
                <a:latin typeface="Arial" panose="020B0604020202020204" pitchFamily="34" charset="0"/>
                <a:cs typeface="Arial" panose="020B0604020202020204" pitchFamily="34" charset="0"/>
              </a:rPr>
              <a:t>6</a:t>
            </a: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10</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- 4 = 0</a:t>
            </a:r>
          </a:p>
        </p:txBody>
      </p:sp>
      <p:sp>
        <p:nvSpPr>
          <p:cNvPr id="14" name="Flowchart: Delay 13"/>
          <p:cNvSpPr/>
          <p:nvPr/>
        </p:nvSpPr>
        <p:spPr>
          <a:xfrm flipH="1">
            <a:off x="5215019" y="1196752"/>
            <a:ext cx="365093" cy="536937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35496" y="44624"/>
            <a:ext cx="7560840" cy="648072"/>
          </a:xfrm>
        </p:spPr>
        <p:txBody>
          <a:bodyPr>
            <a:noAutofit/>
          </a:bodyPr>
          <a:lstStyle/>
          <a:p>
            <a:r>
              <a:rPr lang="en-GB" sz="4000" dirty="0" smtClean="0"/>
              <a:t>15.5 – Graphs of Cubic Functions</a:t>
            </a:r>
            <a:endParaRPr lang="en-GB" sz="4000" b="1" dirty="0" smtClean="0"/>
          </a:p>
        </p:txBody>
      </p:sp>
    </p:spTree>
    <p:extLst>
      <p:ext uri="{BB962C8B-B14F-4D97-AF65-F5344CB8AC3E}">
        <p14:creationId xmlns:p14="http://schemas.microsoft.com/office/powerpoint/2010/main" val="762118082"/>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485</a:t>
            </a:r>
            <a:endParaRPr lang="en-GB" sz="1400" b="1" dirty="0">
              <a:latin typeface="Calibri" panose="020F0502020204030204" pitchFamily="34" charset="0"/>
            </a:endParaRPr>
          </a:p>
        </p:txBody>
      </p:sp>
      <p:sp>
        <p:nvSpPr>
          <p:cNvPr id="3" name="Rectangle 2"/>
          <p:cNvSpPr/>
          <p:nvPr/>
        </p:nvSpPr>
        <p:spPr>
          <a:xfrm>
            <a:off x="251520" y="1262365"/>
            <a:ext cx="5207269" cy="5262979"/>
          </a:xfrm>
          <a:prstGeom prst="rect">
            <a:avLst/>
          </a:prstGeom>
        </p:spPr>
        <p:txBody>
          <a:bodyPr wrap="square">
            <a:spAutoFit/>
          </a:bodyPr>
          <a:lstStyle/>
          <a:p>
            <a:pPr marL="514350" lvl="1" indent="-514350">
              <a:buClr>
                <a:srgbClr val="C00000"/>
              </a:buClr>
              <a:buFont typeface="+mj-lt"/>
              <a:buAutoNum type="arabicPeriod" startAt="3"/>
              <a:tabLst>
                <a:tab pos="857250" algn="l"/>
                <a:tab pos="2857500" algn="l"/>
              </a:tabLst>
            </a:pPr>
            <a:r>
              <a:rPr lang="en-US" sz="2800" dirty="0">
                <a:latin typeface="Arial" panose="020B0604020202020204" pitchFamily="34" charset="0"/>
                <a:cs typeface="Arial" panose="020B0604020202020204" pitchFamily="34" charset="0"/>
              </a:rPr>
              <a:t>Expand the expression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x</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+ 4</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+ 1</a:t>
            </a:r>
            <a:r>
              <a:rPr lang="en-US" sz="2800" dirty="0" smtClean="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+ 2</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514350" lvl="1" indent="-514350">
              <a:buClr>
                <a:srgbClr val="C00000"/>
              </a:buClr>
              <a:buFont typeface="+mj-lt"/>
              <a:buAutoNum type="arabicPeriod" startAt="3"/>
              <a:tabLst>
                <a:tab pos="857250" algn="l"/>
                <a:tab pos="2857500" algn="l"/>
              </a:tabLst>
            </a:pPr>
            <a:r>
              <a:rPr lang="en-US" sz="2800" dirty="0">
                <a:latin typeface="Arial" panose="020B0604020202020204" pitchFamily="34" charset="0"/>
                <a:cs typeface="Arial" panose="020B0604020202020204" pitchFamily="34" charset="0"/>
              </a:rPr>
              <a:t>Copy and complete to expand the expression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+ 2)(</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+ 4)(</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+ 3)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x</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sym typeface="Wingdings" panose="05000000000000000000" pitchFamily="2" charset="2"/>
              </a:rPr>
              <a:t></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sym typeface="Wingdings" panose="05000000000000000000" pitchFamily="2" charset="2"/>
              </a:rPr>
              <a:t></a:t>
            </a:r>
            <a:r>
              <a:rPr lang="en-US" sz="2800" dirty="0" smtClean="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+ 3</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x</a:t>
            </a:r>
            <a:r>
              <a:rPr lang="en-US" sz="2800" baseline="30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 </a:t>
            </a:r>
            <a:r>
              <a:rPr lang="en-US" sz="2800" dirty="0">
                <a:latin typeface="Arial" panose="020B0604020202020204" pitchFamily="34" charset="0"/>
                <a:cs typeface="Arial" panose="020B0604020202020204" pitchFamily="34" charset="0"/>
                <a:sym typeface="Wingdings" panose="05000000000000000000" pitchFamily="2" charset="2"/>
              </a:rPr>
              <a:t></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x</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sym typeface="Wingdings" panose="05000000000000000000" pitchFamily="2" charset="2"/>
              </a:rPr>
              <a:t></a:t>
            </a:r>
            <a:r>
              <a:rPr lang="en-US" sz="2800" dirty="0" smtClean="0">
                <a:latin typeface="Arial" panose="020B0604020202020204" pitchFamily="34" charset="0"/>
                <a:cs typeface="Arial" panose="020B0604020202020204" pitchFamily="34" charset="0"/>
              </a:rPr>
              <a:t>x </a:t>
            </a: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sym typeface="Wingdings" panose="05000000000000000000" pitchFamily="2" charset="2"/>
              </a:rPr>
              <a:t></a:t>
            </a:r>
            <a:endParaRPr lang="en-US" sz="2800" dirty="0">
              <a:latin typeface="Arial" panose="020B0604020202020204" pitchFamily="34" charset="0"/>
              <a:cs typeface="Arial" panose="020B0604020202020204" pitchFamily="34" charset="0"/>
            </a:endParaRPr>
          </a:p>
        </p:txBody>
      </p:sp>
      <p:sp>
        <p:nvSpPr>
          <p:cNvPr id="6" name="Rectangle 5"/>
          <p:cNvSpPr/>
          <p:nvPr/>
        </p:nvSpPr>
        <p:spPr>
          <a:xfrm flipH="1">
            <a:off x="223751" y="2282096"/>
            <a:ext cx="5212344" cy="1938992"/>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Q3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Multiply each term in the first bracket by each term in the second bracket. </a:t>
            </a: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Then simplify.</a:t>
            </a:r>
            <a:br>
              <a:rPr lang="en-US" sz="22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endParaRPr lang="en-US" sz="12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456483" y="2996952"/>
            <a:ext cx="2547565" cy="1167637"/>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
        <p:nvSpPr>
          <p:cNvPr id="10" name="Title 1"/>
          <p:cNvSpPr>
            <a:spLocks noGrp="1"/>
          </p:cNvSpPr>
          <p:nvPr>
            <p:ph type="title"/>
          </p:nvPr>
        </p:nvSpPr>
        <p:spPr>
          <a:xfrm>
            <a:off x="35496" y="44624"/>
            <a:ext cx="7560840" cy="648072"/>
          </a:xfrm>
        </p:spPr>
        <p:txBody>
          <a:bodyPr>
            <a:noAutofit/>
          </a:bodyPr>
          <a:lstStyle/>
          <a:p>
            <a:r>
              <a:rPr lang="en-GB" sz="4000" dirty="0" smtClean="0"/>
              <a:t>15.5 – Graphs of Cubic Functions</a:t>
            </a:r>
            <a:endParaRPr lang="en-GB" sz="4000" b="1" dirty="0" smtClean="0"/>
          </a:p>
        </p:txBody>
      </p:sp>
    </p:spTree>
    <p:extLst>
      <p:ext uri="{BB962C8B-B14F-4D97-AF65-F5344CB8AC3E}">
        <p14:creationId xmlns:p14="http://schemas.microsoft.com/office/powerpoint/2010/main" val="1010894570"/>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485</a:t>
            </a:r>
            <a:endParaRPr lang="en-GB" sz="1400" b="1" dirty="0">
              <a:latin typeface="Calibri" panose="020F0502020204030204" pitchFamily="34" charset="0"/>
            </a:endParaRPr>
          </a:p>
        </p:txBody>
      </p:sp>
      <p:sp>
        <p:nvSpPr>
          <p:cNvPr id="3" name="Rectangle 2"/>
          <p:cNvSpPr/>
          <p:nvPr/>
        </p:nvSpPr>
        <p:spPr>
          <a:xfrm>
            <a:off x="268176" y="1268760"/>
            <a:ext cx="5239927" cy="4524315"/>
          </a:xfrm>
          <a:prstGeom prst="rect">
            <a:avLst/>
          </a:prstGeom>
        </p:spPr>
        <p:txBody>
          <a:bodyPr wrap="square">
            <a:spAutoFit/>
          </a:bodyPr>
          <a:lstStyle/>
          <a:p>
            <a:pPr marL="742950" lvl="1" indent="-742950">
              <a:buClr>
                <a:srgbClr val="C00000"/>
              </a:buClr>
              <a:buFont typeface="+mj-lt"/>
              <a:buAutoNum type="arabicPeriod" startAt="4"/>
              <a:tabLst>
                <a:tab pos="857250" algn="l"/>
                <a:tab pos="2857500" algn="l"/>
              </a:tabLst>
            </a:pPr>
            <a:r>
              <a:rPr lang="en-US" sz="3600" dirty="0">
                <a:latin typeface="Arial" panose="020B0604020202020204" pitchFamily="34" charset="0"/>
                <a:cs typeface="Arial" panose="020B0604020202020204" pitchFamily="34" charset="0"/>
              </a:rPr>
              <a:t>Expand the expressions </a:t>
            </a:r>
            <a:endParaRPr lang="en-US" sz="360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a:tabLst>
                <a:tab pos="857250" algn="l"/>
                <a:tab pos="2857500" algn="l"/>
              </a:tabLst>
            </a:pPr>
            <a:r>
              <a:rPr lang="en-US" sz="3600" dirty="0" smtClean="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+ 2</a:t>
            </a:r>
            <a:r>
              <a:rPr lang="en-US" sz="3600" dirty="0" smtClean="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+ 5</a:t>
            </a:r>
            <a:r>
              <a:rPr lang="en-US" sz="3600" dirty="0" smtClean="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+ 1) </a:t>
            </a:r>
            <a:endParaRPr lang="en-US" sz="360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a:tabLst>
                <a:tab pos="857250" algn="l"/>
                <a:tab pos="2857500" algn="l"/>
              </a:tabLst>
            </a:pPr>
            <a:r>
              <a:rPr lang="en-US" sz="3600" dirty="0" smtClean="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- 3</a:t>
            </a:r>
            <a:r>
              <a:rPr lang="en-US" sz="3600" dirty="0" smtClean="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+ 4</a:t>
            </a:r>
            <a:r>
              <a:rPr lang="en-US" sz="3600" dirty="0" smtClean="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- 2)</a:t>
            </a:r>
            <a:endParaRPr lang="en-US" sz="360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a:tabLst>
                <a:tab pos="857250" algn="l"/>
                <a:tab pos="2857500" algn="l"/>
              </a:tabLst>
            </a:pPr>
            <a:r>
              <a:rPr lang="en-US" sz="3600" dirty="0" smtClean="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+ 2</a:t>
            </a:r>
            <a:r>
              <a:rPr lang="en-US" sz="3600" dirty="0" smtClean="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1)(</a:t>
            </a:r>
            <a:r>
              <a:rPr lang="en-US" sz="3600" i="1" dirty="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+ 3</a:t>
            </a:r>
            <a:r>
              <a:rPr lang="en-US" sz="3600" dirty="0" smtClean="0">
                <a:latin typeface="Arial" panose="020B0604020202020204" pitchFamily="34" charset="0"/>
                <a:cs typeface="Arial" panose="020B0604020202020204" pitchFamily="34" charset="0"/>
              </a:rPr>
              <a:t>)</a:t>
            </a:r>
          </a:p>
          <a:p>
            <a:pPr marL="971550" lvl="2" indent="-514350">
              <a:buClr>
                <a:srgbClr val="C00000"/>
              </a:buClr>
              <a:buFont typeface="+mj-lt"/>
              <a:buAutoNum type="alphaLcPeriod"/>
              <a:tabLst>
                <a:tab pos="857250" algn="l"/>
                <a:tab pos="2857500" algn="l"/>
              </a:tabLst>
            </a:pPr>
            <a:r>
              <a:rPr lang="en-US" sz="3600" i="1" dirty="0" smtClean="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+ 5</a:t>
            </a:r>
            <a:r>
              <a:rPr lang="en-US" sz="3600" dirty="0" smtClean="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x</a:t>
            </a:r>
            <a:r>
              <a:rPr lang="en-US" sz="3600" i="1" dirty="0" smtClean="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- 4</a:t>
            </a:r>
            <a:r>
              <a:rPr lang="en-US" sz="3600" dirty="0">
                <a:latin typeface="Arial" panose="020B0604020202020204" pitchFamily="34" charset="0"/>
                <a:cs typeface="Arial" panose="020B0604020202020204" pitchFamily="34" charset="0"/>
              </a:rPr>
              <a:t>) </a:t>
            </a:r>
            <a:endParaRPr lang="en-US" sz="3600" dirty="0" smtClean="0">
              <a:latin typeface="Arial" panose="020B0604020202020204" pitchFamily="34" charset="0"/>
              <a:cs typeface="Arial" panose="020B0604020202020204" pitchFamily="34" charset="0"/>
            </a:endParaRPr>
          </a:p>
          <a:p>
            <a:pPr marL="971550" lvl="2" indent="-514350">
              <a:buClr>
                <a:srgbClr val="C00000"/>
              </a:buClr>
              <a:buFont typeface="+mj-lt"/>
              <a:buAutoNum type="alphaLcPeriod"/>
              <a:tabLst>
                <a:tab pos="857250" algn="l"/>
                <a:tab pos="2857500" algn="l"/>
              </a:tabLst>
            </a:pPr>
            <a:r>
              <a:rPr lang="en-US" sz="3600" dirty="0" smtClean="0">
                <a:latin typeface="Arial" panose="020B0604020202020204" pitchFamily="34" charset="0"/>
                <a:cs typeface="Arial" panose="020B0604020202020204" pitchFamily="34" charset="0"/>
              </a:rPr>
              <a:t>(x + 1)</a:t>
            </a:r>
            <a:r>
              <a:rPr lang="en-US" sz="3600" baseline="30000" dirty="0" smtClean="0">
                <a:latin typeface="Arial" panose="020B0604020202020204" pitchFamily="34" charset="0"/>
                <a:cs typeface="Arial" panose="020B0604020202020204" pitchFamily="34" charset="0"/>
              </a:rPr>
              <a:t>2</a:t>
            </a:r>
            <a:r>
              <a:rPr lang="en-US" sz="3600" dirty="0" smtClean="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- 1) </a:t>
            </a:r>
          </a:p>
          <a:p>
            <a:pPr marL="971550" lvl="2" indent="-514350">
              <a:buClr>
                <a:srgbClr val="C00000"/>
              </a:buClr>
              <a:buFont typeface="+mj-lt"/>
              <a:buAutoNum type="alphaLcPeriod"/>
              <a:tabLst>
                <a:tab pos="857250" algn="l"/>
                <a:tab pos="2857500" algn="l"/>
              </a:tabLst>
            </a:pPr>
            <a:r>
              <a:rPr lang="en-US" sz="3600" dirty="0" smtClean="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+ 3)</a:t>
            </a:r>
            <a:r>
              <a:rPr lang="en-US" sz="3600" baseline="30000" dirty="0">
                <a:latin typeface="Arial" panose="020B0604020202020204" pitchFamily="34" charset="0"/>
                <a:cs typeface="Arial" panose="020B0604020202020204" pitchFamily="34" charset="0"/>
              </a:rPr>
              <a:t>3</a:t>
            </a: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
        <p:nvSpPr>
          <p:cNvPr id="10" name="Title 1"/>
          <p:cNvSpPr>
            <a:spLocks noGrp="1"/>
          </p:cNvSpPr>
          <p:nvPr>
            <p:ph type="title"/>
          </p:nvPr>
        </p:nvSpPr>
        <p:spPr>
          <a:xfrm>
            <a:off x="35496" y="44624"/>
            <a:ext cx="7560840" cy="648072"/>
          </a:xfrm>
        </p:spPr>
        <p:txBody>
          <a:bodyPr>
            <a:noAutofit/>
          </a:bodyPr>
          <a:lstStyle/>
          <a:p>
            <a:r>
              <a:rPr lang="en-GB" sz="4000" dirty="0" smtClean="0"/>
              <a:t>15.5 – Graphs of Cubic Functions</a:t>
            </a:r>
            <a:endParaRPr lang="en-GB" sz="4000" b="1" dirty="0" smtClean="0"/>
          </a:p>
        </p:txBody>
      </p:sp>
    </p:spTree>
    <p:extLst>
      <p:ext uri="{BB962C8B-B14F-4D97-AF65-F5344CB8AC3E}">
        <p14:creationId xmlns:p14="http://schemas.microsoft.com/office/powerpoint/2010/main" val="1763879139"/>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486</a:t>
            </a:r>
            <a:endParaRPr lang="en-GB" sz="1400" b="1" dirty="0">
              <a:latin typeface="Calibri" panose="020F0502020204030204" pitchFamily="34" charset="0"/>
            </a:endParaRPr>
          </a:p>
        </p:txBody>
      </p:sp>
      <p:grpSp>
        <p:nvGrpSpPr>
          <p:cNvPr id="6" name="Group 5"/>
          <p:cNvGrpSpPr/>
          <p:nvPr/>
        </p:nvGrpSpPr>
        <p:grpSpPr>
          <a:xfrm>
            <a:off x="251520" y="1268760"/>
            <a:ext cx="8568952" cy="5303336"/>
            <a:chOff x="150164" y="6494199"/>
            <a:chExt cx="8568952" cy="5303336"/>
          </a:xfrm>
        </p:grpSpPr>
        <p:sp>
          <p:nvSpPr>
            <p:cNvPr id="7" name="Rectangle 6"/>
            <p:cNvSpPr/>
            <p:nvPr/>
          </p:nvSpPr>
          <p:spPr>
            <a:xfrm flipH="1">
              <a:off x="150164" y="6673055"/>
              <a:ext cx="8568952" cy="5124480"/>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400" dirty="0">
                  <a:solidFill>
                    <a:schemeClr val="tx1"/>
                  </a:solidFill>
                  <a:latin typeface="Arial" panose="020B0604020202020204" pitchFamily="34" charset="0"/>
                  <a:cs typeface="Arial" panose="020B0604020202020204" pitchFamily="34" charset="0"/>
                </a:rPr>
                <a:t>A </a:t>
              </a:r>
              <a:r>
                <a:rPr lang="en-US" sz="2400" b="1" dirty="0">
                  <a:solidFill>
                    <a:schemeClr val="tx1"/>
                  </a:solidFill>
                  <a:latin typeface="Arial" panose="020B0604020202020204" pitchFamily="34" charset="0"/>
                  <a:cs typeface="Arial" panose="020B0604020202020204" pitchFamily="34" charset="0"/>
                </a:rPr>
                <a:t>cubic</a:t>
              </a:r>
              <a:r>
                <a:rPr lang="en-US" sz="2400" dirty="0">
                  <a:solidFill>
                    <a:schemeClr val="tx1"/>
                  </a:solidFill>
                  <a:latin typeface="Arial" panose="020B0604020202020204" pitchFamily="34" charset="0"/>
                  <a:cs typeface="Arial" panose="020B0604020202020204" pitchFamily="34" charset="0"/>
                </a:rPr>
                <a:t> function is one whose highest power of x is It is written in the form </a:t>
              </a:r>
              <a:r>
                <a:rPr lang="en-US" sz="2400" b="1" i="1" dirty="0">
                  <a:solidFill>
                    <a:schemeClr val="tx1"/>
                  </a:solidFill>
                  <a:latin typeface="Arial" panose="020B0604020202020204" pitchFamily="34" charset="0"/>
                  <a:cs typeface="Arial" panose="020B0604020202020204" pitchFamily="34" charset="0"/>
                </a:rPr>
                <a:t>y</a:t>
              </a:r>
              <a:r>
                <a:rPr lang="en-US" sz="2400" b="1" dirty="0">
                  <a:solidFill>
                    <a:schemeClr val="tx1"/>
                  </a:solidFill>
                  <a:latin typeface="Arial" panose="020B0604020202020204" pitchFamily="34" charset="0"/>
                  <a:cs typeface="Arial" panose="020B0604020202020204" pitchFamily="34" charset="0"/>
                </a:rPr>
                <a:t> = </a:t>
              </a:r>
              <a:r>
                <a:rPr lang="en-US" sz="2400" b="1" i="1" dirty="0">
                  <a:solidFill>
                    <a:schemeClr val="tx1"/>
                  </a:solidFill>
                  <a:latin typeface="Arial" panose="020B0604020202020204" pitchFamily="34" charset="0"/>
                  <a:cs typeface="Arial" panose="020B0604020202020204" pitchFamily="34" charset="0"/>
                </a:rPr>
                <a:t>ax</a:t>
              </a:r>
              <a:r>
                <a:rPr lang="en-US" sz="2400" b="1" baseline="30000" dirty="0">
                  <a:solidFill>
                    <a:schemeClr val="tx1"/>
                  </a:solidFill>
                  <a:latin typeface="Arial" panose="020B0604020202020204" pitchFamily="34" charset="0"/>
                  <a:cs typeface="Arial" panose="020B0604020202020204" pitchFamily="34" charset="0"/>
                </a:rPr>
                <a:t>3</a:t>
              </a:r>
              <a:r>
                <a:rPr lang="en-US" sz="2400" b="1" dirty="0">
                  <a:solidFill>
                    <a:schemeClr val="tx1"/>
                  </a:solidFill>
                  <a:latin typeface="Arial" panose="020B0604020202020204" pitchFamily="34" charset="0"/>
                  <a:cs typeface="Arial" panose="020B0604020202020204" pitchFamily="34" charset="0"/>
                </a:rPr>
                <a:t> </a:t>
              </a:r>
              <a:r>
                <a:rPr lang="en-US" sz="2400" b="1" dirty="0" smtClean="0">
                  <a:solidFill>
                    <a:schemeClr val="tx1"/>
                  </a:solidFill>
                  <a:latin typeface="Arial" panose="020B0604020202020204" pitchFamily="34" charset="0"/>
                  <a:cs typeface="Arial" panose="020B0604020202020204" pitchFamily="34" charset="0"/>
                </a:rPr>
                <a:t>+ </a:t>
              </a:r>
              <a:r>
                <a:rPr lang="en-US" sz="2400" b="1" i="1" dirty="0">
                  <a:solidFill>
                    <a:schemeClr val="tx1"/>
                  </a:solidFill>
                  <a:latin typeface="Arial" panose="020B0604020202020204" pitchFamily="34" charset="0"/>
                  <a:cs typeface="Arial" panose="020B0604020202020204" pitchFamily="34" charset="0"/>
                </a:rPr>
                <a:t>bx</a:t>
              </a:r>
              <a:r>
                <a:rPr lang="en-US" sz="2400" b="1" baseline="30000" dirty="0">
                  <a:solidFill>
                    <a:schemeClr val="tx1"/>
                  </a:solidFill>
                  <a:latin typeface="Arial" panose="020B0604020202020204" pitchFamily="34" charset="0"/>
                  <a:cs typeface="Arial" panose="020B0604020202020204" pitchFamily="34" charset="0"/>
                </a:rPr>
                <a:t>2</a:t>
              </a:r>
              <a:r>
                <a:rPr lang="en-US" sz="2400" b="1" dirty="0">
                  <a:solidFill>
                    <a:schemeClr val="tx1"/>
                  </a:solidFill>
                  <a:latin typeface="Arial" panose="020B0604020202020204" pitchFamily="34" charset="0"/>
                  <a:cs typeface="Arial" panose="020B0604020202020204" pitchFamily="34" charset="0"/>
                </a:rPr>
                <a:t> + </a:t>
              </a:r>
              <a:r>
                <a:rPr lang="en-US" sz="2400" b="1" i="1" dirty="0">
                  <a:solidFill>
                    <a:schemeClr val="tx1"/>
                  </a:solidFill>
                  <a:latin typeface="Arial" panose="020B0604020202020204" pitchFamily="34" charset="0"/>
                  <a:cs typeface="Arial" panose="020B0604020202020204" pitchFamily="34" charset="0"/>
                </a:rPr>
                <a:t>cx</a:t>
              </a:r>
              <a:r>
                <a:rPr lang="en-US" sz="2400" b="1" dirty="0">
                  <a:solidFill>
                    <a:schemeClr val="tx1"/>
                  </a:solidFill>
                  <a:latin typeface="Arial" panose="020B0604020202020204" pitchFamily="34" charset="0"/>
                  <a:cs typeface="Arial" panose="020B0604020202020204" pitchFamily="34" charset="0"/>
                </a:rPr>
                <a:t> + </a:t>
              </a:r>
              <a:r>
                <a:rPr lang="en-US" sz="2400" b="1" i="1" dirty="0">
                  <a:solidFill>
                    <a:schemeClr val="tx1"/>
                  </a:solidFill>
                  <a:latin typeface="Arial" panose="020B0604020202020204" pitchFamily="34" charset="0"/>
                  <a:cs typeface="Arial" panose="020B0604020202020204" pitchFamily="34" charset="0"/>
                </a:rPr>
                <a:t>d</a:t>
              </a:r>
            </a:p>
            <a:p>
              <a:r>
                <a:rPr lang="en-US" sz="2400" dirty="0" smtClean="0">
                  <a:solidFill>
                    <a:schemeClr val="tx1"/>
                  </a:solidFill>
                  <a:latin typeface="Arial" panose="020B0604020202020204" pitchFamily="34" charset="0"/>
                  <a:cs typeface="Arial" panose="020B0604020202020204" pitchFamily="34" charset="0"/>
                </a:rPr>
                <a:t>When </a:t>
              </a:r>
              <a:r>
                <a:rPr lang="en-US" sz="2400" dirty="0">
                  <a:solidFill>
                    <a:schemeClr val="tx1"/>
                  </a:solidFill>
                  <a:latin typeface="Arial" panose="020B0604020202020204" pitchFamily="34" charset="0"/>
                  <a:cs typeface="Arial" panose="020B0604020202020204" pitchFamily="34" charset="0"/>
                </a:rPr>
                <a:t>a &gt; 0 the function looks like </a:t>
              </a:r>
              <a:endParaRPr lang="en-US" sz="2400" dirty="0" smtClean="0">
                <a:solidFill>
                  <a:schemeClr val="tx1"/>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When </a:t>
              </a:r>
              <a:r>
                <a:rPr lang="en-US" sz="2400" dirty="0">
                  <a:solidFill>
                    <a:schemeClr val="tx1"/>
                  </a:solidFill>
                  <a:latin typeface="Arial" panose="020B0604020202020204" pitchFamily="34" charset="0"/>
                  <a:cs typeface="Arial" panose="020B0604020202020204" pitchFamily="34" charset="0"/>
                </a:rPr>
                <a:t>a &lt; 0 the function looks like</a:t>
              </a:r>
            </a:p>
            <a:p>
              <a:endParaRPr lang="en-US" sz="2400" dirty="0" smtClean="0">
                <a:solidFill>
                  <a:schemeClr val="tx1"/>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a:p>
              <a:endParaRPr lang="en-US" sz="2400" dirty="0" smtClean="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The </a:t>
              </a:r>
              <a:r>
                <a:rPr lang="en-US" sz="2400" dirty="0">
                  <a:solidFill>
                    <a:schemeClr val="tx1"/>
                  </a:solidFill>
                  <a:latin typeface="Arial" panose="020B0604020202020204" pitchFamily="34" charset="0"/>
                  <a:cs typeface="Arial" panose="020B0604020202020204" pitchFamily="34" charset="0"/>
                </a:rPr>
                <a:t>graph intersects the </a:t>
              </a: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-axis </a:t>
              </a:r>
              <a:r>
                <a:rPr lang="en-US" sz="2400" dirty="0">
                  <a:solidFill>
                    <a:schemeClr val="tx1"/>
                  </a:solidFill>
                  <a:latin typeface="Arial" panose="020B0604020202020204" pitchFamily="34" charset="0"/>
                  <a:cs typeface="Arial" panose="020B0604020202020204" pitchFamily="34" charset="0"/>
                </a:rPr>
                <a:t>at the point </a:t>
              </a:r>
              <a:r>
                <a:rPr lang="en-US" sz="2400" i="1" dirty="0">
                  <a:solidFill>
                    <a:schemeClr val="tx1"/>
                  </a:solidFill>
                  <a:latin typeface="Arial" panose="020B0604020202020204" pitchFamily="34" charset="0"/>
                  <a:cs typeface="Arial" panose="020B0604020202020204" pitchFamily="34" charset="0"/>
                </a:rPr>
                <a:t>y</a:t>
              </a:r>
              <a:r>
                <a:rPr lang="en-US" sz="2400" dirty="0">
                  <a:solidFill>
                    <a:schemeClr val="tx1"/>
                  </a:solidFill>
                  <a:latin typeface="Arial" panose="020B0604020202020204" pitchFamily="34" charset="0"/>
                  <a:cs typeface="Arial" panose="020B0604020202020204" pitchFamily="34" charset="0"/>
                </a:rPr>
                <a:t> = </a:t>
              </a:r>
              <a:r>
                <a:rPr lang="en-US" sz="2400" i="1" dirty="0">
                  <a:solidFill>
                    <a:schemeClr val="tx1"/>
                  </a:solidFill>
                  <a:latin typeface="Arial" panose="020B0604020202020204" pitchFamily="34" charset="0"/>
                  <a:cs typeface="Arial" panose="020B0604020202020204" pitchFamily="34" charset="0"/>
                </a:rPr>
                <a:t>d</a:t>
              </a:r>
            </a:p>
            <a:p>
              <a:r>
                <a:rPr lang="en-US" sz="2400" dirty="0">
                  <a:solidFill>
                    <a:schemeClr val="tx1"/>
                  </a:solidFill>
                  <a:latin typeface="Arial" panose="020B0604020202020204" pitchFamily="34" charset="0"/>
                  <a:cs typeface="Arial" panose="020B0604020202020204" pitchFamily="34" charset="0"/>
                </a:rPr>
                <a:t>The graph's roots can be found by finding the values of </a:t>
              </a:r>
              <a:r>
                <a:rPr lang="en-US" sz="2400" i="1" dirty="0" smtClean="0">
                  <a:solidFill>
                    <a:schemeClr val="tx1"/>
                  </a:solidFill>
                  <a:latin typeface="Arial" panose="020B0604020202020204" pitchFamily="34" charset="0"/>
                  <a:cs typeface="Arial" panose="020B0604020202020204" pitchFamily="34" charset="0"/>
                </a:rPr>
                <a:t>x</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for which </a:t>
              </a:r>
              <a:r>
                <a:rPr lang="en-US" sz="2400" i="1" dirty="0">
                  <a:solidFill>
                    <a:schemeClr val="tx1"/>
                  </a:solidFill>
                  <a:latin typeface="Arial" panose="020B0604020202020204" pitchFamily="34" charset="0"/>
                  <a:cs typeface="Arial" panose="020B0604020202020204" pitchFamily="34" charset="0"/>
                </a:rPr>
                <a:t>y</a:t>
              </a:r>
              <a:r>
                <a:rPr lang="en-US" sz="2400" dirty="0">
                  <a:solidFill>
                    <a:schemeClr val="tx1"/>
                  </a:solidFill>
                  <a:latin typeface="Arial" panose="020B0604020202020204" pitchFamily="34" charset="0"/>
                  <a:cs typeface="Arial" panose="020B0604020202020204" pitchFamily="34" charset="0"/>
                </a:rPr>
                <a:t> = 0.</a:t>
              </a:r>
            </a:p>
          </p:txBody>
        </p:sp>
        <p:sp>
          <p:nvSpPr>
            <p:cNvPr id="10" name="Pentagon 9"/>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10</a:t>
              </a:r>
              <a:endParaRPr lang="en-US" sz="2400" b="1" dirty="0">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18210" y="2242323"/>
            <a:ext cx="2718001" cy="1423719"/>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18211" y="3799611"/>
            <a:ext cx="2718000" cy="1465144"/>
          </a:xfrm>
          <a:prstGeom prst="rect">
            <a:avLst/>
          </a:prstGeom>
        </p:spPr>
      </p:pic>
      <p:sp>
        <p:nvSpPr>
          <p:cNvPr id="12" name="Title 1"/>
          <p:cNvSpPr>
            <a:spLocks noGrp="1"/>
          </p:cNvSpPr>
          <p:nvPr>
            <p:ph type="title"/>
          </p:nvPr>
        </p:nvSpPr>
        <p:spPr>
          <a:xfrm>
            <a:off x="35496" y="44624"/>
            <a:ext cx="7560840" cy="648072"/>
          </a:xfrm>
        </p:spPr>
        <p:txBody>
          <a:bodyPr>
            <a:noAutofit/>
          </a:bodyPr>
          <a:lstStyle/>
          <a:p>
            <a:r>
              <a:rPr lang="en-GB" sz="4000" dirty="0" smtClean="0"/>
              <a:t>15.5 – Graphs of Cubic Functions</a:t>
            </a:r>
            <a:endParaRPr lang="en-GB" sz="4000" b="1" dirty="0" smtClean="0"/>
          </a:p>
        </p:txBody>
      </p:sp>
    </p:spTree>
    <p:extLst>
      <p:ext uri="{BB962C8B-B14F-4D97-AF65-F5344CB8AC3E}">
        <p14:creationId xmlns:p14="http://schemas.microsoft.com/office/powerpoint/2010/main" val="1311511012"/>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588453"/>
              </a:xfrm>
              <a:prstGeom prst="rect">
                <a:avLst/>
              </a:prstGeom>
            </p:spPr>
            <p:txBody>
              <a:bodyPr wrap="square">
                <a:spAutoFit/>
              </a:bodyPr>
              <a:lstStyle/>
              <a:p>
                <a:pPr marL="457200" indent="-457200">
                  <a:buClr>
                    <a:srgbClr val="C00000"/>
                  </a:buClr>
                  <a:buFont typeface="+mj-lt"/>
                  <a:buAutoNum type="arabicPeriod" startAt="5"/>
                  <a:tabLst>
                    <a:tab pos="2687638" algn="l"/>
                  </a:tabLst>
                </a:pPr>
                <a:r>
                  <a:rPr lang="en-US" sz="2700" dirty="0" smtClean="0">
                    <a:latin typeface="Arial" panose="020B0604020202020204" pitchFamily="34" charset="0"/>
                    <a:cs typeface="Arial" panose="020B0604020202020204" pitchFamily="34" charset="0"/>
                  </a:rPr>
                  <a:t>Solve these inequalities </a:t>
                </a:r>
                <a:r>
                  <a:rPr lang="en-US" sz="2700" dirty="0">
                    <a:latin typeface="Arial" panose="020B0604020202020204" pitchFamily="34" charset="0"/>
                    <a:cs typeface="Arial" panose="020B0604020202020204" pitchFamily="34" charset="0"/>
                  </a:rPr>
                  <a:t>and write the solutions using set notation.</a:t>
                </a:r>
              </a:p>
              <a:p>
                <a:pPr marL="971550" lvl="1" indent="-514350">
                  <a:buClr>
                    <a:srgbClr val="C00000"/>
                  </a:buClr>
                  <a:buFont typeface="+mj-lt"/>
                  <a:buAutoNum type="alphaLcPeriod"/>
                  <a:tabLst>
                    <a:tab pos="2687638" algn="l"/>
                  </a:tabLst>
                </a:pP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m:rPr>
                            <m:sty m:val="p"/>
                          </m:rPr>
                          <a:rPr lang="en-US" sz="2800" b="0" i="0" smtClean="0">
                            <a:latin typeface="Cambria Math" panose="02040503050406030204" pitchFamily="18" charset="0"/>
                            <a:cs typeface="Arial" panose="020B0604020202020204" pitchFamily="34" charset="0"/>
                          </a:rPr>
                          <m:t>x</m:t>
                        </m:r>
                      </m:num>
                      <m:den>
                        <m:r>
                          <a:rPr lang="en-US" sz="2800" b="0" i="0" smtClean="0">
                            <a:latin typeface="Cambria Math" panose="02040503050406030204" pitchFamily="18" charset="0"/>
                            <a:cs typeface="Arial" panose="020B0604020202020204" pitchFamily="34" charset="0"/>
                          </a:rPr>
                          <m:t>3</m:t>
                        </m:r>
                      </m:den>
                    </m:f>
                    <m:r>
                      <a:rPr lang="en-US" sz="2800" b="0" i="0" smtClean="0">
                        <a:latin typeface="Cambria Math" panose="02040503050406030204" pitchFamily="18" charset="0"/>
                        <a:cs typeface="Arial" panose="020B0604020202020204" pitchFamily="34" charset="0"/>
                      </a:rPr>
                      <m:t> </m:t>
                    </m:r>
                  </m:oMath>
                </a14:m>
                <a:r>
                  <a:rPr lang="en-US" sz="2700" dirty="0" smtClean="0">
                    <a:latin typeface="Arial" panose="020B0604020202020204" pitchFamily="34" charset="0"/>
                    <a:cs typeface="Arial" panose="020B0604020202020204" pitchFamily="34" charset="0"/>
                  </a:rPr>
                  <a:t>&lt; -</a:t>
                </a:r>
                <a:r>
                  <a:rPr lang="en-US" sz="2700" dirty="0">
                    <a:latin typeface="Arial" panose="020B0604020202020204" pitchFamily="34" charset="0"/>
                    <a:cs typeface="Arial" panose="020B0604020202020204" pitchFamily="34" charset="0"/>
                  </a:rPr>
                  <a:t>4 </a:t>
                </a:r>
                <a:r>
                  <a:rPr lang="en-US" sz="2700" dirty="0" smtClean="0">
                    <a:latin typeface="Arial" panose="020B0604020202020204" pitchFamily="34" charset="0"/>
                    <a:cs typeface="Arial" panose="020B0604020202020204" pitchFamily="34" charset="0"/>
                  </a:rPr>
                  <a:t>	</a:t>
                </a:r>
              </a:p>
              <a:p>
                <a:pPr marL="971550" lvl="1" indent="-514350">
                  <a:buClr>
                    <a:srgbClr val="C00000"/>
                  </a:buClr>
                  <a:buFont typeface="+mj-lt"/>
                  <a:buAutoNum type="alphaLcPeriod"/>
                  <a:tabLst>
                    <a:tab pos="2687638" algn="l"/>
                  </a:tabLst>
                </a:pPr>
                <a:r>
                  <a:rPr lang="en-US" sz="2700" dirty="0" smtClean="0">
                    <a:latin typeface="Arial" panose="020B0604020202020204" pitchFamily="34" charset="0"/>
                    <a:cs typeface="Arial" panose="020B0604020202020204" pitchFamily="34" charset="0"/>
                  </a:rPr>
                  <a:t>3(2</a:t>
                </a:r>
                <a:r>
                  <a:rPr lang="en-US" sz="2700" i="1" dirty="0" smtClean="0">
                    <a:latin typeface="Arial" panose="020B0604020202020204" pitchFamily="34" charset="0"/>
                    <a:cs typeface="Arial" panose="020B0604020202020204" pitchFamily="34" charset="0"/>
                  </a:rPr>
                  <a:t>x </a:t>
                </a: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rPr>
                  <a:t>7) &gt;-39</a:t>
                </a:r>
              </a:p>
              <a:p>
                <a:pPr marL="971550" lvl="1" indent="-514350">
                  <a:buClr>
                    <a:srgbClr val="C00000"/>
                  </a:buClr>
                  <a:buFont typeface="+mj-lt"/>
                  <a:buAutoNum type="alphaLcPeriod"/>
                  <a:tabLst>
                    <a:tab pos="2687638" algn="l"/>
                  </a:tabLst>
                </a:pP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m:rPr>
                            <m:sty m:val="p"/>
                          </m:rPr>
                          <a:rPr lang="en-US" sz="2400">
                            <a:latin typeface="Cambria Math" panose="02040503050406030204" pitchFamily="18" charset="0"/>
                            <a:cs typeface="Arial" panose="020B0604020202020204" pitchFamily="34" charset="0"/>
                          </a:rPr>
                          <m:t>x</m:t>
                        </m:r>
                      </m:num>
                      <m:den>
                        <m:r>
                          <a:rPr lang="en-US" sz="2400" b="0" i="0" smtClean="0">
                            <a:latin typeface="Cambria Math" panose="02040503050406030204" pitchFamily="18" charset="0"/>
                            <a:cs typeface="Arial" panose="020B0604020202020204" pitchFamily="34" charset="0"/>
                          </a:rPr>
                          <m:t>5</m:t>
                        </m:r>
                      </m:den>
                    </m:f>
                  </m:oMath>
                </a14:m>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m:rPr>
                            <m:sty m:val="p"/>
                          </m:rPr>
                          <a:rPr lang="en-US" sz="2800">
                            <a:latin typeface="Cambria Math" panose="02040503050406030204" pitchFamily="18" charset="0"/>
                            <a:cs typeface="Arial" panose="020B0604020202020204" pitchFamily="34" charset="0"/>
                          </a:rPr>
                          <m:t>x</m:t>
                        </m:r>
                      </m:num>
                      <m:den>
                        <m:r>
                          <a:rPr lang="en-US" sz="2800" b="0" i="0" smtClean="0">
                            <a:latin typeface="Cambria Math" panose="02040503050406030204" pitchFamily="18" charset="0"/>
                            <a:cs typeface="Arial" panose="020B0604020202020204" pitchFamily="34" charset="0"/>
                          </a:rPr>
                          <m:t>3</m:t>
                        </m:r>
                      </m:den>
                    </m:f>
                  </m:oMath>
                </a14:m>
                <a:r>
                  <a:rPr lang="en-US" sz="2700" dirty="0" smtClean="0">
                    <a:latin typeface="Arial" panose="020B0604020202020204" pitchFamily="34" charset="0"/>
                    <a:cs typeface="Arial" panose="020B0604020202020204" pitchFamily="34" charset="0"/>
                  </a:rPr>
                  <a:t>    </a:t>
                </a:r>
                <a:r>
                  <a:rPr lang="en-US" sz="2700" dirty="0" smtClean="0">
                    <a:solidFill>
                      <a:srgbClr val="C00000"/>
                    </a:solidFill>
                    <a:latin typeface="Arial" panose="020B0604020202020204" pitchFamily="34" charset="0"/>
                    <a:cs typeface="Arial" panose="020B0604020202020204" pitchFamily="34" charset="0"/>
                  </a:rPr>
                  <a:t>d.</a:t>
                </a:r>
                <a:r>
                  <a:rPr lang="en-US" sz="2700" dirty="0" smtClean="0">
                    <a:latin typeface="Arial" panose="020B0604020202020204" pitchFamily="34" charset="0"/>
                    <a:cs typeface="Arial" panose="020B0604020202020204" pitchFamily="34" charset="0"/>
                  </a:rPr>
                  <a:t> 10- 2</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14:m>
                  <m:oMath xmlns:m="http://schemas.openxmlformats.org/officeDocument/2006/math">
                    <m:r>
                      <a:rPr lang="en-US" sz="2700" i="1">
                        <a:latin typeface="Cambria Math" panose="02040503050406030204" pitchFamily="18" charset="0"/>
                        <a:ea typeface="Cambria Math" panose="02040503050406030204" pitchFamily="18" charset="0"/>
                        <a:cs typeface="Arial" panose="020B0604020202020204" pitchFamily="34" charset="0"/>
                      </a:rPr>
                      <m:t>≥ </m:t>
                    </m:r>
                  </m:oMath>
                </a14:m>
                <a:r>
                  <a:rPr lang="en-US" sz="2700" dirty="0" smtClean="0">
                    <a:latin typeface="Arial" panose="020B0604020202020204" pitchFamily="34" charset="0"/>
                    <a:cs typeface="Arial" panose="020B0604020202020204" pitchFamily="34" charset="0"/>
                  </a:rPr>
                  <a:t> 4(2</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-1</a:t>
                </a:r>
                <a:r>
                  <a:rPr lang="en-US" sz="2700" dirty="0">
                    <a:latin typeface="Arial" panose="020B0604020202020204" pitchFamily="34" charset="0"/>
                    <a:cs typeface="Arial" panose="020B0604020202020204" pitchFamily="34" charset="0"/>
                  </a:rPr>
                  <a:t>)</a:t>
                </a:r>
              </a:p>
              <a:p>
                <a:pPr marL="457200" indent="-457200">
                  <a:buClr>
                    <a:srgbClr val="C00000"/>
                  </a:buClr>
                  <a:buFont typeface="+mj-lt"/>
                  <a:buAutoNum type="arabicPeriod" startAt="5"/>
                  <a:tabLst>
                    <a:tab pos="2687638" algn="l"/>
                  </a:tabLst>
                </a:pPr>
                <a:r>
                  <a:rPr lang="en-US" sz="2700" dirty="0" smtClean="0">
                    <a:latin typeface="Arial" panose="020B0604020202020204" pitchFamily="34" charset="0"/>
                    <a:cs typeface="Arial" panose="020B0604020202020204" pitchFamily="34" charset="0"/>
                  </a:rPr>
                  <a:t>Find </a:t>
                </a:r>
                <a:r>
                  <a:rPr lang="en-US" sz="2700" dirty="0">
                    <a:latin typeface="Arial" panose="020B0604020202020204" pitchFamily="34" charset="0"/>
                    <a:cs typeface="Arial" panose="020B0604020202020204" pitchFamily="34" charset="0"/>
                  </a:rPr>
                  <a:t>all the integer values </a:t>
                </a:r>
                <a:r>
                  <a:rPr lang="en-US" sz="2700" dirty="0" smtClean="0">
                    <a:latin typeface="Arial" panose="020B0604020202020204" pitchFamily="34" charset="0"/>
                    <a:cs typeface="Arial" panose="020B0604020202020204" pitchFamily="34" charset="0"/>
                  </a:rPr>
                  <a:t>of </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which satisfy these inequalities.</a:t>
                </a:r>
              </a:p>
              <a:p>
                <a:pPr marL="971550" lvl="1" indent="-514350">
                  <a:buClr>
                    <a:srgbClr val="C00000"/>
                  </a:buClr>
                  <a:buFont typeface="+mj-lt"/>
                  <a:buAutoNum type="alphaLcPeriod"/>
                  <a:tabLst>
                    <a:tab pos="457200" algn="l"/>
                    <a:tab pos="2687638" algn="l"/>
                  </a:tabLst>
                </a:pP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rPr>
                  <a:t>3 &lt; </a:t>
                </a:r>
                <a:r>
                  <a:rPr lang="en-US" sz="2700" i="1" dirty="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&lt; 4 </a:t>
                </a:r>
                <a:r>
                  <a:rPr lang="en-US" sz="2700" dirty="0" smtClean="0">
                    <a:latin typeface="Arial" panose="020B0604020202020204" pitchFamily="34" charset="0"/>
                    <a:cs typeface="Arial" panose="020B0604020202020204" pitchFamily="34" charset="0"/>
                  </a:rPr>
                  <a:t>	</a:t>
                </a:r>
                <a:r>
                  <a:rPr lang="en-US" sz="2700" dirty="0" smtClean="0">
                    <a:solidFill>
                      <a:srgbClr val="C00000"/>
                    </a:solidFill>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-10 ≤</a:t>
                </a:r>
                <a:r>
                  <a:rPr lang="en-US" sz="2700" dirty="0" smtClean="0">
                    <a:latin typeface="Arial" panose="020B0604020202020204" pitchFamily="34" charset="0"/>
                    <a:cs typeface="Arial" panose="020B0604020202020204" pitchFamily="34" charset="0"/>
                  </a:rPr>
                  <a:t> 5</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a:t>
                </a:r>
                <a:r>
                  <a:rPr lang="en-US" sz="2700" dirty="0" smtClean="0">
                    <a:latin typeface="Arial" panose="020B0604020202020204" pitchFamily="34" charset="0"/>
                    <a:cs typeface="Arial" panose="020B0604020202020204" pitchFamily="34" charset="0"/>
                  </a:rPr>
                  <a:t> 4 </a:t>
                </a:r>
              </a:p>
              <a:p>
                <a:pPr marL="971550" lvl="1" indent="-514350">
                  <a:buClr>
                    <a:srgbClr val="C00000"/>
                  </a:buClr>
                  <a:buFont typeface="+mj-lt"/>
                  <a:buAutoNum type="alphaLcPeriod" startAt="3"/>
                  <a:tabLst>
                    <a:tab pos="457200" algn="l"/>
                    <a:tab pos="2687638" algn="l"/>
                  </a:tabLst>
                </a:pP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rPr>
                  <a:t>2 &lt; </a:t>
                </a:r>
                <a:r>
                  <a:rPr lang="en-US" sz="2700" dirty="0" smtClean="0">
                    <a:latin typeface="Arial" panose="020B0604020202020204" pitchFamily="34" charset="0"/>
                    <a:cs typeface="Arial" panose="020B0604020202020204" pitchFamily="34" charset="0"/>
                  </a:rPr>
                  <a:t>2(3</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+1) ≤</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12</a:t>
                </a:r>
              </a:p>
              <a:p>
                <a:pPr marL="971550" lvl="1" indent="-514350">
                  <a:buClr>
                    <a:srgbClr val="C00000"/>
                  </a:buClr>
                  <a:buFont typeface="+mj-lt"/>
                  <a:buAutoNum type="alphaLcPeriod" startAt="3"/>
                  <a:tabLst>
                    <a:tab pos="2687638" algn="l"/>
                  </a:tabLst>
                </a:pP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rPr>
                  <a:t>3 ≤</a:t>
                </a:r>
                <a:r>
                  <a:rPr lang="en-US" sz="2700" dirty="0" smtClean="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10 −</m:t>
                        </m:r>
                        <m:r>
                          <m:rPr>
                            <m:sty m:val="p"/>
                          </m:rPr>
                          <a:rPr lang="en-US" sz="2800" b="0" i="0" smtClean="0">
                            <a:latin typeface="Cambria Math" panose="02040503050406030204" pitchFamily="18" charset="0"/>
                            <a:cs typeface="Arial" panose="020B0604020202020204" pitchFamily="34" charset="0"/>
                          </a:rPr>
                          <m:t>x</m:t>
                        </m:r>
                      </m:num>
                      <m:den>
                        <m:r>
                          <a:rPr lang="en-US" sz="2800" b="0" i="0" smtClean="0">
                            <a:latin typeface="Cambria Math" panose="02040503050406030204" pitchFamily="18" charset="0"/>
                            <a:cs typeface="Arial" panose="020B0604020202020204" pitchFamily="34" charset="0"/>
                          </a:rPr>
                          <m:t>4</m:t>
                        </m:r>
                      </m:den>
                    </m:f>
                  </m:oMath>
                </a14:m>
                <a:r>
                  <a:rPr lang="en-US" sz="2800" dirty="0" smtClean="0"/>
                  <a:t> &lt; -1</a:t>
                </a:r>
                <a:endParaRPr lang="en-US" sz="2800" dirty="0"/>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588453"/>
              </a:xfrm>
              <a:prstGeom prst="rect">
                <a:avLst/>
              </a:prstGeom>
              <a:blipFill rotWithShape="0">
                <a:blip r:embed="rId4"/>
                <a:stretch>
                  <a:fillRect l="-1970" t="-872" r="-1738" b="-327"/>
                </a:stretch>
              </a:blipFill>
            </p:spPr>
            <p:txBody>
              <a:bodyPr/>
              <a:lstStyle/>
              <a:p>
                <a:r>
                  <a:rPr lang="en-US">
                    <a:noFill/>
                  </a:rPr>
                  <a:t> </a:t>
                </a:r>
              </a:p>
            </p:txBody>
          </p:sp>
        </mc:Fallback>
      </mc:AlternateContent>
    </p:spTree>
    <p:extLst>
      <p:ext uri="{BB962C8B-B14F-4D97-AF65-F5344CB8AC3E}">
        <p14:creationId xmlns:p14="http://schemas.microsoft.com/office/powerpoint/2010/main" val="488300116"/>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486</a:t>
            </a:r>
            <a:endParaRPr lang="en-GB" sz="1400" b="1" dirty="0">
              <a:latin typeface="Calibri" panose="020F0502020204030204" pitchFamily="34" charset="0"/>
            </a:endParaRPr>
          </a:p>
        </p:txBody>
      </p:sp>
      <p:sp>
        <p:nvSpPr>
          <p:cNvPr id="3" name="Rectangle 2"/>
          <p:cNvSpPr/>
          <p:nvPr/>
        </p:nvSpPr>
        <p:spPr>
          <a:xfrm>
            <a:off x="268176" y="1268760"/>
            <a:ext cx="5239927" cy="2308324"/>
          </a:xfrm>
          <a:prstGeom prst="rect">
            <a:avLst/>
          </a:prstGeom>
        </p:spPr>
        <p:txBody>
          <a:bodyPr wrap="square">
            <a:spAutoFit/>
          </a:bodyPr>
          <a:lstStyle/>
          <a:p>
            <a:pPr lvl="1" indent="-457200">
              <a:buClr>
                <a:srgbClr val="C00000"/>
              </a:buClr>
              <a:buFont typeface="+mj-lt"/>
              <a:buAutoNum type="arabicPeriod" startAt="6"/>
              <a:tabLst>
                <a:tab pos="857250" algn="l"/>
                <a:tab pos="2857500" algn="l"/>
              </a:tabLst>
            </a:pPr>
            <a:r>
              <a:rPr lang="en-US" sz="2400" dirty="0">
                <a:latin typeface="Arial" panose="020B0604020202020204" pitchFamily="34" charset="0"/>
                <a:cs typeface="Arial" panose="020B0604020202020204" pitchFamily="34" charset="0"/>
              </a:rPr>
              <a:t>Here is the graph of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x</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3</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- 6</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- 8</a:t>
            </a:r>
          </a:p>
          <a:p>
            <a:pPr lvl="2" indent="-457200">
              <a:buClr>
                <a:srgbClr val="C00000"/>
              </a:buClr>
              <a:buFont typeface="+mj-lt"/>
              <a:buAutoNum type="alphaLcPeriod"/>
              <a:tabLst>
                <a:tab pos="857250" algn="l"/>
                <a:tab pos="285750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are the roots of the equation </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3</a:t>
            </a:r>
            <a:r>
              <a:rPr lang="en-US" sz="2400" i="1" dirty="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6</a:t>
            </a:r>
            <a:r>
              <a:rPr lang="en-US" sz="2400" i="1" dirty="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- 8 = 0?</a:t>
            </a:r>
          </a:p>
          <a:p>
            <a:pPr lvl="2" indent="-457200">
              <a:buClr>
                <a:srgbClr val="C00000"/>
              </a:buClr>
              <a:buFont typeface="+mj-lt"/>
              <a:buAutoNum type="alphaLcPeriod"/>
              <a:tabLst>
                <a:tab pos="857250" algn="l"/>
                <a:tab pos="2857500" algn="l"/>
              </a:tabLst>
            </a:pPr>
            <a:r>
              <a:rPr lang="en-US" sz="2400" dirty="0" smtClean="0">
                <a:latin typeface="Arial" panose="020B0604020202020204" pitchFamily="34" charset="0"/>
                <a:cs typeface="Arial" panose="020B0604020202020204" pitchFamily="34" charset="0"/>
              </a:rPr>
              <a:t>Where </a:t>
            </a:r>
            <a:r>
              <a:rPr lang="en-US" sz="2400" dirty="0">
                <a:latin typeface="Arial" panose="020B0604020202020204" pitchFamily="34" charset="0"/>
                <a:cs typeface="Arial" panose="020B0604020202020204" pitchFamily="34" charset="0"/>
              </a:rPr>
              <a:t>does the graph cross the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-axis</a:t>
            </a:r>
            <a:r>
              <a:rPr lang="en-US" sz="2400" dirty="0">
                <a:latin typeface="Arial" panose="020B0604020202020204" pitchFamily="34" charset="0"/>
                <a:cs typeface="Arial" panose="020B0604020202020204" pitchFamily="34" charset="0"/>
              </a:rPr>
              <a:t>?</a:t>
            </a:r>
            <a:endParaRPr lang="en-US" sz="2400" baseline="30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91497" y="3587980"/>
            <a:ext cx="2992655" cy="2992655"/>
          </a:xfrm>
          <a:prstGeom prst="rect">
            <a:avLst/>
          </a:prstGeom>
        </p:spPr>
      </p:pic>
      <p:sp>
        <p:nvSpPr>
          <p:cNvPr id="10" name="Title 1"/>
          <p:cNvSpPr>
            <a:spLocks noGrp="1"/>
          </p:cNvSpPr>
          <p:nvPr>
            <p:ph type="title"/>
          </p:nvPr>
        </p:nvSpPr>
        <p:spPr>
          <a:xfrm>
            <a:off x="35496" y="44624"/>
            <a:ext cx="7560840" cy="648072"/>
          </a:xfrm>
        </p:spPr>
        <p:txBody>
          <a:bodyPr>
            <a:noAutofit/>
          </a:bodyPr>
          <a:lstStyle/>
          <a:p>
            <a:r>
              <a:rPr lang="en-GB" sz="4000" dirty="0" smtClean="0"/>
              <a:t>15.5 – Graphs of Cubic Functions</a:t>
            </a:r>
            <a:endParaRPr lang="en-GB" sz="4000" b="1" dirty="0" smtClean="0"/>
          </a:p>
        </p:txBody>
      </p:sp>
    </p:spTree>
    <p:extLst>
      <p:ext uri="{BB962C8B-B14F-4D97-AF65-F5344CB8AC3E}">
        <p14:creationId xmlns:p14="http://schemas.microsoft.com/office/powerpoint/2010/main" val="1396545739"/>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486</a:t>
            </a:r>
            <a:endParaRPr lang="en-GB" sz="1400" b="1" dirty="0">
              <a:latin typeface="Calibri" panose="020F0502020204030204" pitchFamily="34" charset="0"/>
            </a:endParaRPr>
          </a:p>
        </p:txBody>
      </p:sp>
      <p:sp>
        <p:nvSpPr>
          <p:cNvPr id="10" name="Title 1"/>
          <p:cNvSpPr>
            <a:spLocks noGrp="1"/>
          </p:cNvSpPr>
          <p:nvPr>
            <p:ph type="title"/>
          </p:nvPr>
        </p:nvSpPr>
        <p:spPr>
          <a:xfrm>
            <a:off x="35496" y="44624"/>
            <a:ext cx="7560840" cy="648072"/>
          </a:xfrm>
        </p:spPr>
        <p:txBody>
          <a:bodyPr>
            <a:noAutofit/>
          </a:bodyPr>
          <a:lstStyle/>
          <a:p>
            <a:r>
              <a:rPr lang="en-GB" sz="4000" dirty="0" smtClean="0"/>
              <a:t>15.5 – Graphs of Cubic Functions</a:t>
            </a:r>
            <a:endParaRPr lang="en-GB" sz="4000" b="1" dirty="0" smtClean="0"/>
          </a:p>
        </p:txBody>
      </p:sp>
      <p:grpSp>
        <p:nvGrpSpPr>
          <p:cNvPr id="11" name="Group 10"/>
          <p:cNvGrpSpPr/>
          <p:nvPr/>
        </p:nvGrpSpPr>
        <p:grpSpPr>
          <a:xfrm>
            <a:off x="222646" y="1124744"/>
            <a:ext cx="8626701" cy="5476313"/>
            <a:chOff x="3483872" y="997283"/>
            <a:chExt cx="5264592" cy="5476313"/>
          </a:xfrm>
        </p:grpSpPr>
        <p:sp>
          <p:nvSpPr>
            <p:cNvPr id="12" name="Round Diagonal Corner Rectangle 11"/>
            <p:cNvSpPr/>
            <p:nvPr/>
          </p:nvSpPr>
          <p:spPr>
            <a:xfrm>
              <a:off x="3491880" y="997283"/>
              <a:ext cx="5256584" cy="5476313"/>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17023"/>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5</a:t>
              </a:r>
              <a:endParaRPr lang="en-US" sz="2000" b="1"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3533134" y="1521078"/>
              <a:ext cx="5197709" cy="4708981"/>
            </a:xfrm>
            <a:prstGeom prst="rect">
              <a:avLst/>
            </a:prstGeom>
          </p:spPr>
          <p:txBody>
            <a:bodyPr wrap="square">
              <a:spAutoFit/>
            </a:bodyPr>
            <a:lstStyle/>
            <a:p>
              <a:pPr>
                <a:lnSpc>
                  <a:spcPts val="3200"/>
                </a:lnSpc>
                <a:spcAft>
                  <a:spcPts val="0"/>
                </a:spcAft>
                <a:buClr>
                  <a:srgbClr val="C00000"/>
                </a:buClr>
                <a:tabLst>
                  <a:tab pos="4972050" algn="r"/>
                </a:tabLst>
              </a:pPr>
              <a:r>
                <a:rPr lang="en-US" sz="2000" dirty="0" smtClean="0">
                  <a:latin typeface="Arial" panose="020B0604020202020204" pitchFamily="34" charset="0"/>
                  <a:cs typeface="Arial" panose="020B0604020202020204" pitchFamily="34" charset="0"/>
                </a:rPr>
                <a:t>Sketch the graph of y – (x – 1)(x – 2)(x + 2)</a:t>
              </a:r>
            </a:p>
            <a:p>
              <a:pPr>
                <a:lnSpc>
                  <a:spcPts val="3200"/>
                </a:lnSpc>
                <a:spcAft>
                  <a:spcPts val="0"/>
                </a:spcAft>
                <a:buClr>
                  <a:srgbClr val="C00000"/>
                </a:buClr>
                <a:tabLst>
                  <a:tab pos="4972050" algn="r"/>
                </a:tabLst>
              </a:pPr>
              <a:r>
                <a:rPr lang="en-US" sz="2000" dirty="0" smtClean="0">
                  <a:latin typeface="Comic Sans MS" panose="030F0702030302020204" pitchFamily="66" charset="0"/>
                </a:rPr>
                <a:t>When x = 0, </a:t>
              </a:r>
              <a:r>
                <a:rPr lang="en-US" sz="2000" dirty="0">
                  <a:latin typeface="Arial" panose="020B0604020202020204" pitchFamily="34" charset="0"/>
                  <a:cs typeface="Arial" panose="020B0604020202020204" pitchFamily="34" charset="0"/>
                </a:rPr>
                <a:t>(x – 1)(x – 2)(x + 2</a:t>
              </a:r>
              <a:r>
                <a:rPr lang="en-US" sz="2000" dirty="0" smtClean="0">
                  <a:latin typeface="Arial" panose="020B0604020202020204" pitchFamily="34" charset="0"/>
                  <a:cs typeface="Arial" panose="020B0604020202020204" pitchFamily="34" charset="0"/>
                </a:rPr>
                <a:t>) = -1 x -2 x 2 = 4</a:t>
              </a:r>
            </a:p>
            <a:p>
              <a:pPr>
                <a:lnSpc>
                  <a:spcPts val="3200"/>
                </a:lnSpc>
                <a:spcAft>
                  <a:spcPts val="0"/>
                </a:spcAft>
                <a:buClr>
                  <a:srgbClr val="C00000"/>
                </a:buClr>
                <a:tabLst>
                  <a:tab pos="4972050" algn="r"/>
                </a:tabLst>
              </a:pPr>
              <a:r>
                <a:rPr lang="en-US" sz="2000" dirty="0" smtClean="0">
                  <a:latin typeface="Arial" panose="020B0604020202020204" pitchFamily="34" charset="0"/>
                  <a:cs typeface="Arial" panose="020B0604020202020204" pitchFamily="34" charset="0"/>
                </a:rPr>
                <a:t>The graph crosses the </a:t>
              </a:r>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-axis at 4.</a:t>
              </a:r>
            </a:p>
            <a:p>
              <a:pPr>
                <a:lnSpc>
                  <a:spcPts val="3200"/>
                </a:lnSpc>
                <a:spcAft>
                  <a:spcPts val="0"/>
                </a:spcAft>
                <a:buClr>
                  <a:srgbClr val="C00000"/>
                </a:buClr>
                <a:tabLst>
                  <a:tab pos="4972050" algn="r"/>
                </a:tabLst>
              </a:pPr>
              <a:r>
                <a:rPr lang="en-US" sz="2000" dirty="0">
                  <a:latin typeface="Arial" panose="020B0604020202020204" pitchFamily="34" charset="0"/>
                  <a:cs typeface="Arial" panose="020B0604020202020204" pitchFamily="34" charset="0"/>
                </a:rPr>
                <a:t>(x – 1)(x – 2)(x + 2) </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x</a:t>
              </a:r>
              <a:r>
                <a:rPr lang="en-US" sz="2000" baseline="30000" dirty="0" smtClean="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 </a:t>
              </a:r>
              <a:r>
                <a:rPr lang="en-US" sz="2000" i="1" dirty="0" smtClean="0">
                  <a:latin typeface="Arial" panose="020B0604020202020204" pitchFamily="34" charset="0"/>
                  <a:cs typeface="Arial" panose="020B0604020202020204" pitchFamily="34" charset="0"/>
                </a:rPr>
                <a:t>x</a:t>
              </a:r>
              <a:r>
                <a:rPr lang="en-US" sz="2000" i="1" baseline="30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 – 4x + 4</a:t>
              </a:r>
            </a:p>
            <a:p>
              <a:pPr>
                <a:lnSpc>
                  <a:spcPts val="3200"/>
                </a:lnSpc>
                <a:spcAft>
                  <a:spcPts val="0"/>
                </a:spcAft>
                <a:buClr>
                  <a:srgbClr val="C00000"/>
                </a:buClr>
                <a:tabLst>
                  <a:tab pos="4972050" algn="r"/>
                </a:tabLst>
              </a:pPr>
              <a:r>
                <a:rPr lang="en-US" sz="2000" dirty="0" smtClean="0">
                  <a:latin typeface="Arial" panose="020B0604020202020204" pitchFamily="34" charset="0"/>
                  <a:cs typeface="Arial" panose="020B0604020202020204" pitchFamily="34" charset="0"/>
                </a:rPr>
                <a:t>The coefficient of x3 is 1, so </a:t>
              </a:r>
              <a:r>
                <a:rPr lang="en-US" sz="2000" i="1" dirty="0" smtClean="0">
                  <a:latin typeface="Arial" panose="020B0604020202020204" pitchFamily="34" charset="0"/>
                  <a:cs typeface="Arial" panose="020B0604020202020204" pitchFamily="34" charset="0"/>
                </a:rPr>
                <a:t>a = </a:t>
              </a:r>
              <a:r>
                <a:rPr lang="en-US" sz="2000" dirty="0" smtClean="0">
                  <a:latin typeface="Arial" panose="020B0604020202020204" pitchFamily="34" charset="0"/>
                  <a:cs typeface="Arial" panose="020B0604020202020204" pitchFamily="34" charset="0"/>
                </a:rPr>
                <a:t>1</a:t>
              </a:r>
            </a:p>
            <a:p>
              <a:pPr>
                <a:lnSpc>
                  <a:spcPts val="3200"/>
                </a:lnSpc>
                <a:spcAft>
                  <a:spcPts val="0"/>
                </a:spcAft>
                <a:buClr>
                  <a:srgbClr val="C00000"/>
                </a:buClr>
                <a:tabLst>
                  <a:tab pos="4972050" algn="r"/>
                </a:tabLst>
              </a:pPr>
              <a:r>
                <a:rPr lang="en-US" sz="2000" dirty="0" smtClean="0">
                  <a:latin typeface="Arial" panose="020B0604020202020204" pitchFamily="34" charset="0"/>
                  <a:cs typeface="Arial" panose="020B0604020202020204" pitchFamily="34" charset="0"/>
                </a:rPr>
                <a:t>Since a &gt; 1 the graph has the shape </a:t>
              </a:r>
            </a:p>
            <a:p>
              <a:pPr>
                <a:spcAft>
                  <a:spcPts val="0"/>
                </a:spcAft>
                <a:buClr>
                  <a:srgbClr val="C00000"/>
                </a:buClr>
                <a:tabLst>
                  <a:tab pos="4972050" algn="r"/>
                </a:tabLst>
              </a:pPr>
              <a:r>
                <a:rPr lang="en-US" sz="2000" dirty="0" smtClean="0">
                  <a:latin typeface="Arial" panose="020B0604020202020204" pitchFamily="34" charset="0"/>
                  <a:cs typeface="Arial" panose="020B0604020202020204" pitchFamily="34" charset="0"/>
                </a:rPr>
                <a:t>0 </a:t>
              </a:r>
              <a:r>
                <a:rPr lang="en-US" sz="2000" dirty="0">
                  <a:latin typeface="Arial" panose="020B0604020202020204" pitchFamily="34" charset="0"/>
                  <a:cs typeface="Arial" panose="020B0604020202020204" pitchFamily="34" charset="0"/>
                </a:rPr>
                <a:t>= (x – 1)(x – 2)(x + 2</a:t>
              </a:r>
              <a:r>
                <a:rPr lang="en-US" sz="2000" dirty="0" smtClean="0">
                  <a:latin typeface="Arial" panose="020B0604020202020204" pitchFamily="34" charset="0"/>
                  <a:cs typeface="Arial" panose="020B0604020202020204" pitchFamily="34" charset="0"/>
                </a:rPr>
                <a:t>)</a:t>
              </a:r>
            </a:p>
            <a:p>
              <a:pPr>
                <a:spcAft>
                  <a:spcPts val="0"/>
                </a:spcAft>
                <a:buClr>
                  <a:srgbClr val="C00000"/>
                </a:buClr>
                <a:tabLst>
                  <a:tab pos="4972050" algn="r"/>
                </a:tabLst>
              </a:pPr>
              <a:r>
                <a:rPr lang="en-US" sz="2000" dirty="0" smtClean="0">
                  <a:latin typeface="Arial" panose="020B0604020202020204" pitchFamily="34" charset="0"/>
                  <a:cs typeface="Arial" panose="020B0604020202020204" pitchFamily="34" charset="0"/>
                </a:rPr>
                <a:t>x – 1 = 0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x </a:t>
              </a:r>
              <a:r>
                <a:rPr lang="en-US" sz="2000" dirty="0">
                  <a:latin typeface="Arial" panose="020B0604020202020204" pitchFamily="34" charset="0"/>
                  <a:cs typeface="Arial" panose="020B0604020202020204" pitchFamily="34" charset="0"/>
                </a:rPr>
                <a:t>= 1 </a:t>
              </a:r>
              <a:endParaRPr lang="en-US" sz="2000" dirty="0" smtClean="0">
                <a:latin typeface="Arial" panose="020B0604020202020204" pitchFamily="34" charset="0"/>
                <a:cs typeface="Arial" panose="020B0604020202020204" pitchFamily="34" charset="0"/>
              </a:endParaRPr>
            </a:p>
            <a:p>
              <a:pPr>
                <a:spcAft>
                  <a:spcPts val="0"/>
                </a:spcAft>
                <a:buClr>
                  <a:srgbClr val="C00000"/>
                </a:buClr>
                <a:tabLst>
                  <a:tab pos="4972050" algn="r"/>
                </a:tabLst>
              </a:pPr>
              <a:r>
                <a:rPr lang="en-US" sz="2000" dirty="0" smtClean="0">
                  <a:latin typeface="Arial" panose="020B0604020202020204" pitchFamily="34" charset="0"/>
                  <a:cs typeface="Arial" panose="020B0604020202020204" pitchFamily="34" charset="0"/>
                </a:rPr>
                <a:t>or x – 2 = 0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x </a:t>
              </a:r>
              <a:r>
                <a:rPr lang="en-US" sz="2000" dirty="0">
                  <a:latin typeface="Arial" panose="020B0604020202020204" pitchFamily="34" charset="0"/>
                  <a:cs typeface="Arial" panose="020B0604020202020204" pitchFamily="34" charset="0"/>
                </a:rPr>
                <a:t>= 2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or x + 2 = 0</a:t>
              </a:r>
            </a:p>
            <a:p>
              <a:pPr>
                <a:spcAft>
                  <a:spcPts val="0"/>
                </a:spcAft>
                <a:buClr>
                  <a:srgbClr val="C00000"/>
                </a:buClr>
                <a:tabLst>
                  <a:tab pos="4972050" algn="r"/>
                </a:tabLst>
              </a:pPr>
              <a:r>
                <a:rPr lang="en-US" sz="2000" dirty="0" smtClean="0">
                  <a:latin typeface="Arial" panose="020B0604020202020204" pitchFamily="34" charset="0"/>
                  <a:cs typeface="Arial" panose="020B0604020202020204" pitchFamily="34" charset="0"/>
                </a:rPr>
                <a:t>          x = -3</a:t>
              </a:r>
              <a:endParaRPr lang="en-US" sz="2000" dirty="0">
                <a:latin typeface="Comic Sans MS" panose="030F0702030302020204" pitchFamily="66" charset="0"/>
              </a:endParaRPr>
            </a:p>
          </p:txBody>
        </p:sp>
      </p:grpSp>
      <p:sp>
        <p:nvSpPr>
          <p:cNvPr id="15" name="Rectangle 14"/>
          <p:cNvSpPr/>
          <p:nvPr/>
        </p:nvSpPr>
        <p:spPr>
          <a:xfrm flipH="1">
            <a:off x="6478488" y="1628800"/>
            <a:ext cx="2341984" cy="64633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smtClean="0">
                <a:solidFill>
                  <a:schemeClr val="tx1"/>
                </a:solidFill>
                <a:latin typeface="Arial" panose="020B0604020202020204" pitchFamily="34" charset="0"/>
                <a:cs typeface="Arial" panose="020B0604020202020204" pitchFamily="34" charset="0"/>
              </a:rPr>
              <a:t>The graph crosses the y-axis when x = 0</a:t>
            </a:r>
            <a:endParaRPr lang="en-US" baseline="-25000" dirty="0">
              <a:solidFill>
                <a:schemeClr val="tx1"/>
              </a:solidFill>
              <a:latin typeface="Arial" panose="020B0604020202020204" pitchFamily="34" charset="0"/>
              <a:cs typeface="Arial" panose="020B0604020202020204" pitchFamily="34" charset="0"/>
            </a:endParaRPr>
          </a:p>
        </p:txBody>
      </p:sp>
      <p:cxnSp>
        <p:nvCxnSpPr>
          <p:cNvPr id="16" name="Straight Arrow Connector 15"/>
          <p:cNvCxnSpPr>
            <a:stCxn id="15" idx="3"/>
          </p:cNvCxnSpPr>
          <p:nvPr/>
        </p:nvCxnSpPr>
        <p:spPr>
          <a:xfrm flipH="1" flipV="1">
            <a:off x="5740420" y="1916832"/>
            <a:ext cx="738068" cy="351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8" idx="3"/>
          </p:cNvCxnSpPr>
          <p:nvPr/>
        </p:nvCxnSpPr>
        <p:spPr>
          <a:xfrm flipH="1">
            <a:off x="4788024" y="2724889"/>
            <a:ext cx="1058684" cy="2671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flipH="1">
            <a:off x="5846708" y="2524834"/>
            <a:ext cx="2918048" cy="40011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smtClean="0">
                <a:solidFill>
                  <a:schemeClr val="tx1"/>
                </a:solidFill>
                <a:latin typeface="Arial" panose="020B0604020202020204" pitchFamily="34" charset="0"/>
                <a:cs typeface="Arial" panose="020B0604020202020204" pitchFamily="34" charset="0"/>
              </a:rPr>
              <a:t>Expand the expression</a:t>
            </a:r>
            <a:endParaRPr lang="en-US" sz="2000"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flipH="1">
            <a:off x="6876256" y="2996952"/>
            <a:ext cx="1888500"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smtClean="0">
                <a:solidFill>
                  <a:schemeClr val="tx1"/>
                </a:solidFill>
                <a:latin typeface="Arial" panose="020B0604020202020204" pitchFamily="34" charset="0"/>
                <a:cs typeface="Arial" panose="020B0604020202020204" pitchFamily="34" charset="0"/>
              </a:rPr>
              <a:t>Find the roots of the equation</a:t>
            </a:r>
            <a:endParaRPr lang="en-US" sz="2000"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flipH="1">
            <a:off x="6228184" y="3789040"/>
            <a:ext cx="2536572" cy="132343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smtClean="0">
                <a:solidFill>
                  <a:schemeClr val="tx1"/>
                </a:solidFill>
                <a:latin typeface="Arial" panose="020B0604020202020204" pitchFamily="34" charset="0"/>
                <a:cs typeface="Arial" panose="020B0604020202020204" pitchFamily="34" charset="0"/>
              </a:rPr>
              <a:t>If the product of any expression is zero, one of them must itself be zero.</a:t>
            </a:r>
            <a:endParaRPr lang="en-US" sz="2000" dirty="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flipH="1">
            <a:off x="5969488" y="5201905"/>
            <a:ext cx="2795267" cy="132343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smtClean="0">
                <a:solidFill>
                  <a:schemeClr val="tx1"/>
                </a:solidFill>
                <a:latin typeface="Arial" panose="020B0604020202020204" pitchFamily="34" charset="0"/>
                <a:cs typeface="Arial" panose="020B0604020202020204" pitchFamily="34" charset="0"/>
              </a:rPr>
              <a:t>Sketch the graph, marking on the points of intersection with the x- and y-axis</a:t>
            </a:r>
            <a:endParaRPr lang="en-US" sz="2000" dirty="0">
              <a:solidFill>
                <a:schemeClr val="tx1"/>
              </a:solidFill>
              <a:latin typeface="Arial" panose="020B0604020202020204" pitchFamily="34" charset="0"/>
              <a:cs typeface="Arial" panose="020B0604020202020204" pitchFamily="34" charset="0"/>
            </a:endParaRPr>
          </a:p>
        </p:txBody>
      </p:sp>
      <p:cxnSp>
        <p:nvCxnSpPr>
          <p:cNvPr id="23" name="Straight Arrow Connector 22"/>
          <p:cNvCxnSpPr>
            <a:stCxn id="19" idx="3"/>
          </p:cNvCxnSpPr>
          <p:nvPr/>
        </p:nvCxnSpPr>
        <p:spPr>
          <a:xfrm flipH="1">
            <a:off x="3275856" y="3350895"/>
            <a:ext cx="3600400" cy="10290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 idx="3"/>
          </p:cNvCxnSpPr>
          <p:nvPr/>
        </p:nvCxnSpPr>
        <p:spPr>
          <a:xfrm flipH="1">
            <a:off x="4572000" y="4450760"/>
            <a:ext cx="1656184" cy="2743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4216785" y="5532959"/>
            <a:ext cx="1696985" cy="4163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0" y="3456589"/>
            <a:ext cx="576064" cy="79208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474536" y="4540574"/>
            <a:ext cx="1674649" cy="1984770"/>
          </a:xfrm>
          <a:prstGeom prst="rect">
            <a:avLst/>
          </a:prstGeom>
        </p:spPr>
      </p:pic>
    </p:spTree>
    <p:extLst>
      <p:ext uri="{BB962C8B-B14F-4D97-AF65-F5344CB8AC3E}">
        <p14:creationId xmlns:p14="http://schemas.microsoft.com/office/powerpoint/2010/main" val="907123150"/>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487</a:t>
            </a:r>
            <a:endParaRPr lang="en-GB" sz="1400" b="1" dirty="0">
              <a:latin typeface="Calibri" panose="020F0502020204030204" pitchFamily="34" charset="0"/>
            </a:endParaRPr>
          </a:p>
        </p:txBody>
      </p:sp>
      <p:sp>
        <p:nvSpPr>
          <p:cNvPr id="3" name="Rectangle 2"/>
          <p:cNvSpPr/>
          <p:nvPr/>
        </p:nvSpPr>
        <p:spPr>
          <a:xfrm>
            <a:off x="268176" y="1268760"/>
            <a:ext cx="5239927" cy="3539430"/>
          </a:xfrm>
          <a:prstGeom prst="rect">
            <a:avLst/>
          </a:prstGeom>
        </p:spPr>
        <p:txBody>
          <a:bodyPr wrap="square">
            <a:spAutoFit/>
          </a:bodyPr>
          <a:lstStyle/>
          <a:p>
            <a:pPr lvl="1" indent="-457200">
              <a:buClr>
                <a:srgbClr val="C00000"/>
              </a:buClr>
              <a:buFont typeface="+mj-lt"/>
              <a:buAutoNum type="arabicPeriod" startAt="7"/>
              <a:tabLst>
                <a:tab pos="857250" algn="l"/>
                <a:tab pos="285750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What </a:t>
            </a:r>
            <a:r>
              <a:rPr lang="en-US" sz="2800" dirty="0">
                <a:latin typeface="Arial" panose="020B0604020202020204" pitchFamily="34" charset="0"/>
                <a:cs typeface="Arial" panose="020B0604020202020204" pitchFamily="34" charset="0"/>
              </a:rPr>
              <a:t>are the roots of the </a:t>
            </a:r>
            <a:r>
              <a:rPr lang="en-US" sz="2800" dirty="0" smtClean="0">
                <a:latin typeface="Arial" panose="020B0604020202020204" pitchFamily="34" charset="0"/>
                <a:cs typeface="Arial" panose="020B0604020202020204" pitchFamily="34" charset="0"/>
              </a:rPr>
              <a:t>	equation </a:t>
            </a:r>
            <a:r>
              <a:rPr lang="en-US" sz="2800" i="1" dirty="0" smtClean="0">
                <a:latin typeface="Arial" panose="020B0604020202020204" pitchFamily="34" charset="0"/>
                <a:cs typeface="Arial" panose="020B0604020202020204" pitchFamily="34" charset="0"/>
              </a:rPr>
              <a:t>y </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1)(</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2</a:t>
            </a:r>
            <a:r>
              <a:rPr lang="en-US" sz="2800" dirty="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5</a:t>
            </a:r>
            <a:r>
              <a:rPr lang="en-US" sz="2800" dirty="0">
                <a:latin typeface="Arial" panose="020B0604020202020204" pitchFamily="34" charset="0"/>
                <a:cs typeface="Arial" panose="020B0604020202020204" pitchFamily="34" charset="0"/>
              </a:rPr>
              <a:t>)?</a:t>
            </a:r>
          </a:p>
          <a:p>
            <a:pPr lvl="2" indent="-457200">
              <a:buClr>
                <a:srgbClr val="C00000"/>
              </a:buClr>
              <a:buFont typeface="+mj-lt"/>
              <a:buAutoNum type="alphaLcPeriod" startAt="2"/>
              <a:tabLst>
                <a:tab pos="857250" algn="l"/>
                <a:tab pos="2857500" algn="l"/>
              </a:tabLst>
            </a:pPr>
            <a:r>
              <a:rPr lang="en-US" sz="2800" dirty="0" smtClean="0">
                <a:latin typeface="Arial" panose="020B0604020202020204" pitchFamily="34" charset="0"/>
                <a:cs typeface="Arial" panose="020B0604020202020204" pitchFamily="34" charset="0"/>
              </a:rPr>
              <a:t>Where </a:t>
            </a:r>
            <a:r>
              <a:rPr lang="en-US" sz="2800" dirty="0">
                <a:latin typeface="Arial" panose="020B0604020202020204" pitchFamily="34" charset="0"/>
                <a:cs typeface="Arial" panose="020B0604020202020204" pitchFamily="34" charset="0"/>
              </a:rPr>
              <a:t>does the graph of </a:t>
            </a:r>
            <a:r>
              <a:rPr lang="en-US" sz="2800" i="1" dirty="0" smtClean="0">
                <a:latin typeface="Arial" panose="020B0604020202020204" pitchFamily="34" charset="0"/>
                <a:cs typeface="Arial" panose="020B0604020202020204" pitchFamily="34" charset="0"/>
              </a:rPr>
              <a:t>y </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+ 1)(</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+ 2)(</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5</a:t>
            </a:r>
            <a:r>
              <a:rPr lang="en-US" sz="2800" dirty="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cross the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-axis</a:t>
            </a:r>
            <a:r>
              <a:rPr lang="en-US" sz="2800" dirty="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startAt="2"/>
              <a:tabLst>
                <a:tab pos="857250" algn="l"/>
                <a:tab pos="2857500" algn="l"/>
              </a:tabLst>
            </a:pPr>
            <a:r>
              <a:rPr lang="en-US" sz="2800" dirty="0" smtClean="0">
                <a:latin typeface="Arial" panose="020B0604020202020204" pitchFamily="34" charset="0"/>
                <a:cs typeface="Arial" panose="020B0604020202020204" pitchFamily="34" charset="0"/>
              </a:rPr>
              <a:t>Sketch </a:t>
            </a:r>
            <a:r>
              <a:rPr lang="en-US" sz="2800" dirty="0">
                <a:latin typeface="Arial" panose="020B0604020202020204" pitchFamily="34" charset="0"/>
                <a:cs typeface="Arial" panose="020B0604020202020204" pitchFamily="34" charset="0"/>
              </a:rPr>
              <a:t>the graph of </a:t>
            </a:r>
            <a:r>
              <a:rPr lang="en-US" sz="2800" i="1" dirty="0">
                <a:latin typeface="Arial" panose="020B0604020202020204" pitchFamily="34" charset="0"/>
                <a:cs typeface="Arial" panose="020B0604020202020204" pitchFamily="34" charset="0"/>
              </a:rPr>
              <a:t>y </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+ 1)(</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+ 2)(</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5</a:t>
            </a:r>
            <a:r>
              <a:rPr lang="en-US" sz="2800" dirty="0">
                <a:latin typeface="Arial" panose="020B0604020202020204" pitchFamily="34" charset="0"/>
                <a:cs typeface="Arial" panose="020B0604020202020204" pitchFamily="34" charset="0"/>
              </a:rPr>
              <a:t>)</a:t>
            </a:r>
            <a:endParaRPr lang="en-US" sz="2800" baseline="30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
        <p:nvSpPr>
          <p:cNvPr id="10" name="Title 1"/>
          <p:cNvSpPr>
            <a:spLocks noGrp="1"/>
          </p:cNvSpPr>
          <p:nvPr>
            <p:ph type="title"/>
          </p:nvPr>
        </p:nvSpPr>
        <p:spPr>
          <a:xfrm>
            <a:off x="35496" y="44624"/>
            <a:ext cx="7560840" cy="648072"/>
          </a:xfrm>
        </p:spPr>
        <p:txBody>
          <a:bodyPr>
            <a:noAutofit/>
          </a:bodyPr>
          <a:lstStyle/>
          <a:p>
            <a:r>
              <a:rPr lang="en-GB" sz="4000" dirty="0" smtClean="0"/>
              <a:t>15.5 – Graphs of Cubic Functions</a:t>
            </a:r>
            <a:endParaRPr lang="en-GB" sz="4000" b="1" dirty="0" smtClean="0"/>
          </a:p>
        </p:txBody>
      </p:sp>
      <p:sp>
        <p:nvSpPr>
          <p:cNvPr id="7" name="Rectangle 6"/>
          <p:cNvSpPr/>
          <p:nvPr/>
        </p:nvSpPr>
        <p:spPr>
          <a:xfrm flipH="1">
            <a:off x="251520" y="5140349"/>
            <a:ext cx="5204539" cy="138499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Q7b hint</a:t>
            </a:r>
            <a:r>
              <a:rPr lang="en-US" sz="2800" dirty="0" smtClean="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 You could multiply the constant terms to find where it crosses the </a:t>
            </a:r>
            <a:r>
              <a:rPr lang="en-US" sz="2800" i="1" dirty="0" smtClean="0">
                <a:solidFill>
                  <a:schemeClr val="tx1"/>
                </a:solidFill>
                <a:latin typeface="Arial" panose="020B0604020202020204" pitchFamily="34" charset="0"/>
                <a:cs typeface="Arial" panose="020B0604020202020204" pitchFamily="34" charset="0"/>
              </a:rPr>
              <a:t>y</a:t>
            </a:r>
            <a:r>
              <a:rPr lang="en-US" sz="2800" dirty="0" smtClean="0">
                <a:solidFill>
                  <a:schemeClr val="tx1"/>
                </a:solidFill>
                <a:latin typeface="Arial" panose="020B0604020202020204" pitchFamily="34" charset="0"/>
                <a:cs typeface="Arial" panose="020B0604020202020204" pitchFamily="34" charset="0"/>
              </a:rPr>
              <a:t>-axis.</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725935"/>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487</a:t>
            </a:r>
            <a:endParaRPr lang="en-GB" sz="1400" b="1" dirty="0">
              <a:latin typeface="Calibri" panose="020F0502020204030204" pitchFamily="34" charset="0"/>
            </a:endParaRPr>
          </a:p>
        </p:txBody>
      </p:sp>
      <p:sp>
        <p:nvSpPr>
          <p:cNvPr id="3" name="Rectangle 2"/>
          <p:cNvSpPr/>
          <p:nvPr/>
        </p:nvSpPr>
        <p:spPr>
          <a:xfrm>
            <a:off x="243185" y="1268760"/>
            <a:ext cx="8577287" cy="2462213"/>
          </a:xfrm>
          <a:prstGeom prst="rect">
            <a:avLst/>
          </a:prstGeom>
        </p:spPr>
        <p:txBody>
          <a:bodyPr wrap="square">
            <a:spAutoFit/>
          </a:bodyPr>
          <a:lstStyle/>
          <a:p>
            <a:pPr lvl="1" indent="-457200">
              <a:buClr>
                <a:srgbClr val="C00000"/>
              </a:buClr>
              <a:buFont typeface="+mj-lt"/>
              <a:buAutoNum type="arabicPeriod" startAt="8"/>
              <a:tabLst>
                <a:tab pos="857250" algn="l"/>
                <a:tab pos="2857500" algn="l"/>
              </a:tabLst>
            </a:pPr>
            <a:r>
              <a:rPr lang="en-US" sz="2200" b="1" dirty="0" smtClean="0">
                <a:solidFill>
                  <a:srgbClr val="C00000"/>
                </a:solidFill>
                <a:latin typeface="Arial" panose="020B0604020202020204" pitchFamily="34" charset="0"/>
                <a:cs typeface="Arial" panose="020B0604020202020204" pitchFamily="34" charset="0"/>
              </a:rPr>
              <a:t>Reasoning</a:t>
            </a:r>
            <a:r>
              <a:rPr lang="en-US" sz="2200" dirty="0" smtClean="0">
                <a:solidFill>
                  <a:srgbClr val="C0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Match the equation of each graph to its </a:t>
            </a:r>
            <a:r>
              <a:rPr lang="en-US" sz="2200" dirty="0" smtClean="0">
                <a:latin typeface="Arial" panose="020B0604020202020204" pitchFamily="34" charset="0"/>
                <a:cs typeface="Arial" panose="020B0604020202020204" pitchFamily="34" charset="0"/>
              </a:rPr>
              <a:t>image</a:t>
            </a:r>
            <a:r>
              <a:rPr lang="en-US" sz="2200" dirty="0">
                <a:latin typeface="Arial" panose="020B0604020202020204" pitchFamily="34" charset="0"/>
                <a:cs typeface="Arial" panose="020B0604020202020204" pitchFamily="34" charset="0"/>
              </a:rPr>
              <a:t>, </a:t>
            </a:r>
            <a:endParaRPr lang="en-US" sz="22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2857500"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1)(</a:t>
            </a:r>
            <a:r>
              <a:rPr lang="en-US" sz="2200" i="1" dirty="0">
                <a:solidFill>
                  <a:srgbClr val="C00000"/>
                </a:solidFill>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+ 2</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+ 3) </a:t>
            </a:r>
            <a:r>
              <a:rPr lang="en-US" sz="2200" dirty="0" smtClean="0">
                <a:latin typeface="Arial" panose="020B0604020202020204" pitchFamily="34" charset="0"/>
                <a:cs typeface="Arial" panose="020B0604020202020204" pitchFamily="34" charset="0"/>
              </a:rPr>
              <a:t>	</a:t>
            </a:r>
          </a:p>
          <a:p>
            <a:pPr lvl="2" indent="-457200">
              <a:buClr>
                <a:srgbClr val="C00000"/>
              </a:buClr>
              <a:buFont typeface="+mj-lt"/>
              <a:buAutoNum type="alphaLcPeriod"/>
              <a:tabLst>
                <a:tab pos="857250" algn="l"/>
                <a:tab pos="2857500"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+ 5)</a:t>
            </a:r>
          </a:p>
          <a:p>
            <a:pPr lvl="2" indent="-457200">
              <a:buClr>
                <a:srgbClr val="C00000"/>
              </a:buClr>
              <a:buFont typeface="+mj-lt"/>
              <a:buAutoNum type="alphaLcPeriod" startAt="3"/>
              <a:tabLst>
                <a:tab pos="857250" algn="l"/>
                <a:tab pos="2857500"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 (</a:t>
            </a:r>
            <a:r>
              <a:rPr lang="en-US" sz="2200" i="1" dirty="0">
                <a:latin typeface="Arial" panose="020B0604020202020204" pitchFamily="34" charset="0"/>
                <a:cs typeface="Arial" panose="020B0604020202020204" pitchFamily="34" charset="0"/>
              </a:rPr>
              <a:t>x </a:t>
            </a:r>
            <a:r>
              <a:rPr lang="en-US" sz="2200" dirty="0" smtClean="0">
                <a:latin typeface="Arial" panose="020B0604020202020204" pitchFamily="34" charset="0"/>
                <a:cs typeface="Arial" panose="020B0604020202020204" pitchFamily="34" charset="0"/>
              </a:rPr>
              <a:t>- 2)(</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+ 2</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+ 4) </a:t>
            </a:r>
            <a:r>
              <a:rPr lang="en-US" sz="2200" dirty="0" smtClean="0">
                <a:latin typeface="Arial" panose="020B0604020202020204" pitchFamily="34" charset="0"/>
                <a:cs typeface="Arial" panose="020B0604020202020204" pitchFamily="34" charset="0"/>
              </a:rPr>
              <a:t>	</a:t>
            </a:r>
          </a:p>
          <a:p>
            <a:pPr lvl="2" indent="-457200">
              <a:buClr>
                <a:srgbClr val="C00000"/>
              </a:buClr>
              <a:buFont typeface="+mj-lt"/>
              <a:buAutoNum type="alphaLcPeriod" startAt="3"/>
              <a:tabLst>
                <a:tab pos="857250" algn="l"/>
                <a:tab pos="2857500"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 </a:t>
            </a:r>
            <a:r>
              <a:rPr lang="en-US" sz="2200" dirty="0" smtClean="0">
                <a:latin typeface="Arial" panose="020B0604020202020204" pitchFamily="34" charset="0"/>
                <a:cs typeface="Arial" panose="020B0604020202020204" pitchFamily="34" charset="0"/>
              </a:rPr>
              <a:t>+ 1)(</a:t>
            </a:r>
            <a:r>
              <a:rPr lang="en-US" sz="2200" i="1" dirty="0">
                <a:latin typeface="Arial" panose="020B0604020202020204" pitchFamily="34" charset="0"/>
                <a:cs typeface="Arial" panose="020B0604020202020204" pitchFamily="34" charset="0"/>
              </a:rPr>
              <a:t>x </a:t>
            </a:r>
            <a:r>
              <a:rPr lang="en-US" sz="2200" dirty="0" smtClean="0">
                <a:latin typeface="Arial" panose="020B0604020202020204" pitchFamily="34" charset="0"/>
                <a:cs typeface="Arial" panose="020B0604020202020204" pitchFamily="34" charset="0"/>
              </a:rPr>
              <a:t>- 3</a:t>
            </a:r>
            <a:r>
              <a:rPr lang="en-US" sz="2200" dirty="0">
                <a:latin typeface="Arial" panose="020B0604020202020204" pitchFamily="34" charset="0"/>
                <a:cs typeface="Arial" panose="020B0604020202020204" pitchFamily="34" charset="0"/>
              </a:rPr>
              <a:t>)</a:t>
            </a:r>
          </a:p>
          <a:p>
            <a:pPr lvl="2" indent="-457200">
              <a:buClr>
                <a:srgbClr val="C00000"/>
              </a:buClr>
              <a:buFont typeface="+mj-lt"/>
              <a:buAutoNum type="alphaLcPeriod" startAt="5"/>
              <a:tabLst>
                <a:tab pos="857250" algn="l"/>
                <a:tab pos="2857500" algn="l"/>
              </a:tabLst>
            </a:pPr>
            <a:r>
              <a:rPr lang="en-US" sz="2200" i="1" dirty="0" smtClean="0">
                <a:latin typeface="Arial" panose="020B0604020202020204" pitchFamily="34" charset="0"/>
                <a:cs typeface="Arial" panose="020B0604020202020204" pitchFamily="34" charset="0"/>
              </a:rPr>
              <a:t>y </a:t>
            </a:r>
            <a:r>
              <a:rPr lang="en-US" sz="2200" dirty="0" smtClean="0">
                <a:latin typeface="Arial" panose="020B0604020202020204" pitchFamily="34" charset="0"/>
                <a:cs typeface="Arial" panose="020B0604020202020204" pitchFamily="34" charset="0"/>
              </a:rPr>
              <a:t>= (1 - </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+ 2</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+ 4</a:t>
            </a:r>
            <a:r>
              <a:rPr lang="en-US" sz="2200" dirty="0" smtClean="0">
                <a:latin typeface="Arial" panose="020B0604020202020204" pitchFamily="34" charset="0"/>
                <a:cs typeface="Arial" panose="020B0604020202020204" pitchFamily="34" charset="0"/>
              </a:rPr>
              <a:t>) 	</a:t>
            </a:r>
          </a:p>
          <a:p>
            <a:pPr lvl="2" indent="-457200">
              <a:buClr>
                <a:srgbClr val="C00000"/>
              </a:buClr>
              <a:buFont typeface="+mj-lt"/>
              <a:buAutoNum type="alphaLcPeriod" startAt="5"/>
              <a:tabLst>
                <a:tab pos="857250" algn="l"/>
                <a:tab pos="2857500"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+ 3)</a:t>
            </a:r>
            <a:endParaRPr lang="en-US" sz="2200" baseline="300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15.5 – Graphs of Cubic Functions</a:t>
            </a:r>
            <a:endParaRPr lang="en-GB" sz="4000" b="1" dirty="0" smtClean="0"/>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74260" y="1196752"/>
            <a:ext cx="618220" cy="61822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04426" y="1886979"/>
            <a:ext cx="2188612" cy="2093455"/>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360038" y="1814972"/>
            <a:ext cx="2132025" cy="2165462"/>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27247" y="4149081"/>
            <a:ext cx="1977865" cy="2432501"/>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411760" y="4149081"/>
            <a:ext cx="1721987" cy="2483722"/>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360037" y="4149081"/>
            <a:ext cx="2132027" cy="2459887"/>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614670" y="4149081"/>
            <a:ext cx="2178368" cy="2482551"/>
          </a:xfrm>
          <a:prstGeom prst="rect">
            <a:avLst/>
          </a:prstGeom>
        </p:spPr>
      </p:pic>
    </p:spTree>
    <p:extLst>
      <p:ext uri="{BB962C8B-B14F-4D97-AF65-F5344CB8AC3E}">
        <p14:creationId xmlns:p14="http://schemas.microsoft.com/office/powerpoint/2010/main" val="3844973205"/>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15.5 – Graphs of Cubic Functions</a:t>
            </a:r>
            <a:endParaRPr lang="en-GB" sz="4000" b="1" dirty="0" smtClean="0"/>
          </a:p>
        </p:txBody>
      </p:sp>
      <p:grpSp>
        <p:nvGrpSpPr>
          <p:cNvPr id="13" name="Group 12"/>
          <p:cNvGrpSpPr/>
          <p:nvPr/>
        </p:nvGrpSpPr>
        <p:grpSpPr>
          <a:xfrm>
            <a:off x="251520" y="1268760"/>
            <a:ext cx="8568952" cy="5334113"/>
            <a:chOff x="150164" y="6494199"/>
            <a:chExt cx="8568952" cy="5334113"/>
          </a:xfrm>
        </p:grpSpPr>
        <p:sp>
          <p:nvSpPr>
            <p:cNvPr id="14" name="Rectangle 13"/>
            <p:cNvSpPr/>
            <p:nvPr/>
          </p:nvSpPr>
          <p:spPr>
            <a:xfrm flipH="1">
              <a:off x="150164" y="6673055"/>
              <a:ext cx="8568952" cy="5155257"/>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Ins="2560320" rtlCol="0" anchor="t" anchorCtr="0">
              <a:spAutoFit/>
            </a:bodyPr>
            <a:lstStyle/>
            <a:p>
              <a:r>
                <a:rPr lang="en-US" sz="2700" dirty="0" smtClean="0">
                  <a:solidFill>
                    <a:schemeClr val="tx1"/>
                  </a:solidFill>
                  <a:latin typeface="Arial" panose="020B0604020202020204" pitchFamily="34" charset="0"/>
                  <a:cs typeface="Arial" panose="020B0604020202020204" pitchFamily="34" charset="0"/>
                </a:rPr>
                <a:t>When the graph of a cubic function </a:t>
              </a:r>
              <a:r>
                <a:rPr lang="en-US" sz="2700" i="1" dirty="0" smtClean="0">
                  <a:solidFill>
                    <a:schemeClr val="tx1"/>
                  </a:solidFill>
                  <a:latin typeface="Arial" panose="020B0604020202020204" pitchFamily="34" charset="0"/>
                  <a:cs typeface="Arial" panose="020B0604020202020204" pitchFamily="34" charset="0"/>
                </a:rPr>
                <a:t>y</a:t>
              </a:r>
              <a:r>
                <a:rPr lang="en-US" sz="2700" dirty="0" smtClean="0">
                  <a:solidFill>
                    <a:schemeClr val="tx1"/>
                  </a:solidFill>
                  <a:latin typeface="Arial" panose="020B0604020202020204" pitchFamily="34" charset="0"/>
                  <a:cs typeface="Arial" panose="020B0604020202020204" pitchFamily="34" charset="0"/>
                </a:rPr>
                <a:t> crosses the </a:t>
              </a:r>
              <a:r>
                <a:rPr lang="en-US" sz="2700" i="1" dirty="0" smtClean="0">
                  <a:solidFill>
                    <a:schemeClr val="tx1"/>
                  </a:solidFill>
                  <a:latin typeface="Arial" panose="020B0604020202020204" pitchFamily="34" charset="0"/>
                  <a:cs typeface="Arial" panose="020B0604020202020204" pitchFamily="34" charset="0"/>
                </a:rPr>
                <a:t>x</a:t>
              </a:r>
              <a:r>
                <a:rPr lang="en-US" sz="2700" dirty="0" smtClean="0">
                  <a:solidFill>
                    <a:schemeClr val="tx1"/>
                  </a:solidFill>
                  <a:latin typeface="Arial" panose="020B0604020202020204" pitchFamily="34" charset="0"/>
                  <a:cs typeface="Arial" panose="020B0604020202020204" pitchFamily="34" charset="0"/>
                </a:rPr>
                <a:t>-axis three times, the equation </a:t>
              </a:r>
              <a:r>
                <a:rPr lang="en-US" sz="2700" i="1" dirty="0" smtClean="0">
                  <a:solidFill>
                    <a:schemeClr val="tx1"/>
                  </a:solidFill>
                  <a:latin typeface="Arial" panose="020B0604020202020204" pitchFamily="34" charset="0"/>
                  <a:cs typeface="Arial" panose="020B0604020202020204" pitchFamily="34" charset="0"/>
                </a:rPr>
                <a:t>y</a:t>
              </a:r>
              <a:r>
                <a:rPr lang="en-US" sz="2700" dirty="0" smtClean="0">
                  <a:solidFill>
                    <a:schemeClr val="tx1"/>
                  </a:solidFill>
                  <a:latin typeface="Arial" panose="020B0604020202020204" pitchFamily="34" charset="0"/>
                  <a:cs typeface="Arial" panose="020B0604020202020204" pitchFamily="34" charset="0"/>
                </a:rPr>
                <a:t> = 0 has three solutions. </a:t>
              </a:r>
              <a:br>
                <a:rPr lang="en-US" sz="2700" dirty="0" smtClean="0">
                  <a:solidFill>
                    <a:schemeClr val="tx1"/>
                  </a:solidFill>
                  <a:latin typeface="Arial" panose="020B0604020202020204" pitchFamily="34" charset="0"/>
                  <a:cs typeface="Arial" panose="020B0604020202020204" pitchFamily="34" charset="0"/>
                </a:rPr>
              </a:br>
              <a:r>
                <a:rPr lang="en-US" sz="2700" dirty="0" smtClean="0">
                  <a:solidFill>
                    <a:schemeClr val="tx1"/>
                  </a:solidFill>
                  <a:latin typeface="Arial" panose="020B0604020202020204" pitchFamily="34" charset="0"/>
                  <a:cs typeface="Arial" panose="020B0604020202020204" pitchFamily="34" charset="0"/>
                </a:rPr>
                <a:t>For example </a:t>
              </a:r>
              <a:r>
                <a:rPr lang="en-US" sz="2700" i="1" dirty="0" smtClean="0">
                  <a:solidFill>
                    <a:schemeClr val="tx1"/>
                  </a:solidFill>
                  <a:latin typeface="Arial" panose="020B0604020202020204" pitchFamily="34" charset="0"/>
                  <a:cs typeface="Arial" panose="020B0604020202020204" pitchFamily="34" charset="0"/>
                </a:rPr>
                <a:t>y</a:t>
              </a:r>
              <a:r>
                <a:rPr lang="en-US" sz="2700" dirty="0" smtClean="0">
                  <a:solidFill>
                    <a:schemeClr val="tx1"/>
                  </a:solidFill>
                  <a:latin typeface="Arial" panose="020B0604020202020204" pitchFamily="34" charset="0"/>
                  <a:cs typeface="Arial" panose="020B0604020202020204" pitchFamily="34" charset="0"/>
                </a:rPr>
                <a:t> = (</a:t>
              </a:r>
              <a:r>
                <a:rPr lang="en-US" sz="2700" i="1" dirty="0" smtClean="0">
                  <a:solidFill>
                    <a:schemeClr val="tx1"/>
                  </a:solidFill>
                  <a:latin typeface="Arial" panose="020B0604020202020204" pitchFamily="34" charset="0"/>
                  <a:cs typeface="Arial" panose="020B0604020202020204" pitchFamily="34" charset="0"/>
                </a:rPr>
                <a:t>x</a:t>
              </a:r>
              <a:r>
                <a:rPr lang="en-US" sz="2700" dirty="0" smtClean="0">
                  <a:solidFill>
                    <a:schemeClr val="tx1"/>
                  </a:solidFill>
                  <a:latin typeface="Arial" panose="020B0604020202020204" pitchFamily="34" charset="0"/>
                  <a:cs typeface="Arial" panose="020B0604020202020204" pitchFamily="34" charset="0"/>
                </a:rPr>
                <a:t> + 2)(</a:t>
              </a:r>
              <a:r>
                <a:rPr lang="en-US" sz="2700" i="1" dirty="0" smtClean="0">
                  <a:solidFill>
                    <a:schemeClr val="tx1"/>
                  </a:solidFill>
                  <a:latin typeface="Arial" panose="020B0604020202020204" pitchFamily="34" charset="0"/>
                  <a:cs typeface="Arial" panose="020B0604020202020204" pitchFamily="34" charset="0"/>
                </a:rPr>
                <a:t>x</a:t>
              </a:r>
              <a:r>
                <a:rPr lang="en-US" sz="2700" dirty="0" smtClean="0">
                  <a:solidFill>
                    <a:schemeClr val="tx1"/>
                  </a:solidFill>
                  <a:latin typeface="Arial" panose="020B0604020202020204" pitchFamily="34" charset="0"/>
                  <a:cs typeface="Arial" panose="020B0604020202020204" pitchFamily="34" charset="0"/>
                </a:rPr>
                <a:t> – 1)(</a:t>
              </a:r>
              <a:r>
                <a:rPr lang="en-US" sz="2700" i="1" dirty="0" smtClean="0">
                  <a:solidFill>
                    <a:schemeClr val="tx1"/>
                  </a:solidFill>
                  <a:latin typeface="Arial" panose="020B0604020202020204" pitchFamily="34" charset="0"/>
                  <a:cs typeface="Arial" panose="020B0604020202020204" pitchFamily="34" charset="0"/>
                </a:rPr>
                <a:t>x</a:t>
              </a:r>
              <a:r>
                <a:rPr lang="en-US" sz="2700" dirty="0" smtClean="0">
                  <a:solidFill>
                    <a:schemeClr val="tx1"/>
                  </a:solidFill>
                  <a:latin typeface="Arial" panose="020B0604020202020204" pitchFamily="34" charset="0"/>
                  <a:cs typeface="Arial" panose="020B0604020202020204" pitchFamily="34" charset="0"/>
                </a:rPr>
                <a:t> – 3)</a:t>
              </a:r>
            </a:p>
            <a:p>
              <a:endParaRPr lang="en-US" sz="4400" dirty="0">
                <a:solidFill>
                  <a:schemeClr val="tx1"/>
                </a:solidFill>
                <a:latin typeface="Arial" panose="020B0604020202020204" pitchFamily="34" charset="0"/>
                <a:cs typeface="Arial" panose="020B0604020202020204" pitchFamily="34" charset="0"/>
              </a:endParaRPr>
            </a:p>
            <a:p>
              <a:r>
                <a:rPr lang="en-US" sz="2700" dirty="0">
                  <a:solidFill>
                    <a:schemeClr val="tx1"/>
                  </a:solidFill>
                  <a:latin typeface="Arial" panose="020B0604020202020204" pitchFamily="34" charset="0"/>
                  <a:cs typeface="Arial" panose="020B0604020202020204" pitchFamily="34" charset="0"/>
                </a:rPr>
                <a:t>When the graph of a cubic function </a:t>
              </a:r>
              <a:r>
                <a:rPr lang="en-US" sz="2700" i="1" dirty="0">
                  <a:solidFill>
                    <a:schemeClr val="tx1"/>
                  </a:solidFill>
                  <a:latin typeface="Arial" panose="020B0604020202020204" pitchFamily="34" charset="0"/>
                  <a:cs typeface="Arial" panose="020B0604020202020204" pitchFamily="34" charset="0"/>
                </a:rPr>
                <a:t>y</a:t>
              </a:r>
              <a:r>
                <a:rPr lang="en-US" sz="2700" dirty="0">
                  <a:solidFill>
                    <a:schemeClr val="tx1"/>
                  </a:solidFill>
                  <a:latin typeface="Arial" panose="020B0604020202020204" pitchFamily="34" charset="0"/>
                  <a:cs typeface="Arial" panose="020B0604020202020204" pitchFamily="34" charset="0"/>
                </a:rPr>
                <a:t> crosses the </a:t>
              </a:r>
              <a:r>
                <a:rPr lang="en-US" sz="2700" i="1" dirty="0" smtClean="0">
                  <a:solidFill>
                    <a:schemeClr val="tx1"/>
                  </a:solidFill>
                  <a:latin typeface="Arial" panose="020B0604020202020204" pitchFamily="34" charset="0"/>
                  <a:cs typeface="Arial" panose="020B0604020202020204" pitchFamily="34" charset="0"/>
                </a:rPr>
                <a:t>x</a:t>
              </a:r>
              <a:r>
                <a:rPr lang="en-US" sz="2700" dirty="0" smtClean="0">
                  <a:solidFill>
                    <a:schemeClr val="tx1"/>
                  </a:solidFill>
                  <a:latin typeface="Arial" panose="020B0604020202020204" pitchFamily="34" charset="0"/>
                  <a:cs typeface="Arial" panose="020B0604020202020204" pitchFamily="34" charset="0"/>
                </a:rPr>
                <a:t>-axis once and touches the </a:t>
              </a:r>
              <a:r>
                <a:rPr lang="en-US" sz="2700" i="1" dirty="0" smtClean="0">
                  <a:solidFill>
                    <a:schemeClr val="tx1"/>
                  </a:solidFill>
                  <a:latin typeface="Arial" panose="020B0604020202020204" pitchFamily="34" charset="0"/>
                  <a:cs typeface="Arial" panose="020B0604020202020204" pitchFamily="34" charset="0"/>
                </a:rPr>
                <a:t>x</a:t>
              </a:r>
              <a:r>
                <a:rPr lang="en-US" sz="2700" dirty="0" smtClean="0">
                  <a:solidFill>
                    <a:schemeClr val="tx1"/>
                  </a:solidFill>
                  <a:latin typeface="Arial" panose="020B0604020202020204" pitchFamily="34" charset="0"/>
                  <a:cs typeface="Arial" panose="020B0604020202020204" pitchFamily="34" charset="0"/>
                </a:rPr>
                <a:t>-axis once, the equation </a:t>
              </a:r>
              <a:r>
                <a:rPr lang="en-US" sz="2700" i="1" dirty="0" smtClean="0">
                  <a:solidFill>
                    <a:schemeClr val="tx1"/>
                  </a:solidFill>
                  <a:latin typeface="Arial" panose="020B0604020202020204" pitchFamily="34" charset="0"/>
                  <a:cs typeface="Arial" panose="020B0604020202020204" pitchFamily="34" charset="0"/>
                </a:rPr>
                <a:t>y</a:t>
              </a:r>
              <a:r>
                <a:rPr lang="en-US" sz="2700" dirty="0" smtClean="0">
                  <a:solidFill>
                    <a:schemeClr val="tx1"/>
                  </a:solidFill>
                  <a:latin typeface="Arial" panose="020B0604020202020204" pitchFamily="34" charset="0"/>
                  <a:cs typeface="Arial" panose="020B0604020202020204" pitchFamily="34" charset="0"/>
                </a:rPr>
                <a:t> = 0 has three solutions but one of them is repeated. </a:t>
              </a:r>
              <a:br>
                <a:rPr lang="en-US" sz="2700" dirty="0" smtClean="0">
                  <a:solidFill>
                    <a:schemeClr val="tx1"/>
                  </a:solidFill>
                  <a:latin typeface="Arial" panose="020B0604020202020204" pitchFamily="34" charset="0"/>
                  <a:cs typeface="Arial" panose="020B0604020202020204" pitchFamily="34" charset="0"/>
                </a:rPr>
              </a:br>
              <a:r>
                <a:rPr lang="en-US" sz="2700" dirty="0" smtClean="0">
                  <a:solidFill>
                    <a:schemeClr val="tx1"/>
                  </a:solidFill>
                  <a:latin typeface="Arial" panose="020B0604020202020204" pitchFamily="34" charset="0"/>
                  <a:cs typeface="Arial" panose="020B0604020202020204" pitchFamily="34" charset="0"/>
                </a:rPr>
                <a:t>For example </a:t>
              </a:r>
              <a:r>
                <a:rPr lang="en-US" sz="2700" i="1" dirty="0" smtClean="0">
                  <a:solidFill>
                    <a:schemeClr val="tx1"/>
                  </a:solidFill>
                  <a:latin typeface="Arial" panose="020B0604020202020204" pitchFamily="34" charset="0"/>
                  <a:cs typeface="Arial" panose="020B0604020202020204" pitchFamily="34" charset="0"/>
                </a:rPr>
                <a:t>y</a:t>
              </a:r>
              <a:r>
                <a:rPr lang="en-US" sz="2700" dirty="0" smtClean="0">
                  <a:solidFill>
                    <a:schemeClr val="tx1"/>
                  </a:solidFill>
                  <a:latin typeface="Arial" panose="020B0604020202020204" pitchFamily="34" charset="0"/>
                  <a:cs typeface="Arial" panose="020B0604020202020204" pitchFamily="34" charset="0"/>
                </a:rPr>
                <a:t> = (</a:t>
              </a:r>
              <a:r>
                <a:rPr lang="en-US" sz="2700" i="1" dirty="0" smtClean="0">
                  <a:solidFill>
                    <a:schemeClr val="tx1"/>
                  </a:solidFill>
                  <a:latin typeface="Arial" panose="020B0604020202020204" pitchFamily="34" charset="0"/>
                  <a:cs typeface="Arial" panose="020B0604020202020204" pitchFamily="34" charset="0"/>
                </a:rPr>
                <a:t>x</a:t>
              </a:r>
              <a:r>
                <a:rPr lang="en-US" sz="2700" dirty="0" smtClean="0">
                  <a:solidFill>
                    <a:schemeClr val="tx1"/>
                  </a:solidFill>
                  <a:latin typeface="Arial" panose="020B0604020202020204" pitchFamily="34" charset="0"/>
                  <a:cs typeface="Arial" panose="020B0604020202020204" pitchFamily="34" charset="0"/>
                </a:rPr>
                <a:t> – 1)(</a:t>
              </a:r>
              <a:r>
                <a:rPr lang="en-US" sz="2700" i="1" dirty="0" smtClean="0">
                  <a:solidFill>
                    <a:schemeClr val="tx1"/>
                  </a:solidFill>
                  <a:latin typeface="Arial" panose="020B0604020202020204" pitchFamily="34" charset="0"/>
                  <a:cs typeface="Arial" panose="020B0604020202020204" pitchFamily="34" charset="0"/>
                </a:rPr>
                <a:t>x</a:t>
              </a:r>
              <a:r>
                <a:rPr lang="en-US" sz="2700" dirty="0" smtClean="0">
                  <a:solidFill>
                    <a:schemeClr val="tx1"/>
                  </a:solidFill>
                  <a:latin typeface="Arial" panose="020B0604020202020204" pitchFamily="34" charset="0"/>
                  <a:cs typeface="Arial" panose="020B0604020202020204" pitchFamily="34" charset="0"/>
                </a:rPr>
                <a:t> - 2)</a:t>
              </a:r>
              <a:r>
                <a:rPr lang="en-US" sz="2700" baseline="30000" dirty="0" smtClean="0">
                  <a:solidFill>
                    <a:schemeClr val="tx1"/>
                  </a:solidFill>
                  <a:latin typeface="Arial" panose="020B0604020202020204" pitchFamily="34" charset="0"/>
                  <a:cs typeface="Arial" panose="020B0604020202020204" pitchFamily="34" charset="0"/>
                </a:rPr>
                <a:t>2</a:t>
              </a:r>
              <a:endParaRPr lang="en-US" sz="2700" baseline="30000" dirty="0">
                <a:solidFill>
                  <a:schemeClr val="tx1"/>
                </a:solidFill>
                <a:latin typeface="Arial" panose="020B0604020202020204" pitchFamily="34" charset="0"/>
                <a:cs typeface="Arial" panose="020B0604020202020204" pitchFamily="34" charset="0"/>
              </a:endParaRPr>
            </a:p>
          </p:txBody>
        </p:sp>
        <p:sp>
          <p:nvSpPr>
            <p:cNvPr id="15" name="Pentagon 14"/>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Key Point 11</a:t>
              </a:r>
              <a:endParaRPr lang="en-US" sz="2000" b="1" dirty="0">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30865" y="1548336"/>
            <a:ext cx="2317599" cy="2069283"/>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30865" y="3690046"/>
            <a:ext cx="2317599" cy="2763290"/>
          </a:xfrm>
          <a:prstGeom prst="rect">
            <a:avLst/>
          </a:prstGeom>
        </p:spPr>
      </p:pic>
    </p:spTree>
    <p:extLst>
      <p:ext uri="{BB962C8B-B14F-4D97-AF65-F5344CB8AC3E}">
        <p14:creationId xmlns:p14="http://schemas.microsoft.com/office/powerpoint/2010/main" val="997230290"/>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15.5 – Graphs of Cubic Functions</a:t>
            </a:r>
            <a:endParaRPr lang="en-GB" sz="4000" b="1" dirty="0" smtClean="0"/>
          </a:p>
        </p:txBody>
      </p:sp>
      <p:grpSp>
        <p:nvGrpSpPr>
          <p:cNvPr id="13" name="Group 12"/>
          <p:cNvGrpSpPr/>
          <p:nvPr/>
        </p:nvGrpSpPr>
        <p:grpSpPr>
          <a:xfrm>
            <a:off x="251520" y="1268760"/>
            <a:ext cx="8568952" cy="5272558"/>
            <a:chOff x="150164" y="6494199"/>
            <a:chExt cx="8568952" cy="5272558"/>
          </a:xfrm>
        </p:grpSpPr>
        <p:sp>
          <p:nvSpPr>
            <p:cNvPr id="14" name="Rectangle 13"/>
            <p:cNvSpPr/>
            <p:nvPr/>
          </p:nvSpPr>
          <p:spPr>
            <a:xfrm flipH="1">
              <a:off x="150164" y="6673055"/>
              <a:ext cx="8568952" cy="5093702"/>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Ins="2560320" rtlCol="0" anchor="t" anchorCtr="0">
              <a:spAutoFit/>
            </a:bodyPr>
            <a:lstStyle/>
            <a:p>
              <a:r>
                <a:rPr lang="en-US" sz="3100" dirty="0" smtClean="0">
                  <a:solidFill>
                    <a:schemeClr val="tx1"/>
                  </a:solidFill>
                  <a:latin typeface="Arial" panose="020B0604020202020204" pitchFamily="34" charset="0"/>
                  <a:cs typeface="Arial" panose="020B0604020202020204" pitchFamily="34" charset="0"/>
                </a:rPr>
                <a:t>When </a:t>
              </a:r>
              <a:r>
                <a:rPr lang="en-US" sz="3100" dirty="0">
                  <a:solidFill>
                    <a:schemeClr val="tx1"/>
                  </a:solidFill>
                  <a:latin typeface="Arial" panose="020B0604020202020204" pitchFamily="34" charset="0"/>
                  <a:cs typeface="Arial" panose="020B0604020202020204" pitchFamily="34" charset="0"/>
                </a:rPr>
                <a:t>the graph of a cubic function </a:t>
              </a:r>
              <a:r>
                <a:rPr lang="en-US" sz="3100" i="1" dirty="0">
                  <a:solidFill>
                    <a:schemeClr val="tx1"/>
                  </a:solidFill>
                  <a:latin typeface="Arial" panose="020B0604020202020204" pitchFamily="34" charset="0"/>
                  <a:cs typeface="Arial" panose="020B0604020202020204" pitchFamily="34" charset="0"/>
                </a:rPr>
                <a:t>y</a:t>
              </a:r>
              <a:r>
                <a:rPr lang="en-US" sz="3100" dirty="0">
                  <a:solidFill>
                    <a:schemeClr val="tx1"/>
                  </a:solidFill>
                  <a:latin typeface="Arial" panose="020B0604020202020204" pitchFamily="34" charset="0"/>
                  <a:cs typeface="Arial" panose="020B0604020202020204" pitchFamily="34" charset="0"/>
                </a:rPr>
                <a:t> crosses the </a:t>
              </a:r>
              <a:r>
                <a:rPr lang="en-US" sz="3100" i="1" dirty="0" smtClean="0">
                  <a:solidFill>
                    <a:schemeClr val="tx1"/>
                  </a:solidFill>
                  <a:latin typeface="Arial" panose="020B0604020202020204" pitchFamily="34" charset="0"/>
                  <a:cs typeface="Arial" panose="020B0604020202020204" pitchFamily="34" charset="0"/>
                </a:rPr>
                <a:t>x</a:t>
              </a:r>
              <a:r>
                <a:rPr lang="en-US" sz="3100" dirty="0" smtClean="0">
                  <a:solidFill>
                    <a:schemeClr val="tx1"/>
                  </a:solidFill>
                  <a:latin typeface="Arial" panose="020B0604020202020204" pitchFamily="34" charset="0"/>
                  <a:cs typeface="Arial" panose="020B0604020202020204" pitchFamily="34" charset="0"/>
                </a:rPr>
                <a:t>-axis once, the equation </a:t>
              </a:r>
              <a:r>
                <a:rPr lang="en-US" sz="3100" i="1" dirty="0" smtClean="0">
                  <a:solidFill>
                    <a:schemeClr val="tx1"/>
                  </a:solidFill>
                  <a:latin typeface="Arial" panose="020B0604020202020204" pitchFamily="34" charset="0"/>
                  <a:cs typeface="Arial" panose="020B0604020202020204" pitchFamily="34" charset="0"/>
                </a:rPr>
                <a:t>y</a:t>
              </a:r>
              <a:r>
                <a:rPr lang="en-US" sz="3100" dirty="0" smtClean="0">
                  <a:solidFill>
                    <a:schemeClr val="tx1"/>
                  </a:solidFill>
                  <a:latin typeface="Arial" panose="020B0604020202020204" pitchFamily="34" charset="0"/>
                  <a:cs typeface="Arial" panose="020B0604020202020204" pitchFamily="34" charset="0"/>
                </a:rPr>
                <a:t> = 0 can have:</a:t>
              </a:r>
            </a:p>
            <a:p>
              <a:pPr marL="457200" indent="-457200">
                <a:buFont typeface="Arial" panose="020B0604020202020204" pitchFamily="34" charset="0"/>
                <a:buChar char="•"/>
              </a:pPr>
              <a:r>
                <a:rPr lang="en-US" sz="3100" dirty="0" smtClean="0">
                  <a:solidFill>
                    <a:schemeClr val="tx1"/>
                  </a:solidFill>
                  <a:latin typeface="Arial" panose="020B0604020202020204" pitchFamily="34" charset="0"/>
                  <a:cs typeface="Arial" panose="020B0604020202020204" pitchFamily="34" charset="0"/>
                </a:rPr>
                <a:t>One distinct repeated solution, for example </a:t>
              </a:r>
              <a:r>
                <a:rPr lang="en-US" sz="3100" i="1" dirty="0" smtClean="0">
                  <a:solidFill>
                    <a:schemeClr val="tx1"/>
                  </a:solidFill>
                  <a:latin typeface="Arial" panose="020B0604020202020204" pitchFamily="34" charset="0"/>
                  <a:cs typeface="Arial" panose="020B0604020202020204" pitchFamily="34" charset="0"/>
                </a:rPr>
                <a:t>y</a:t>
              </a:r>
              <a:r>
                <a:rPr lang="en-US" sz="3100" dirty="0" smtClean="0">
                  <a:solidFill>
                    <a:schemeClr val="tx1"/>
                  </a:solidFill>
                  <a:latin typeface="Arial" panose="020B0604020202020204" pitchFamily="34" charset="0"/>
                  <a:cs typeface="Arial" panose="020B0604020202020204" pitchFamily="34" charset="0"/>
                </a:rPr>
                <a:t> = (</a:t>
              </a:r>
              <a:r>
                <a:rPr lang="en-US" sz="3100" i="1" dirty="0" smtClean="0">
                  <a:solidFill>
                    <a:schemeClr val="tx1"/>
                  </a:solidFill>
                  <a:latin typeface="Arial" panose="020B0604020202020204" pitchFamily="34" charset="0"/>
                  <a:cs typeface="Arial" panose="020B0604020202020204" pitchFamily="34" charset="0"/>
                </a:rPr>
                <a:t>x</a:t>
              </a:r>
              <a:r>
                <a:rPr lang="en-US" sz="3100" dirty="0" smtClean="0">
                  <a:solidFill>
                    <a:schemeClr val="tx1"/>
                  </a:solidFill>
                  <a:latin typeface="Arial" panose="020B0604020202020204" pitchFamily="34" charset="0"/>
                  <a:cs typeface="Arial" panose="020B0604020202020204" pitchFamily="34" charset="0"/>
                </a:rPr>
                <a:t> - 1)</a:t>
              </a:r>
              <a:r>
                <a:rPr lang="en-US" sz="3100" baseline="30000" dirty="0" smtClean="0">
                  <a:solidFill>
                    <a:schemeClr val="tx1"/>
                  </a:solidFill>
                  <a:latin typeface="Arial" panose="020B0604020202020204" pitchFamily="34" charset="0"/>
                  <a:cs typeface="Arial" panose="020B0604020202020204" pitchFamily="34" charset="0"/>
                </a:rPr>
                <a:t>3</a:t>
              </a:r>
            </a:p>
            <a:p>
              <a:pPr marL="457200" indent="-457200">
                <a:buFont typeface="Arial" panose="020B0604020202020204" pitchFamily="34" charset="0"/>
                <a:buChar char="•"/>
              </a:pPr>
              <a:r>
                <a:rPr lang="en-US" sz="3100" dirty="0" smtClean="0">
                  <a:solidFill>
                    <a:schemeClr val="tx1"/>
                  </a:solidFill>
                  <a:latin typeface="Arial" panose="020B0604020202020204" pitchFamily="34" charset="0"/>
                  <a:cs typeface="Arial" panose="020B0604020202020204" pitchFamily="34" charset="0"/>
                </a:rPr>
                <a:t>Or only one real solution, for example (</a:t>
              </a:r>
              <a:r>
                <a:rPr lang="en-US" sz="3100" i="1" dirty="0" smtClean="0">
                  <a:solidFill>
                    <a:schemeClr val="tx1"/>
                  </a:solidFill>
                  <a:latin typeface="Arial" panose="020B0604020202020204" pitchFamily="34" charset="0"/>
                  <a:cs typeface="Arial" panose="020B0604020202020204" pitchFamily="34" charset="0"/>
                </a:rPr>
                <a:t>x</a:t>
              </a:r>
              <a:r>
                <a:rPr lang="en-US" sz="3100" dirty="0" smtClean="0">
                  <a:solidFill>
                    <a:schemeClr val="tx1"/>
                  </a:solidFill>
                  <a:latin typeface="Arial" panose="020B0604020202020204" pitchFamily="34" charset="0"/>
                  <a:cs typeface="Arial" panose="020B0604020202020204" pitchFamily="34" charset="0"/>
                </a:rPr>
                <a:t> + 2)(</a:t>
              </a:r>
              <a:r>
                <a:rPr lang="en-US" sz="3100" i="1" dirty="0" smtClean="0">
                  <a:solidFill>
                    <a:schemeClr val="tx1"/>
                  </a:solidFill>
                  <a:latin typeface="Arial" panose="020B0604020202020204" pitchFamily="34" charset="0"/>
                  <a:cs typeface="Arial" panose="020B0604020202020204" pitchFamily="34" charset="0"/>
                </a:rPr>
                <a:t>x</a:t>
              </a:r>
              <a:r>
                <a:rPr lang="en-US" sz="3100" baseline="30000" dirty="0" smtClean="0">
                  <a:solidFill>
                    <a:schemeClr val="tx1"/>
                  </a:solidFill>
                  <a:latin typeface="Arial" panose="020B0604020202020204" pitchFamily="34" charset="0"/>
                  <a:cs typeface="Arial" panose="020B0604020202020204" pitchFamily="34" charset="0"/>
                </a:rPr>
                <a:t>2</a:t>
              </a:r>
              <a:r>
                <a:rPr lang="en-US" sz="3100" dirty="0" smtClean="0">
                  <a:solidFill>
                    <a:schemeClr val="tx1"/>
                  </a:solidFill>
                  <a:latin typeface="Arial" panose="020B0604020202020204" pitchFamily="34" charset="0"/>
                  <a:cs typeface="Arial" panose="020B0604020202020204" pitchFamily="34" charset="0"/>
                </a:rPr>
                <a:t> + </a:t>
              </a:r>
              <a:r>
                <a:rPr lang="en-US" sz="3100" i="1" dirty="0" smtClean="0">
                  <a:solidFill>
                    <a:schemeClr val="tx1"/>
                  </a:solidFill>
                  <a:latin typeface="Arial" panose="020B0604020202020204" pitchFamily="34" charset="0"/>
                  <a:cs typeface="Arial" panose="020B0604020202020204" pitchFamily="34" charset="0"/>
                </a:rPr>
                <a:t>x</a:t>
              </a:r>
              <a:r>
                <a:rPr lang="en-US" sz="3100" dirty="0" smtClean="0">
                  <a:solidFill>
                    <a:schemeClr val="tx1"/>
                  </a:solidFill>
                  <a:latin typeface="Arial" panose="020B0604020202020204" pitchFamily="34" charset="0"/>
                  <a:cs typeface="Arial" panose="020B0604020202020204" pitchFamily="34" charset="0"/>
                </a:rPr>
                <a:t> + 1).</a:t>
              </a:r>
              <a:br>
                <a:rPr lang="en-US" sz="3100" dirty="0" smtClean="0">
                  <a:solidFill>
                    <a:schemeClr val="tx1"/>
                  </a:solidFill>
                  <a:latin typeface="Arial" panose="020B0604020202020204" pitchFamily="34" charset="0"/>
                  <a:cs typeface="Arial" panose="020B0604020202020204" pitchFamily="34" charset="0"/>
                </a:rPr>
              </a:br>
              <a:r>
                <a:rPr lang="en-US" sz="3100" dirty="0" smtClean="0">
                  <a:solidFill>
                    <a:schemeClr val="tx1"/>
                  </a:solidFill>
                  <a:latin typeface="Arial" panose="020B0604020202020204" pitchFamily="34" charset="0"/>
                  <a:cs typeface="Arial" panose="020B0604020202020204" pitchFamily="34" charset="0"/>
                </a:rPr>
                <a:t>The quadratic (x</a:t>
              </a:r>
              <a:r>
                <a:rPr lang="en-US" sz="3100" baseline="30000" dirty="0" smtClean="0">
                  <a:solidFill>
                    <a:schemeClr val="tx1"/>
                  </a:solidFill>
                  <a:latin typeface="Arial" panose="020B0604020202020204" pitchFamily="34" charset="0"/>
                  <a:cs typeface="Arial" panose="020B0604020202020204" pitchFamily="34" charset="0"/>
                </a:rPr>
                <a:t>2</a:t>
              </a:r>
              <a:r>
                <a:rPr lang="en-US" sz="3100" dirty="0" smtClean="0">
                  <a:solidFill>
                    <a:schemeClr val="tx1"/>
                  </a:solidFill>
                  <a:latin typeface="Arial" panose="020B0604020202020204" pitchFamily="34" charset="0"/>
                  <a:cs typeface="Arial" panose="020B0604020202020204" pitchFamily="34" charset="0"/>
                </a:rPr>
                <a:t> - </a:t>
              </a:r>
              <a:r>
                <a:rPr lang="en-US" sz="3100" i="1" dirty="0" smtClean="0">
                  <a:solidFill>
                    <a:schemeClr val="tx1"/>
                  </a:solidFill>
                  <a:latin typeface="Arial" panose="020B0604020202020204" pitchFamily="34" charset="0"/>
                  <a:cs typeface="Arial" panose="020B0604020202020204" pitchFamily="34" charset="0"/>
                </a:rPr>
                <a:t>x</a:t>
              </a:r>
              <a:r>
                <a:rPr lang="en-US" sz="3100" dirty="0" smtClean="0">
                  <a:solidFill>
                    <a:schemeClr val="tx1"/>
                  </a:solidFill>
                  <a:latin typeface="Arial" panose="020B0604020202020204" pitchFamily="34" charset="0"/>
                  <a:cs typeface="Arial" panose="020B0604020202020204" pitchFamily="34" charset="0"/>
                </a:rPr>
                <a:t> + 1) has no real solutions.</a:t>
              </a:r>
              <a:endParaRPr lang="en-US" sz="3100" dirty="0">
                <a:solidFill>
                  <a:schemeClr val="tx1"/>
                </a:solidFill>
                <a:latin typeface="Arial" panose="020B0604020202020204" pitchFamily="34" charset="0"/>
                <a:cs typeface="Arial" panose="020B0604020202020204" pitchFamily="34" charset="0"/>
              </a:endParaRPr>
            </a:p>
          </p:txBody>
        </p:sp>
        <p:sp>
          <p:nvSpPr>
            <p:cNvPr id="15" name="Pentagon 14"/>
            <p:cNvSpPr/>
            <p:nvPr/>
          </p:nvSpPr>
          <p:spPr>
            <a:xfrm>
              <a:off x="150164" y="6494199"/>
              <a:ext cx="3526135"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11 - </a:t>
              </a:r>
              <a:r>
                <a:rPr lang="en-US" sz="2400" b="1" dirty="0" err="1" smtClean="0">
                  <a:latin typeface="Arial" panose="020B0604020202020204" pitchFamily="34" charset="0"/>
                  <a:cs typeface="Arial" panose="020B0604020202020204" pitchFamily="34" charset="0"/>
                </a:rPr>
                <a:t>cont</a:t>
              </a:r>
              <a:endParaRPr lang="en-US" sz="2400" b="1" dirty="0">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76443" y="1525726"/>
            <a:ext cx="1928091" cy="2479338"/>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76443" y="4111741"/>
            <a:ext cx="1928090" cy="2341595"/>
          </a:xfrm>
          <a:prstGeom prst="rect">
            <a:avLst/>
          </a:prstGeom>
        </p:spPr>
      </p:pic>
    </p:spTree>
    <p:extLst>
      <p:ext uri="{BB962C8B-B14F-4D97-AF65-F5344CB8AC3E}">
        <p14:creationId xmlns:p14="http://schemas.microsoft.com/office/powerpoint/2010/main" val="2085564648"/>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488</a:t>
            </a:r>
            <a:endParaRPr lang="en-GB" sz="1400" b="1" dirty="0">
              <a:latin typeface="Calibri" panose="020F0502020204030204" pitchFamily="34" charset="0"/>
            </a:endParaRPr>
          </a:p>
        </p:txBody>
      </p:sp>
      <p:sp>
        <p:nvSpPr>
          <p:cNvPr id="3" name="Rectangle 2"/>
          <p:cNvSpPr/>
          <p:nvPr/>
        </p:nvSpPr>
        <p:spPr>
          <a:xfrm>
            <a:off x="243185" y="1196752"/>
            <a:ext cx="5264919" cy="5509200"/>
          </a:xfrm>
          <a:prstGeom prst="rect">
            <a:avLst/>
          </a:prstGeom>
        </p:spPr>
        <p:txBody>
          <a:bodyPr wrap="square">
            <a:spAutoFit/>
          </a:bodyPr>
          <a:lstStyle/>
          <a:p>
            <a:pPr lvl="1" indent="-457200">
              <a:buClr>
                <a:srgbClr val="C00000"/>
              </a:buClr>
              <a:buFont typeface="+mj-lt"/>
              <a:buAutoNum type="arabicPeriod" startAt="9"/>
              <a:tabLst>
                <a:tab pos="857250" algn="l"/>
                <a:tab pos="2857500" algn="l"/>
              </a:tabLst>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many solutions does each cubic equation have?</a:t>
            </a:r>
          </a:p>
          <a:p>
            <a:pPr lvl="2" indent="-457200">
              <a:buClr>
                <a:srgbClr val="C00000"/>
              </a:buClr>
              <a:buFont typeface="+mj-lt"/>
              <a:buAutoNum type="alphaLcPeriod"/>
              <a:tabLst>
                <a:tab pos="857250" algn="l"/>
                <a:tab pos="2857500" algn="l"/>
              </a:tabLst>
            </a:pP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1)(</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- 3</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+ 4) = 0 </a:t>
            </a:r>
            <a:endParaRPr lang="en-US" sz="22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2857500" algn="l"/>
              </a:tabLst>
            </a:pP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+ 3)</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 0</a:t>
            </a:r>
          </a:p>
          <a:p>
            <a:pPr lvl="2" indent="-457200">
              <a:buClr>
                <a:srgbClr val="C00000"/>
              </a:buClr>
              <a:buFont typeface="+mj-lt"/>
              <a:buAutoNum type="alphaLcPeriod"/>
              <a:tabLst>
                <a:tab pos="857250" algn="l"/>
                <a:tab pos="2857500" algn="l"/>
              </a:tabLst>
            </a:pPr>
            <a:r>
              <a:rPr lang="en-US" sz="2200" dirty="0" smtClean="0">
                <a:latin typeface="Arial" panose="020B0604020202020204" pitchFamily="34" charset="0"/>
                <a:cs typeface="Arial" panose="020B0604020202020204" pitchFamily="34" charset="0"/>
              </a:rPr>
              <a:t>-</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1)(</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- 3</a:t>
            </a:r>
            <a:r>
              <a:rPr lang="en-US" sz="2200" dirty="0">
                <a:latin typeface="Arial" panose="020B0604020202020204" pitchFamily="34" charset="0"/>
                <a:cs typeface="Arial" panose="020B0604020202020204" pitchFamily="34" charset="0"/>
              </a:rPr>
              <a:t>) = 0 </a:t>
            </a:r>
            <a:endParaRPr lang="en-US" sz="22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2857500" algn="l"/>
              </a:tabLst>
            </a:pP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(x </a:t>
            </a:r>
            <a:r>
              <a:rPr lang="en-US" sz="2200" dirty="0">
                <a:latin typeface="Arial" panose="020B0604020202020204" pitchFamily="34" charset="0"/>
                <a:cs typeface="Arial" panose="020B0604020202020204" pitchFamily="34" charset="0"/>
              </a:rPr>
              <a:t>+ 4) = 0</a:t>
            </a:r>
          </a:p>
          <a:p>
            <a:pPr lvl="2" indent="-457200">
              <a:buClr>
                <a:srgbClr val="C00000"/>
              </a:buClr>
              <a:buFont typeface="+mj-lt"/>
              <a:buAutoNum type="alphaLcPeriod"/>
              <a:tabLst>
                <a:tab pos="857250" algn="l"/>
                <a:tab pos="2857500" algn="l"/>
              </a:tabLst>
            </a:pP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5)(</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- 2</a:t>
            </a:r>
            <a:r>
              <a:rPr lang="en-US" sz="2200" dirty="0">
                <a:latin typeface="Arial" panose="020B0604020202020204" pitchFamily="34" charset="0"/>
                <a:cs typeface="Arial" panose="020B0604020202020204" pitchFamily="34" charset="0"/>
              </a:rPr>
              <a:t>) = 0 </a:t>
            </a:r>
            <a:endParaRPr lang="en-US" sz="22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857250" algn="l"/>
                <a:tab pos="2857500" algn="l"/>
              </a:tabLst>
            </a:pPr>
            <a:r>
              <a:rPr lang="en-US" sz="2200" dirty="0" smtClean="0">
                <a:latin typeface="Arial" panose="020B0604020202020204" pitchFamily="34" charset="0"/>
                <a:cs typeface="Arial" panose="020B0604020202020204" pitchFamily="34" charset="0"/>
              </a:rPr>
              <a:t>(10 - </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+ 4</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- 1) </a:t>
            </a:r>
            <a:r>
              <a:rPr lang="en-US" sz="2200" dirty="0">
                <a:latin typeface="Arial" panose="020B0604020202020204" pitchFamily="34" charset="0"/>
                <a:cs typeface="Arial" panose="020B0604020202020204" pitchFamily="34" charset="0"/>
              </a:rPr>
              <a:t>= 0</a:t>
            </a:r>
          </a:p>
          <a:p>
            <a:pPr lvl="1" indent="-457200">
              <a:buClr>
                <a:srgbClr val="C00000"/>
              </a:buClr>
              <a:buFont typeface="+mj-lt"/>
              <a:buAutoNum type="arabicPeriod" startAt="9"/>
              <a:tabLst>
                <a:tab pos="857250" algn="l"/>
                <a:tab pos="2857500" algn="l"/>
              </a:tabLst>
            </a:pPr>
            <a:r>
              <a:rPr lang="en-US" sz="2200" dirty="0" smtClean="0">
                <a:latin typeface="Arial" panose="020B0604020202020204" pitchFamily="34" charset="0"/>
                <a:cs typeface="Arial" panose="020B0604020202020204" pitchFamily="34" charset="0"/>
              </a:rPr>
              <a:t>Sketch </a:t>
            </a:r>
            <a:r>
              <a:rPr lang="en-US" sz="2200" dirty="0">
                <a:latin typeface="Arial" panose="020B0604020202020204" pitchFamily="34" charset="0"/>
                <a:cs typeface="Arial" panose="020B0604020202020204" pitchFamily="34" charset="0"/>
              </a:rPr>
              <a:t>the graphs, marking clearly the points of intersection with the </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and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-axes</a:t>
            </a:r>
            <a:r>
              <a:rPr lang="en-US" sz="2200" dirty="0">
                <a:latin typeface="Arial" panose="020B0604020202020204" pitchFamily="34" charset="0"/>
                <a:cs typeface="Arial" panose="020B0604020202020204" pitchFamily="34" charset="0"/>
              </a:rPr>
              <a:t>.</a:t>
            </a:r>
          </a:p>
          <a:p>
            <a:pPr lvl="2" indent="-457200">
              <a:buClr>
                <a:srgbClr val="C00000"/>
              </a:buClr>
              <a:buFont typeface="+mj-lt"/>
              <a:buAutoNum type="alphaLcPeriod"/>
              <a:tabLst>
                <a:tab pos="857250" algn="l"/>
                <a:tab pos="2857500"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a:t>
            </a:r>
            <a:r>
              <a:rPr lang="en-US" sz="2200" dirty="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+ 2</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- 1) </a:t>
            </a:r>
          </a:p>
          <a:p>
            <a:pPr lvl="2" indent="-457200">
              <a:buClr>
                <a:srgbClr val="C00000"/>
              </a:buClr>
              <a:buFont typeface="+mj-lt"/>
              <a:buAutoNum type="alphaLcPeriod"/>
              <a:tabLst>
                <a:tab pos="857250" algn="l"/>
                <a:tab pos="2857500"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i="1" dirty="0">
                <a:latin typeface="Arial" panose="020B0604020202020204" pitchFamily="34" charset="0"/>
                <a:cs typeface="Arial" panose="020B0604020202020204" pitchFamily="34" charset="0"/>
              </a:rPr>
              <a:t>x </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1)(</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- 4</a:t>
            </a:r>
            <a:r>
              <a:rPr lang="en-US" sz="2200" dirty="0">
                <a:latin typeface="Arial" panose="020B0604020202020204" pitchFamily="34" charset="0"/>
                <a:cs typeface="Arial" panose="020B0604020202020204" pitchFamily="34" charset="0"/>
              </a:rPr>
              <a:t>)</a:t>
            </a:r>
          </a:p>
          <a:p>
            <a:pPr lvl="2" indent="-457200">
              <a:buClr>
                <a:srgbClr val="C00000"/>
              </a:buClr>
              <a:buFont typeface="+mj-lt"/>
              <a:buAutoNum type="alphaLcPeriod"/>
              <a:tabLst>
                <a:tab pos="857250" algn="l"/>
                <a:tab pos="2857500"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 (-</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+ 1)(</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+ 3</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- 1) </a:t>
            </a:r>
          </a:p>
          <a:p>
            <a:pPr lvl="2" indent="-457200">
              <a:buClr>
                <a:srgbClr val="C00000"/>
              </a:buClr>
              <a:buFont typeface="+mj-lt"/>
              <a:buAutoNum type="alphaLcPeriod"/>
              <a:tabLst>
                <a:tab pos="857250" algn="l"/>
                <a:tab pos="2857500"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1)</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+ 3)</a:t>
            </a:r>
          </a:p>
          <a:p>
            <a:pPr lvl="2" indent="-457200">
              <a:buClr>
                <a:srgbClr val="C00000"/>
              </a:buClr>
              <a:buFont typeface="+mj-lt"/>
              <a:buAutoNum type="alphaLcPeriod"/>
              <a:tabLst>
                <a:tab pos="857250" algn="l"/>
                <a:tab pos="2857500" algn="l"/>
              </a:tabLst>
            </a:pP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+ 2)</a:t>
            </a:r>
            <a:r>
              <a:rPr lang="en-US" sz="2200" baseline="30000" dirty="0">
                <a:latin typeface="Arial" panose="020B0604020202020204" pitchFamily="34" charset="0"/>
                <a:cs typeface="Arial" panose="020B0604020202020204" pitchFamily="34" charset="0"/>
              </a:rPr>
              <a:t>3</a:t>
            </a:r>
          </a:p>
        </p:txBody>
      </p:sp>
      <p:sp>
        <p:nvSpPr>
          <p:cNvPr id="10" name="Title 1"/>
          <p:cNvSpPr>
            <a:spLocks noGrp="1"/>
          </p:cNvSpPr>
          <p:nvPr>
            <p:ph type="title"/>
          </p:nvPr>
        </p:nvSpPr>
        <p:spPr/>
        <p:txBody>
          <a:bodyPr>
            <a:noAutofit/>
          </a:bodyPr>
          <a:lstStyle/>
          <a:p>
            <a:r>
              <a:rPr lang="en-GB" sz="4000" dirty="0" smtClean="0"/>
              <a:t>15.5 – Graphs of Cubic Functions</a:t>
            </a:r>
            <a:endParaRPr lang="en-GB" sz="4000" b="1" dirty="0" smtClean="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821537061"/>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489</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15.5 – Graphs of Cubic Functions</a:t>
            </a:r>
            <a:endParaRPr lang="en-GB" sz="4000" b="1" dirty="0" smtClean="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grpSp>
        <p:nvGrpSpPr>
          <p:cNvPr id="6" name="Group 5"/>
          <p:cNvGrpSpPr/>
          <p:nvPr/>
        </p:nvGrpSpPr>
        <p:grpSpPr>
          <a:xfrm>
            <a:off x="305905" y="1268760"/>
            <a:ext cx="5130191" cy="5256584"/>
            <a:chOff x="3483872" y="1089031"/>
            <a:chExt cx="5264592" cy="5256584"/>
          </a:xfrm>
        </p:grpSpPr>
        <p:sp>
          <p:nvSpPr>
            <p:cNvPr id="7" name="Round Diagonal Corner Rectangle 6"/>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11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666250"/>
              <a:ext cx="5095139" cy="3985706"/>
            </a:xfrm>
            <a:prstGeom prst="rect">
              <a:avLst/>
            </a:prstGeom>
          </p:spPr>
          <p:txBody>
            <a:bodyPr wrap="square">
              <a:spAutoFit/>
            </a:bodyPr>
            <a:lstStyle/>
            <a:p>
              <a:pPr>
                <a:spcAft>
                  <a:spcPts val="0"/>
                </a:spcAft>
                <a:tabLst>
                  <a:tab pos="4972050" algn="r"/>
                </a:tabLst>
              </a:pPr>
              <a:r>
                <a:rPr lang="en-US" sz="2300" dirty="0"/>
                <a:t>Sketch the graph </a:t>
              </a:r>
              <a:r>
                <a:rPr lang="en-US" sz="2300" dirty="0" smtClean="0"/>
                <a:t>of </a:t>
              </a:r>
              <a:r>
                <a:rPr lang="en-US" sz="2300" i="1" dirty="0" smtClean="0"/>
                <a:t>y</a:t>
              </a:r>
              <a:r>
                <a:rPr lang="en-US" sz="2300" dirty="0" smtClean="0"/>
                <a:t> </a:t>
              </a:r>
              <a:r>
                <a:rPr lang="en-US" sz="2300" dirty="0"/>
                <a:t>= </a:t>
              </a:r>
              <a:r>
                <a:rPr lang="en-US" sz="2300" dirty="0" smtClean="0"/>
                <a:t>-</a:t>
              </a:r>
              <a:r>
                <a:rPr lang="en-US" sz="2300" i="1" dirty="0" smtClean="0"/>
                <a:t>x</a:t>
              </a:r>
              <a:r>
                <a:rPr lang="en-US" sz="2300" dirty="0" smtClean="0"/>
                <a:t>(</a:t>
              </a:r>
              <a:r>
                <a:rPr lang="en-US" sz="2300" i="1" dirty="0" smtClean="0"/>
                <a:t>x</a:t>
              </a:r>
              <a:r>
                <a:rPr lang="en-US" sz="2300" dirty="0" smtClean="0"/>
                <a:t> </a:t>
              </a:r>
              <a:r>
                <a:rPr lang="en-US" sz="2300" dirty="0"/>
                <a:t>+ 2)</a:t>
              </a:r>
              <a:r>
                <a:rPr lang="en-US" sz="2300" baseline="30000" dirty="0"/>
                <a:t>2</a:t>
              </a:r>
              <a:r>
                <a:rPr lang="en-US" sz="2300" dirty="0"/>
                <a:t> marking clearly the points of intersection with the axes. 	</a:t>
              </a:r>
              <a:r>
                <a:rPr lang="en-US" sz="2300" b="1" dirty="0" smtClean="0"/>
                <a:t>(</a:t>
              </a:r>
              <a:r>
                <a:rPr lang="en-US" sz="2300" b="1" dirty="0"/>
                <a:t>3 marks</a:t>
              </a:r>
              <a:r>
                <a:rPr lang="en-US" sz="2300" b="1" dirty="0" smtClean="0"/>
                <a:t>)</a:t>
              </a:r>
              <a:br>
                <a:rPr lang="en-US" sz="2300" b="1" dirty="0" smtClean="0"/>
              </a:br>
              <a:r>
                <a:rPr lang="en-US" sz="2300" b="1" dirty="0" smtClean="0"/>
                <a:t/>
              </a:r>
              <a:br>
                <a:rPr lang="en-US" sz="2300" b="1" dirty="0" smtClean="0"/>
              </a:br>
              <a:r>
                <a:rPr lang="en-US" sz="2300" b="1" dirty="0" smtClean="0"/>
                <a:t/>
              </a:r>
              <a:br>
                <a:rPr lang="en-US" sz="2300" b="1" dirty="0" smtClean="0"/>
              </a:br>
              <a:r>
                <a:rPr lang="en-US" sz="2300" b="1" dirty="0" smtClean="0"/>
                <a:t/>
              </a:r>
              <a:br>
                <a:rPr lang="en-US" sz="2300" b="1" dirty="0" smtClean="0"/>
              </a:br>
              <a:r>
                <a:rPr lang="en-US" sz="2300" b="1" dirty="0" smtClean="0"/>
                <a:t/>
              </a:r>
              <a:br>
                <a:rPr lang="en-US" sz="2300" b="1" dirty="0" smtClean="0"/>
              </a:br>
              <a:r>
                <a:rPr lang="en-US" sz="2300" b="1" dirty="0" smtClean="0"/>
                <a:t/>
              </a:r>
              <a:br>
                <a:rPr lang="en-US" sz="2300" b="1" dirty="0" smtClean="0"/>
              </a:br>
              <a:r>
                <a:rPr lang="en-US" sz="2300" b="1" dirty="0" smtClean="0"/>
                <a:t/>
              </a:r>
              <a:br>
                <a:rPr lang="en-US" sz="2300" b="1" dirty="0" smtClean="0"/>
              </a:br>
              <a:r>
                <a:rPr lang="en-US" sz="2300" b="1" dirty="0" smtClean="0"/>
                <a:t/>
              </a:r>
              <a:br>
                <a:rPr lang="en-US" sz="2300" b="1" dirty="0" smtClean="0"/>
              </a:br>
              <a:endParaRPr lang="en-US" sz="2300" b="1" dirty="0"/>
            </a:p>
          </p:txBody>
        </p:sp>
      </p:gr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62463" y="3045439"/>
            <a:ext cx="3407897" cy="3407897"/>
          </a:xfrm>
          <a:prstGeom prst="rect">
            <a:avLst/>
          </a:prstGeom>
        </p:spPr>
      </p:pic>
      <p:sp>
        <p:nvSpPr>
          <p:cNvPr id="11" name="Rectangle 10"/>
          <p:cNvSpPr/>
          <p:nvPr/>
        </p:nvSpPr>
        <p:spPr>
          <a:xfrm flipH="1">
            <a:off x="5580112" y="4941168"/>
            <a:ext cx="3213011" cy="1631216"/>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a:solidFill>
                  <a:schemeClr val="tx1"/>
                </a:solidFill>
                <a:latin typeface="Arial" panose="020B0604020202020204" pitchFamily="34" charset="0"/>
                <a:cs typeface="Arial" panose="020B0604020202020204" pitchFamily="34" charset="0"/>
              </a:rPr>
              <a:t>Exam hint</a:t>
            </a:r>
          </a:p>
          <a:p>
            <a:r>
              <a:rPr lang="en-US" sz="2000" dirty="0">
                <a:solidFill>
                  <a:schemeClr val="tx1"/>
                </a:solidFill>
                <a:latin typeface="Arial" panose="020B0604020202020204" pitchFamily="34" charset="0"/>
                <a:cs typeface="Arial" panose="020B0604020202020204" pitchFamily="34" charset="0"/>
              </a:rPr>
              <a:t>Work out the coordinates of the points of intersection of the axes before you </a:t>
            </a:r>
            <a:r>
              <a:rPr lang="en-US" sz="2000" dirty="0" smtClean="0">
                <a:solidFill>
                  <a:schemeClr val="tx1"/>
                </a:solidFill>
                <a:latin typeface="Arial" panose="020B0604020202020204" pitchFamily="34" charset="0"/>
                <a:cs typeface="Arial" panose="020B0604020202020204" pitchFamily="34" charset="0"/>
              </a:rPr>
              <a:t>plot them</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749071"/>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489</a:t>
            </a:r>
            <a:endParaRPr lang="en-GB" sz="1400" b="1" dirty="0">
              <a:latin typeface="Calibri" panose="020F0502020204030204" pitchFamily="34" charset="0"/>
            </a:endParaRPr>
          </a:p>
        </p:txBody>
      </p:sp>
      <p:sp>
        <p:nvSpPr>
          <p:cNvPr id="3" name="Rectangle 2"/>
          <p:cNvSpPr/>
          <p:nvPr/>
        </p:nvSpPr>
        <p:spPr>
          <a:xfrm>
            <a:off x="243185" y="1196752"/>
            <a:ext cx="5264919" cy="5550237"/>
          </a:xfrm>
          <a:prstGeom prst="rect">
            <a:avLst/>
          </a:prstGeom>
        </p:spPr>
        <p:txBody>
          <a:bodyPr wrap="square">
            <a:spAutoFit/>
          </a:bodyPr>
          <a:lstStyle/>
          <a:p>
            <a:pPr marL="628650" lvl="1" indent="-628650">
              <a:buClr>
                <a:srgbClr val="C00000"/>
              </a:buClr>
              <a:buFont typeface="+mj-lt"/>
              <a:buAutoNum type="arabicPeriod" startAt="12"/>
              <a:tabLst>
                <a:tab pos="857250" algn="l"/>
                <a:tab pos="2857500" algn="l"/>
              </a:tabLst>
            </a:pPr>
            <a:r>
              <a:rPr lang="en-US" sz="2800" b="1" dirty="0">
                <a:solidFill>
                  <a:srgbClr val="C00000"/>
                </a:solidFill>
                <a:latin typeface="Arial" panose="020B0604020202020204" pitchFamily="34" charset="0"/>
                <a:cs typeface="Arial" panose="020B0604020202020204" pitchFamily="34" charset="0"/>
              </a:rPr>
              <a:t>Problem-solving</a:t>
            </a:r>
            <a:r>
              <a:rPr lang="en-US" sz="2800" dirty="0">
                <a:solidFill>
                  <a:srgbClr val="C00000"/>
                </a:solidFill>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graph has equation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 = </a:t>
            </a:r>
            <a:r>
              <a:rPr lang="en-US" sz="2800" i="1" dirty="0">
                <a:latin typeface="Arial" panose="020B0604020202020204" pitchFamily="34" charset="0"/>
                <a:cs typeface="Arial" panose="020B0604020202020204" pitchFamily="34" charset="0"/>
              </a:rPr>
              <a:t>x</a:t>
            </a:r>
            <a:r>
              <a:rPr lang="en-US" sz="2800" baseline="30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 </a:t>
            </a:r>
            <a:r>
              <a:rPr lang="en-US" sz="2800" i="1" dirty="0" smtClean="0">
                <a:latin typeface="Arial" panose="020B0604020202020204" pitchFamily="34" charset="0"/>
                <a:cs typeface="Arial" panose="020B0604020202020204" pitchFamily="34" charset="0"/>
              </a:rPr>
              <a:t>ax</a:t>
            </a:r>
            <a:r>
              <a:rPr lang="en-US" sz="2800" baseline="30000" dirty="0" smtClean="0">
                <a:latin typeface="Arial" panose="020B0604020202020204" pitchFamily="34" charset="0"/>
                <a:cs typeface="Arial" panose="020B0604020202020204" pitchFamily="34" charset="0"/>
              </a:rPr>
              <a:t>2</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values of </a:t>
            </a:r>
            <a:r>
              <a:rPr lang="en-US" sz="2800" i="1" dirty="0">
                <a:latin typeface="Arial" panose="020B0604020202020204" pitchFamily="34" charset="0"/>
                <a:cs typeface="Arial" panose="020B0604020202020204" pitchFamily="34" charset="0"/>
              </a:rPr>
              <a:t>a</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b</a:t>
            </a:r>
            <a:r>
              <a:rPr lang="en-US" sz="2800" dirty="0">
                <a:latin typeface="Arial" panose="020B0604020202020204" pitchFamily="34" charset="0"/>
                <a:cs typeface="Arial" panose="020B0604020202020204" pitchFamily="34" charset="0"/>
              </a:rPr>
              <a:t> and </a:t>
            </a:r>
            <a:r>
              <a:rPr lang="en-US" sz="2800" i="1" dirty="0">
                <a:latin typeface="Arial" panose="020B0604020202020204" pitchFamily="34" charset="0"/>
                <a:cs typeface="Arial" panose="020B0604020202020204" pitchFamily="34" charset="0"/>
              </a:rPr>
              <a:t>c</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15.5 – Graphs of Cubic Functions</a:t>
            </a:r>
            <a:endParaRPr lang="en-GB" sz="4000" b="1" dirty="0" smtClean="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71600" y="2564854"/>
            <a:ext cx="3892609" cy="3168402"/>
          </a:xfrm>
          <a:prstGeom prst="rect">
            <a:avLst/>
          </a:prstGeom>
        </p:spPr>
      </p:pic>
    </p:spTree>
    <p:extLst>
      <p:ext uri="{BB962C8B-B14F-4D97-AF65-F5344CB8AC3E}">
        <p14:creationId xmlns:p14="http://schemas.microsoft.com/office/powerpoint/2010/main" val="2477944345"/>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489</a:t>
            </a:r>
            <a:endParaRPr lang="en-GB" sz="1400" b="1" dirty="0">
              <a:latin typeface="Calibri" panose="020F0502020204030204" pitchFamily="34" charset="0"/>
            </a:endParaRPr>
          </a:p>
        </p:txBody>
      </p:sp>
      <p:sp>
        <p:nvSpPr>
          <p:cNvPr id="3" name="Rectangle 2"/>
          <p:cNvSpPr/>
          <p:nvPr/>
        </p:nvSpPr>
        <p:spPr>
          <a:xfrm>
            <a:off x="243185" y="1196752"/>
            <a:ext cx="5264919" cy="3139321"/>
          </a:xfrm>
          <a:prstGeom prst="rect">
            <a:avLst/>
          </a:prstGeom>
        </p:spPr>
        <p:txBody>
          <a:bodyPr wrap="square">
            <a:spAutoFit/>
          </a:bodyPr>
          <a:lstStyle/>
          <a:p>
            <a:pPr lvl="1" indent="-457200">
              <a:buClr>
                <a:srgbClr val="C00000"/>
              </a:buClr>
              <a:buFont typeface="+mj-lt"/>
              <a:buAutoNum type="arabicPeriod" startAt="13"/>
              <a:tabLst>
                <a:tab pos="857250" algn="l"/>
                <a:tab pos="2857500" algn="l"/>
              </a:tabLst>
            </a:pPr>
            <a:r>
              <a:rPr lang="en-US" sz="2200" b="1" dirty="0">
                <a:solidFill>
                  <a:srgbClr val="C00000"/>
                </a:solidFill>
                <a:latin typeface="Arial" panose="020B0604020202020204" pitchFamily="34" charset="0"/>
                <a:cs typeface="Arial" panose="020B0604020202020204" pitchFamily="34" charset="0"/>
              </a:rPr>
              <a:t>Problem-solving</a:t>
            </a:r>
            <a:r>
              <a:rPr lang="en-US" sz="2200" dirty="0">
                <a:solidFill>
                  <a:srgbClr val="C0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A graph has equation </a:t>
            </a:r>
            <a:r>
              <a:rPr lang="en-US" sz="2200" i="1" dirty="0">
                <a:latin typeface="Arial" panose="020B0604020202020204" pitchFamily="34" charset="0"/>
                <a:cs typeface="Arial" panose="020B0604020202020204" pitchFamily="34" charset="0"/>
              </a:rPr>
              <a:t>y</a:t>
            </a:r>
            <a:r>
              <a:rPr lang="en-US" sz="2200" dirty="0">
                <a:latin typeface="Arial" panose="020B0604020202020204" pitchFamily="34" charset="0"/>
                <a:cs typeface="Arial" panose="020B0604020202020204" pitchFamily="34" charset="0"/>
              </a:rPr>
              <a:t> = -</a:t>
            </a:r>
            <a:r>
              <a:rPr lang="en-US" sz="2200" i="1" dirty="0">
                <a:latin typeface="Arial" panose="020B0604020202020204" pitchFamily="34" charset="0"/>
                <a:cs typeface="Arial" panose="020B0604020202020204" pitchFamily="34" charset="0"/>
              </a:rPr>
              <a:t>x</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 </a:t>
            </a:r>
            <a:r>
              <a:rPr lang="en-US" sz="2200" i="1" dirty="0">
                <a:latin typeface="Arial" panose="020B0604020202020204" pitchFamily="34" charset="0"/>
                <a:cs typeface="Arial" panose="020B0604020202020204" pitchFamily="34" charset="0"/>
              </a:rPr>
              <a:t>ax</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 </a:t>
            </a:r>
            <a:r>
              <a:rPr lang="en-US" sz="2200" i="1" dirty="0" err="1">
                <a:latin typeface="Arial" panose="020B0604020202020204" pitchFamily="34" charset="0"/>
                <a:cs typeface="Arial" panose="020B0604020202020204" pitchFamily="34" charset="0"/>
              </a:rPr>
              <a:t>bx</a:t>
            </a:r>
            <a:r>
              <a:rPr lang="en-US" sz="2200" dirty="0">
                <a:latin typeface="Arial" panose="020B0604020202020204" pitchFamily="34" charset="0"/>
                <a:cs typeface="Arial" panose="020B0604020202020204" pitchFamily="34" charset="0"/>
              </a:rPr>
              <a:t> + </a:t>
            </a:r>
            <a:r>
              <a:rPr lang="en-US" sz="2200" i="1" dirty="0">
                <a:latin typeface="Arial" panose="020B0604020202020204" pitchFamily="34" charset="0"/>
                <a:cs typeface="Arial" panose="020B0604020202020204" pitchFamily="34" charset="0"/>
              </a:rPr>
              <a:t>c</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It </a:t>
            </a:r>
            <a:r>
              <a:rPr lang="en-US" sz="2200" dirty="0">
                <a:latin typeface="Arial" panose="020B0604020202020204" pitchFamily="34" charset="0"/>
                <a:cs typeface="Arial" panose="020B0604020202020204" pitchFamily="34" charset="0"/>
              </a:rPr>
              <a:t>crosses the </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-axis at </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 1, </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 4 and </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 -</a:t>
            </a:r>
            <a:r>
              <a:rPr lang="en-US" sz="2200" dirty="0" smtClean="0">
                <a:latin typeface="Arial" panose="020B0604020202020204" pitchFamily="34" charset="0"/>
                <a:cs typeface="Arial" panose="020B0604020202020204" pitchFamily="34" charset="0"/>
              </a:rPr>
              <a:t>2.</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Without </a:t>
            </a:r>
            <a:r>
              <a:rPr lang="en-US" sz="2200" dirty="0">
                <a:latin typeface="Arial" panose="020B0604020202020204" pitchFamily="34" charset="0"/>
                <a:cs typeface="Arial" panose="020B0604020202020204" pitchFamily="34" charset="0"/>
              </a:rPr>
              <a:t>drawing the graph, work out the values of a, b and c</a:t>
            </a:r>
            <a:r>
              <a:rPr lang="en-US" sz="2200" dirty="0" smtClean="0">
                <a:latin typeface="Arial" panose="020B0604020202020204" pitchFamily="34" charset="0"/>
                <a:cs typeface="Arial" panose="020B0604020202020204" pitchFamily="34" charset="0"/>
              </a:rPr>
              <a:t>.</a:t>
            </a:r>
          </a:p>
          <a:p>
            <a:pPr lvl="1" indent="-457200">
              <a:buClr>
                <a:srgbClr val="C00000"/>
              </a:buClr>
              <a:buFont typeface="+mj-lt"/>
              <a:buAutoNum type="arabicPeriod" startAt="15"/>
              <a:tabLst>
                <a:tab pos="857250" algn="l"/>
                <a:tab pos="2857500" algn="l"/>
              </a:tabLst>
            </a:pPr>
            <a:r>
              <a:rPr lang="en-US" sz="2200" dirty="0">
                <a:latin typeface="Arial" panose="020B0604020202020204" pitchFamily="34" charset="0"/>
                <a:cs typeface="Arial" panose="020B0604020202020204" pitchFamily="34" charset="0"/>
              </a:rPr>
              <a:t>Use an iterative formula to find the negative root of the equation </a:t>
            </a:r>
            <a:r>
              <a:rPr lang="en-US" sz="2200" i="1" dirty="0">
                <a:latin typeface="Arial" panose="020B0604020202020204" pitchFamily="34" charset="0"/>
                <a:cs typeface="Arial" panose="020B0604020202020204" pitchFamily="34" charset="0"/>
              </a:rPr>
              <a:t>x</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4</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a:t>
            </a:r>
            <a:r>
              <a:rPr lang="en-US" sz="2200" dirty="0">
                <a:latin typeface="Arial" panose="020B0604020202020204" pitchFamily="34" charset="0"/>
                <a:cs typeface="Arial" panose="020B0604020202020204" pitchFamily="34" charset="0"/>
              </a:rPr>
              <a:t>3 = 0 to 5 </a:t>
            </a:r>
            <a:r>
              <a:rPr lang="en-US" sz="2200" dirty="0" err="1">
                <a:latin typeface="Arial" panose="020B0604020202020204" pitchFamily="34" charset="0"/>
                <a:cs typeface="Arial" panose="020B0604020202020204" pitchFamily="34" charset="0"/>
              </a:rPr>
              <a:t>d.p.</a:t>
            </a:r>
            <a:endParaRPr lang="en-US" sz="22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15.5 – Graphs of Cubic Functions</a:t>
            </a:r>
            <a:endParaRPr lang="en-GB" sz="4000" b="1" dirty="0" smtClean="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94097" y="4365104"/>
            <a:ext cx="3433887" cy="2185201"/>
          </a:xfrm>
          <a:prstGeom prst="rect">
            <a:avLst/>
          </a:prstGeom>
        </p:spPr>
      </p:pic>
    </p:spTree>
    <p:extLst>
      <p:ext uri="{BB962C8B-B14F-4D97-AF65-F5344CB8AC3E}">
        <p14:creationId xmlns:p14="http://schemas.microsoft.com/office/powerpoint/2010/main" val="4166573255"/>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471</a:t>
            </a:r>
            <a:endParaRPr lang="en-GB" sz="1400" b="1" dirty="0">
              <a:latin typeface="Calibri" panose="020F0502020204030204" pitchFamily="34" charset="0"/>
            </a:endParaRPr>
          </a:p>
        </p:txBody>
      </p:sp>
      <p:sp>
        <p:nvSpPr>
          <p:cNvPr id="3" name="Rectangle 2"/>
          <p:cNvSpPr/>
          <p:nvPr/>
        </p:nvSpPr>
        <p:spPr>
          <a:xfrm>
            <a:off x="251520" y="1196752"/>
            <a:ext cx="5256584" cy="5153719"/>
          </a:xfrm>
          <a:prstGeom prst="rect">
            <a:avLst/>
          </a:prstGeom>
        </p:spPr>
        <p:txBody>
          <a:bodyPr wrap="square">
            <a:spAutoFit/>
          </a:bodyPr>
          <a:lstStyle/>
          <a:p>
            <a:pPr marL="514350" indent="-514350">
              <a:buClr>
                <a:srgbClr val="C00000"/>
              </a:buClr>
              <a:buFont typeface="+mj-lt"/>
              <a:buAutoNum type="arabicPeriod" startAt="7"/>
              <a:tabLst>
                <a:tab pos="2687638" algn="l"/>
              </a:tabLst>
            </a:pPr>
            <a:r>
              <a:rPr lang="en-US" sz="2530" dirty="0">
                <a:latin typeface="Arial" panose="020B0604020202020204" pitchFamily="34" charset="0"/>
                <a:cs typeface="Arial" panose="020B0604020202020204" pitchFamily="34" charset="0"/>
              </a:rPr>
              <a:t>Expand </a:t>
            </a:r>
            <a:r>
              <a:rPr lang="en-US" sz="2530" dirty="0" smtClean="0">
                <a:latin typeface="Arial" panose="020B0604020202020204" pitchFamily="34" charset="0"/>
                <a:cs typeface="Arial" panose="020B0604020202020204" pitchFamily="34" charset="0"/>
              </a:rPr>
              <a:t>and simplify,</a:t>
            </a:r>
          </a:p>
          <a:p>
            <a:pPr marL="914400" lvl="1" indent="-457200">
              <a:buClr>
                <a:srgbClr val="C00000"/>
              </a:buClr>
              <a:buFont typeface="+mj-lt"/>
              <a:buAutoNum type="alphaLcPeriod"/>
              <a:tabLst>
                <a:tab pos="2687638" algn="l"/>
              </a:tabLst>
            </a:pPr>
            <a:r>
              <a:rPr lang="en-US" sz="2530" dirty="0" smtClean="0">
                <a:latin typeface="Arial" panose="020B0604020202020204" pitchFamily="34" charset="0"/>
                <a:cs typeface="Arial" panose="020B0604020202020204" pitchFamily="34" charset="0"/>
              </a:rPr>
              <a:t>(</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+ 3)(</a:t>
            </a:r>
            <a:r>
              <a:rPr lang="en-US" sz="2530" i="1" dirty="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+ 7) </a:t>
            </a:r>
          </a:p>
          <a:p>
            <a:pPr marL="914400" lvl="1" indent="-457200">
              <a:buClr>
                <a:srgbClr val="C00000"/>
              </a:buClr>
              <a:buFont typeface="+mj-lt"/>
              <a:buAutoNum type="alphaLcPeriod"/>
              <a:tabLst>
                <a:tab pos="2687638" algn="l"/>
              </a:tabLst>
            </a:pPr>
            <a:r>
              <a:rPr lang="en-US" sz="2530" dirty="0">
                <a:latin typeface="Arial" panose="020B0604020202020204" pitchFamily="34" charset="0"/>
                <a:cs typeface="Arial" panose="020B0604020202020204" pitchFamily="34" charset="0"/>
              </a:rPr>
              <a:t>(</a:t>
            </a:r>
            <a:r>
              <a:rPr lang="en-US" sz="2530" i="1" dirty="0">
                <a:latin typeface="Arial" panose="020B0604020202020204" pitchFamily="34" charset="0"/>
                <a:cs typeface="Arial" panose="020B0604020202020204" pitchFamily="34" charset="0"/>
              </a:rPr>
              <a:t>x</a:t>
            </a:r>
            <a:r>
              <a:rPr lang="en-US" sz="2530" dirty="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rPr>
              <a:t>- 5)(</a:t>
            </a:r>
            <a:r>
              <a:rPr lang="en-US" sz="2530" i="1" dirty="0">
                <a:latin typeface="Arial" panose="020B0604020202020204" pitchFamily="34" charset="0"/>
                <a:cs typeface="Arial" panose="020B0604020202020204" pitchFamily="34" charset="0"/>
              </a:rPr>
              <a:t>x</a:t>
            </a:r>
            <a:r>
              <a:rPr lang="en-US" sz="2530" dirty="0">
                <a:latin typeface="Arial" panose="020B0604020202020204" pitchFamily="34" charset="0"/>
                <a:cs typeface="Arial" panose="020B0604020202020204" pitchFamily="34" charset="0"/>
              </a:rPr>
              <a:t> + </a:t>
            </a:r>
            <a:r>
              <a:rPr lang="en-US" sz="2530" dirty="0" smtClean="0">
                <a:latin typeface="Arial" panose="020B0604020202020204" pitchFamily="34" charset="0"/>
                <a:cs typeface="Arial" panose="020B0604020202020204" pitchFamily="34" charset="0"/>
              </a:rPr>
              <a:t>8) </a:t>
            </a:r>
          </a:p>
          <a:p>
            <a:pPr marL="914400" lvl="1" indent="-457200">
              <a:buClr>
                <a:srgbClr val="C00000"/>
              </a:buClr>
              <a:buFont typeface="+mj-lt"/>
              <a:buAutoNum type="alphaLcPeriod"/>
              <a:tabLst>
                <a:tab pos="2687638" algn="l"/>
              </a:tabLst>
            </a:pPr>
            <a:r>
              <a:rPr lang="en-US" sz="2530" dirty="0" smtClean="0">
                <a:latin typeface="Arial" panose="020B0604020202020204" pitchFamily="34" charset="0"/>
                <a:cs typeface="Arial" panose="020B0604020202020204" pitchFamily="34" charset="0"/>
              </a:rPr>
              <a:t>(</a:t>
            </a:r>
            <a:r>
              <a:rPr lang="en-US" sz="2530" dirty="0">
                <a:latin typeface="Arial" panose="020B0604020202020204" pitchFamily="34" charset="0"/>
                <a:cs typeface="Arial" panose="020B0604020202020204" pitchFamily="34" charset="0"/>
              </a:rPr>
              <a:t>(</a:t>
            </a:r>
            <a:r>
              <a:rPr lang="en-US" sz="2530" i="1" dirty="0">
                <a:latin typeface="Arial" panose="020B0604020202020204" pitchFamily="34" charset="0"/>
                <a:cs typeface="Arial" panose="020B0604020202020204" pitchFamily="34" charset="0"/>
              </a:rPr>
              <a:t>x</a:t>
            </a:r>
            <a:r>
              <a:rPr lang="en-US" sz="2530" dirty="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3)(</a:t>
            </a:r>
            <a:r>
              <a:rPr lang="en-US" sz="2530" i="1" dirty="0">
                <a:latin typeface="Arial" panose="020B0604020202020204" pitchFamily="34" charset="0"/>
                <a:cs typeface="Arial" panose="020B0604020202020204" pitchFamily="34" charset="0"/>
              </a:rPr>
              <a:t>x</a:t>
            </a:r>
            <a:r>
              <a:rPr lang="en-US" sz="2530" dirty="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rPr>
              <a:t>- 2)	</a:t>
            </a:r>
          </a:p>
          <a:p>
            <a:pPr marL="914400" lvl="1" indent="-457200">
              <a:buClr>
                <a:srgbClr val="C00000"/>
              </a:buClr>
              <a:buFont typeface="+mj-lt"/>
              <a:buAutoNum type="alphaLcPeriod"/>
              <a:tabLst>
                <a:tab pos="2687638" algn="l"/>
              </a:tabLst>
            </a:pPr>
            <a:r>
              <a:rPr lang="en-US" sz="2530" dirty="0" smtClean="0">
                <a:latin typeface="Arial" panose="020B0604020202020204" pitchFamily="34" charset="0"/>
                <a:cs typeface="Arial" panose="020B0604020202020204" pitchFamily="34" charset="0"/>
              </a:rPr>
              <a:t>(</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 4)</a:t>
            </a:r>
            <a:r>
              <a:rPr lang="en-US" sz="2530" baseline="30000" dirty="0" smtClean="0">
                <a:latin typeface="Arial" panose="020B0604020202020204" pitchFamily="34" charset="0"/>
                <a:cs typeface="Arial" panose="020B0604020202020204" pitchFamily="34" charset="0"/>
              </a:rPr>
              <a:t>2	</a:t>
            </a:r>
            <a:r>
              <a:rPr lang="en-US" sz="2530" dirty="0" smtClean="0">
                <a:solidFill>
                  <a:srgbClr val="C00000"/>
                </a:solidFill>
                <a:latin typeface="Arial" panose="020B0604020202020204" pitchFamily="34" charset="0"/>
                <a:cs typeface="Arial" panose="020B0604020202020204" pitchFamily="34" charset="0"/>
              </a:rPr>
              <a:t>e.</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a:t>
            </a:r>
            <a:r>
              <a:rPr lang="en-US" sz="2530" dirty="0" smtClean="0">
                <a:latin typeface="Arial" panose="020B0604020202020204" pitchFamily="34" charset="0"/>
                <a:cs typeface="Arial" panose="020B0604020202020204" pitchFamily="34" charset="0"/>
              </a:rPr>
              <a:t>2</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+ 3</a:t>
            </a:r>
            <a:r>
              <a:rPr lang="en-US" sz="2530" dirty="0" smtClean="0">
                <a:latin typeface="Arial" panose="020B0604020202020204" pitchFamily="34" charset="0"/>
                <a:cs typeface="Arial" panose="020B0604020202020204" pitchFamily="34" charset="0"/>
              </a:rPr>
              <a:t>)(</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+ 5) </a:t>
            </a:r>
            <a:endParaRPr lang="en-US" sz="253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6"/>
              <a:tabLst>
                <a:tab pos="2687638" algn="l"/>
              </a:tabLst>
            </a:pPr>
            <a:r>
              <a:rPr lang="en-US" sz="2530" dirty="0" smtClean="0">
                <a:latin typeface="Arial" panose="020B0604020202020204" pitchFamily="34" charset="0"/>
                <a:cs typeface="Arial" panose="020B0604020202020204" pitchFamily="34" charset="0"/>
              </a:rPr>
              <a:t>(3</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- 5)(</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rPr>
              <a:t>2)</a:t>
            </a:r>
          </a:p>
          <a:p>
            <a:pPr marL="914400" lvl="1" indent="-457200">
              <a:buClr>
                <a:srgbClr val="C00000"/>
              </a:buClr>
              <a:buFont typeface="+mj-lt"/>
              <a:buAutoNum type="alphaLcPeriod" startAt="6"/>
              <a:tabLst>
                <a:tab pos="2687638" algn="l"/>
              </a:tabLst>
            </a:pPr>
            <a:r>
              <a:rPr lang="en-US" sz="2530" dirty="0" smtClean="0">
                <a:latin typeface="Arial" panose="020B0604020202020204" pitchFamily="34" charset="0"/>
                <a:cs typeface="Arial" panose="020B0604020202020204" pitchFamily="34" charset="0"/>
              </a:rPr>
              <a:t>(3</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+ 1)(3</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 1)</a:t>
            </a:r>
            <a:endParaRPr lang="en-US" sz="253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7"/>
              <a:tabLst>
                <a:tab pos="2687638" algn="l"/>
              </a:tabLst>
            </a:pPr>
            <a:r>
              <a:rPr lang="en-US" sz="2530" dirty="0" smtClean="0">
                <a:latin typeface="Arial" panose="020B0604020202020204" pitchFamily="34" charset="0"/>
                <a:cs typeface="Arial" panose="020B0604020202020204" pitchFamily="34" charset="0"/>
              </a:rPr>
              <a:t>Factorise</a:t>
            </a:r>
            <a:endParaRPr lang="en-US" sz="253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687638" algn="l"/>
              </a:tabLst>
            </a:pPr>
            <a:r>
              <a:rPr lang="en-US" sz="2530" i="1" dirty="0" smtClean="0">
                <a:latin typeface="Arial" panose="020B0604020202020204" pitchFamily="34" charset="0"/>
                <a:cs typeface="Arial" panose="020B0604020202020204" pitchFamily="34" charset="0"/>
              </a:rPr>
              <a:t>x</a:t>
            </a:r>
            <a:r>
              <a:rPr lang="en-US" sz="2530" baseline="30000" dirty="0" smtClean="0">
                <a:latin typeface="Arial" panose="020B0604020202020204" pitchFamily="34" charset="0"/>
                <a:cs typeface="Arial" panose="020B0604020202020204" pitchFamily="34" charset="0"/>
              </a:rPr>
              <a:t>2</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rPr>
              <a:t>7</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+ 10  </a:t>
            </a:r>
            <a:r>
              <a:rPr lang="en-US" sz="2530" dirty="0" smtClean="0">
                <a:latin typeface="Arial" panose="020B0604020202020204" pitchFamily="34" charset="0"/>
                <a:cs typeface="Arial" panose="020B0604020202020204" pitchFamily="34" charset="0"/>
              </a:rPr>
              <a:t>  </a:t>
            </a:r>
            <a:r>
              <a:rPr lang="en-US" sz="2530" dirty="0" smtClean="0">
                <a:solidFill>
                  <a:srgbClr val="C00000"/>
                </a:solidFill>
                <a:latin typeface="Arial" panose="020B0604020202020204" pitchFamily="34" charset="0"/>
                <a:cs typeface="Arial" panose="020B0604020202020204" pitchFamily="34" charset="0"/>
              </a:rPr>
              <a:t>b.</a:t>
            </a:r>
            <a:r>
              <a:rPr lang="en-US" sz="2530" dirty="0" smtClean="0">
                <a:latin typeface="Arial" panose="020B0604020202020204" pitchFamily="34" charset="0"/>
                <a:cs typeface="Arial" panose="020B0604020202020204" pitchFamily="34" charset="0"/>
              </a:rPr>
              <a:t>  </a:t>
            </a:r>
            <a:r>
              <a:rPr lang="en-US" sz="2530" i="1" dirty="0" smtClean="0">
                <a:latin typeface="Arial" panose="020B0604020202020204" pitchFamily="34" charset="0"/>
                <a:cs typeface="Arial" panose="020B0604020202020204" pitchFamily="34" charset="0"/>
              </a:rPr>
              <a:t>x</a:t>
            </a:r>
            <a:r>
              <a:rPr lang="en-US" sz="2530" baseline="30000" dirty="0" smtClean="0">
                <a:latin typeface="Arial" panose="020B0604020202020204" pitchFamily="34" charset="0"/>
                <a:cs typeface="Arial" panose="020B0604020202020204" pitchFamily="34" charset="0"/>
              </a:rPr>
              <a:t>2</a:t>
            </a:r>
            <a:r>
              <a:rPr lang="en-US" sz="2530" dirty="0" smtClean="0">
                <a:latin typeface="Arial" panose="020B0604020202020204" pitchFamily="34" charset="0"/>
                <a:cs typeface="Arial" panose="020B0604020202020204" pitchFamily="34" charset="0"/>
              </a:rPr>
              <a:t> - 2</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- 3 </a:t>
            </a:r>
          </a:p>
          <a:p>
            <a:pPr marL="914400" lvl="1" indent="-457200">
              <a:buClr>
                <a:srgbClr val="C00000"/>
              </a:buClr>
              <a:buFont typeface="+mj-lt"/>
              <a:buAutoNum type="alphaLcPeriod" startAt="3"/>
              <a:tabLst>
                <a:tab pos="2687638" algn="l"/>
              </a:tabLst>
            </a:pPr>
            <a:r>
              <a:rPr lang="en-US" sz="2530" i="1" dirty="0" smtClean="0">
                <a:latin typeface="Arial" panose="020B0604020202020204" pitchFamily="34" charset="0"/>
                <a:cs typeface="Arial" panose="020B0604020202020204" pitchFamily="34" charset="0"/>
              </a:rPr>
              <a:t>x</a:t>
            </a:r>
            <a:r>
              <a:rPr lang="en-US" sz="2530" baseline="30000" dirty="0" smtClean="0">
                <a:latin typeface="Arial" panose="020B0604020202020204" pitchFamily="34" charset="0"/>
                <a:cs typeface="Arial" panose="020B0604020202020204" pitchFamily="34" charset="0"/>
              </a:rPr>
              <a:t>2</a:t>
            </a:r>
            <a:r>
              <a:rPr lang="en-US" sz="2530" dirty="0" smtClean="0">
                <a:latin typeface="Arial" panose="020B0604020202020204" pitchFamily="34" charset="0"/>
                <a:cs typeface="Arial" panose="020B0604020202020204" pitchFamily="34" charset="0"/>
              </a:rPr>
              <a:t> + 2</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 </a:t>
            </a:r>
            <a:r>
              <a:rPr lang="en-US" sz="2530" dirty="0">
                <a:latin typeface="Arial" panose="020B0604020202020204" pitchFamily="34" charset="0"/>
                <a:cs typeface="Arial" panose="020B0604020202020204" pitchFamily="34" charset="0"/>
              </a:rPr>
              <a:t>15 </a:t>
            </a:r>
            <a:r>
              <a:rPr lang="en-US" sz="2530" dirty="0" smtClean="0">
                <a:latin typeface="Arial" panose="020B0604020202020204" pitchFamily="34" charset="0"/>
                <a:cs typeface="Arial" panose="020B0604020202020204" pitchFamily="34" charset="0"/>
              </a:rPr>
              <a:t>	   </a:t>
            </a:r>
            <a:r>
              <a:rPr lang="en-US" sz="2530" dirty="0" smtClean="0">
                <a:solidFill>
                  <a:srgbClr val="C00000"/>
                </a:solidFill>
                <a:latin typeface="Arial" panose="020B0604020202020204" pitchFamily="34" charset="0"/>
                <a:cs typeface="Arial" panose="020B0604020202020204" pitchFamily="34" charset="0"/>
              </a:rPr>
              <a:t>d.</a:t>
            </a:r>
            <a:r>
              <a:rPr lang="en-US" sz="2530" dirty="0" smtClean="0">
                <a:latin typeface="Arial" panose="020B0604020202020204" pitchFamily="34" charset="0"/>
                <a:cs typeface="Arial" panose="020B0604020202020204" pitchFamily="34" charset="0"/>
              </a:rPr>
              <a:t> </a:t>
            </a:r>
            <a:r>
              <a:rPr lang="en-US" sz="2530" i="1" dirty="0">
                <a:latin typeface="Arial" panose="020B0604020202020204" pitchFamily="34" charset="0"/>
                <a:cs typeface="Arial" panose="020B0604020202020204" pitchFamily="34" charset="0"/>
              </a:rPr>
              <a:t>x</a:t>
            </a:r>
            <a:r>
              <a:rPr lang="en-US" sz="2530" baseline="30000" dirty="0">
                <a:latin typeface="Arial" panose="020B0604020202020204" pitchFamily="34" charset="0"/>
                <a:cs typeface="Arial" panose="020B0604020202020204" pitchFamily="34" charset="0"/>
              </a:rPr>
              <a:t>2</a:t>
            </a:r>
            <a:r>
              <a:rPr lang="en-US" sz="2530" dirty="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rPr>
              <a:t>- 6</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rPr>
              <a:t>7 </a:t>
            </a:r>
          </a:p>
          <a:p>
            <a:pPr marL="914400" lvl="1" indent="-457200">
              <a:buClr>
                <a:srgbClr val="C00000"/>
              </a:buClr>
              <a:buFont typeface="+mj-lt"/>
              <a:buAutoNum type="alphaLcPeriod" startAt="5"/>
              <a:tabLst>
                <a:tab pos="2687638" algn="l"/>
              </a:tabLst>
            </a:pPr>
            <a:r>
              <a:rPr lang="en-US" sz="2530" i="1" dirty="0" smtClean="0">
                <a:latin typeface="Arial" panose="020B0604020202020204" pitchFamily="34" charset="0"/>
                <a:cs typeface="Arial" panose="020B0604020202020204" pitchFamily="34" charset="0"/>
              </a:rPr>
              <a:t>x</a:t>
            </a:r>
            <a:r>
              <a:rPr lang="en-US" sz="2530" baseline="30000" dirty="0" smtClean="0">
                <a:latin typeface="Arial" panose="020B0604020202020204" pitchFamily="34" charset="0"/>
                <a:cs typeface="Arial" panose="020B0604020202020204" pitchFamily="34" charset="0"/>
              </a:rPr>
              <a:t>2 </a:t>
            </a:r>
            <a:r>
              <a:rPr lang="en-US" sz="2530" dirty="0" smtClean="0">
                <a:latin typeface="Arial" panose="020B0604020202020204" pitchFamily="34" charset="0"/>
                <a:cs typeface="Arial" panose="020B0604020202020204" pitchFamily="34" charset="0"/>
              </a:rPr>
              <a:t>- 1 	</a:t>
            </a:r>
          </a:p>
          <a:p>
            <a:pPr marL="914400" lvl="1" indent="-457200">
              <a:buClr>
                <a:srgbClr val="C00000"/>
              </a:buClr>
              <a:buFont typeface="+mj-lt"/>
              <a:buAutoNum type="alphaLcPeriod" startAt="5"/>
              <a:tabLst>
                <a:tab pos="2687638" algn="l"/>
              </a:tabLst>
            </a:pPr>
            <a:r>
              <a:rPr lang="en-US" sz="2530" dirty="0" smtClean="0">
                <a:latin typeface="Arial" panose="020B0604020202020204" pitchFamily="34" charset="0"/>
                <a:cs typeface="Arial" panose="020B0604020202020204" pitchFamily="34" charset="0"/>
              </a:rPr>
              <a:t>3</a:t>
            </a:r>
            <a:r>
              <a:rPr lang="en-US" sz="2530" i="1" dirty="0" smtClean="0">
                <a:latin typeface="Arial" panose="020B0604020202020204" pitchFamily="34" charset="0"/>
                <a:cs typeface="Arial" panose="020B0604020202020204" pitchFamily="34" charset="0"/>
              </a:rPr>
              <a:t>x</a:t>
            </a:r>
            <a:r>
              <a:rPr lang="en-US" sz="2530" baseline="30000" dirty="0" smtClean="0">
                <a:latin typeface="Arial" panose="020B0604020202020204" pitchFamily="34" charset="0"/>
                <a:cs typeface="Arial" panose="020B0604020202020204" pitchFamily="34" charset="0"/>
              </a:rPr>
              <a:t>2</a:t>
            </a:r>
            <a:r>
              <a:rPr lang="en-US" sz="2530" dirty="0" smtClean="0">
                <a:latin typeface="Arial" panose="020B0604020202020204" pitchFamily="34" charset="0"/>
                <a:cs typeface="Arial" panose="020B0604020202020204" pitchFamily="34" charset="0"/>
              </a:rPr>
              <a:t> + 15</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+ 12</a:t>
            </a:r>
          </a:p>
          <a:p>
            <a:pPr marL="914400" lvl="1" indent="-457200">
              <a:buClr>
                <a:srgbClr val="C00000"/>
              </a:buClr>
              <a:buFont typeface="+mj-lt"/>
              <a:buAutoNum type="alphaLcPeriod" startAt="5"/>
              <a:tabLst>
                <a:tab pos="2687638" algn="l"/>
              </a:tabLst>
            </a:pPr>
            <a:r>
              <a:rPr lang="en-US" sz="2530" dirty="0" smtClean="0">
                <a:latin typeface="Arial" panose="020B0604020202020204" pitchFamily="34" charset="0"/>
                <a:cs typeface="Arial" panose="020B0604020202020204" pitchFamily="34" charset="0"/>
              </a:rPr>
              <a:t>2</a:t>
            </a:r>
            <a:r>
              <a:rPr lang="en-US" sz="2530" i="1" dirty="0" smtClean="0">
                <a:latin typeface="Arial" panose="020B0604020202020204" pitchFamily="34" charset="0"/>
                <a:cs typeface="Arial" panose="020B0604020202020204" pitchFamily="34" charset="0"/>
              </a:rPr>
              <a:t>x</a:t>
            </a:r>
            <a:r>
              <a:rPr lang="en-US" sz="2530" baseline="30000" dirty="0" smtClean="0">
                <a:latin typeface="Arial" panose="020B0604020202020204" pitchFamily="34" charset="0"/>
                <a:cs typeface="Arial" panose="020B0604020202020204" pitchFamily="34" charset="0"/>
              </a:rPr>
              <a:t>2</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- 10</a:t>
            </a:r>
            <a:endParaRPr lang="en-US" sz="253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033821"/>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489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43185" y="1196752"/>
                <a:ext cx="5264919" cy="5020349"/>
              </a:xfrm>
              <a:prstGeom prst="rect">
                <a:avLst/>
              </a:prstGeom>
            </p:spPr>
            <p:txBody>
              <a:bodyPr wrap="square">
                <a:spAutoFit/>
              </a:bodyPr>
              <a:lstStyle/>
              <a:p>
                <a:pPr lvl="1" indent="-457200">
                  <a:buClr>
                    <a:srgbClr val="C00000"/>
                  </a:buClr>
                  <a:buFont typeface="+mj-lt"/>
                  <a:buAutoNum type="arabicPeriod" startAt="14"/>
                  <a:tabLst>
                    <a:tab pos="857250" algn="l"/>
                    <a:tab pos="2857500" algn="l"/>
                  </a:tabLst>
                </a:pPr>
                <a:r>
                  <a:rPr lang="en-US" sz="2400" dirty="0" smtClean="0">
                    <a:latin typeface="Arial" panose="020B0604020202020204" pitchFamily="34" charset="0"/>
                    <a:cs typeface="Arial" panose="020B0604020202020204" pitchFamily="34" charset="0"/>
                  </a:rPr>
                  <a:t>Use </a:t>
                </a:r>
                <a:r>
                  <a:rPr lang="en-US" sz="2400" dirty="0">
                    <a:latin typeface="Arial" panose="020B0604020202020204" pitchFamily="34" charset="0"/>
                    <a:cs typeface="Arial" panose="020B0604020202020204" pitchFamily="34" charset="0"/>
                  </a:rPr>
                  <a:t>an iterative formula to find the one root of </a:t>
                </a:r>
                <a:r>
                  <a:rPr lang="en-US" sz="2400" i="1" dirty="0">
                    <a:latin typeface="Arial" panose="020B0604020202020204" pitchFamily="34" charset="0"/>
                    <a:cs typeface="Arial" panose="020B0604020202020204" pitchFamily="34" charset="0"/>
                  </a:rPr>
                  <a:t>x</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- 6 = 0 to 4 </a:t>
                </a:r>
                <a:r>
                  <a:rPr lang="en-US" sz="2400" dirty="0" err="1" smtClean="0">
                    <a:latin typeface="Arial" panose="020B0604020202020204" pitchFamily="34" charset="0"/>
                    <a:cs typeface="Arial" panose="020B0604020202020204" pitchFamily="34" charset="0"/>
                  </a:rPr>
                  <a:t>d.p.</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first steps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have </a:t>
                </a:r>
                <a:r>
                  <a:rPr lang="en-US" sz="2400" dirty="0">
                    <a:latin typeface="Arial" panose="020B0604020202020204" pitchFamily="34" charset="0"/>
                    <a:cs typeface="Arial" panose="020B0604020202020204" pitchFamily="34" charset="0"/>
                  </a:rPr>
                  <a:t>been done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for </a:t>
                </a:r>
                <a:r>
                  <a:rPr lang="en-US" sz="2400" dirty="0">
                    <a:latin typeface="Arial" panose="020B0604020202020204" pitchFamily="34" charset="0"/>
                    <a:cs typeface="Arial" panose="020B0604020202020204" pitchFamily="34" charset="0"/>
                  </a:rPr>
                  <a:t>you: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+ 6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x</a:t>
                </a:r>
                <a:r>
                  <a:rPr lang="en-US" sz="2400" baseline="30000" dirty="0" smtClean="0">
                    <a:latin typeface="Arial" panose="020B0604020202020204" pitchFamily="34" charset="0"/>
                    <a:cs typeface="Arial" panose="020B0604020202020204" pitchFamily="34" charset="0"/>
                  </a:rPr>
                  <a:t>1</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rad>
                      <m:radPr>
                        <m:ctrlPr>
                          <a:rPr lang="en-US" sz="2400" i="1">
                            <a:latin typeface="Cambria Math" panose="02040503050406030204" pitchFamily="18" charset="0"/>
                          </a:rPr>
                        </m:ctrlPr>
                      </m:radPr>
                      <m:deg>
                        <m:r>
                          <a:rPr lang="en-US" sz="2400" b="0" i="1" smtClean="0">
                            <a:latin typeface="Cambria Math" panose="02040503050406030204" pitchFamily="18" charset="0"/>
                          </a:rPr>
                          <m:t>3</m:t>
                        </m:r>
                      </m:deg>
                      <m:e>
                        <m:r>
                          <a:rPr lang="en-US" sz="2400" b="0" i="1" smtClean="0">
                            <a:latin typeface="Cambria Math" panose="02040503050406030204" pitchFamily="18" charset="0"/>
                          </a:rPr>
                          <m:t>−</m:t>
                        </m:r>
                        <m:r>
                          <a:rPr lang="en-US" sz="2400" b="0" i="1" smtClean="0">
                            <a:latin typeface="Cambria Math" panose="02040503050406030204" pitchFamily="18" charset="0"/>
                          </a:rPr>
                          <m:t>2</m:t>
                        </m:r>
                        <m:r>
                          <a:rPr lang="en-US" sz="2400" b="0" i="1" smtClean="0">
                            <a:latin typeface="Cambria Math" panose="02040503050406030204" pitchFamily="18" charset="0"/>
                          </a:rPr>
                          <m:t>𝑥</m:t>
                        </m:r>
                        <m:r>
                          <a:rPr lang="en-US" sz="2400" b="0" i="1" baseline="30000" smtClean="0">
                            <a:latin typeface="Cambria Math" panose="02040503050406030204" pitchFamily="18" charset="0"/>
                          </a:rPr>
                          <m:t>2</m:t>
                        </m:r>
                        <m:r>
                          <a:rPr lang="en-US" sz="2400" b="0" i="1" smtClean="0">
                            <a:latin typeface="Cambria Math" panose="02040503050406030204" pitchFamily="18" charset="0"/>
                          </a:rPr>
                          <m:t>+</m:t>
                        </m:r>
                        <m:r>
                          <a:rPr lang="en-US" sz="2400" b="0" i="1" smtClean="0">
                            <a:latin typeface="Cambria Math" panose="02040503050406030204" pitchFamily="18" charset="0"/>
                          </a:rPr>
                          <m:t>6</m:t>
                        </m:r>
                      </m:e>
                    </m:rad>
                  </m:oMath>
                </a14:m>
                <a:r>
                  <a:rPr lang="en-US" sz="2400" dirty="0" smtClean="0">
                    <a:latin typeface="Arial" panose="020B0604020202020204" pitchFamily="34" charset="0"/>
                  </a:rPr>
                  <a:t/>
                </a:r>
                <a:br>
                  <a:rPr lang="en-US" sz="2400" dirty="0" smtClean="0">
                    <a:latin typeface="Arial" panose="020B0604020202020204" pitchFamily="34" charset="0"/>
                  </a:rPr>
                </a:br>
                <a:r>
                  <a:rPr lang="en-US" sz="2400" i="1" dirty="0" smtClean="0">
                    <a:latin typeface="Arial" panose="020B0604020202020204" pitchFamily="34" charset="0"/>
                    <a:cs typeface="Arial" panose="020B0604020202020204" pitchFamily="34" charset="0"/>
                  </a:rPr>
                  <a:t>x</a:t>
                </a:r>
                <a:r>
                  <a:rPr lang="en-US" sz="2400" baseline="-25000" dirty="0" smtClean="0">
                    <a:latin typeface="Arial" panose="020B0604020202020204" pitchFamily="34" charset="0"/>
                    <a:cs typeface="Arial" panose="020B0604020202020204" pitchFamily="34" charset="0"/>
                  </a:rPr>
                  <a:t>n+1</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14:m>
                  <m:oMath xmlns:m="http://schemas.openxmlformats.org/officeDocument/2006/math">
                    <m:rad>
                      <m:radPr>
                        <m:ctrlPr>
                          <a:rPr lang="en-US" sz="2400" i="1">
                            <a:latin typeface="Cambria Math" panose="02040503050406030204" pitchFamily="18" charset="0"/>
                          </a:rPr>
                        </m:ctrlPr>
                      </m:radPr>
                      <m:deg>
                        <m:r>
                          <a:rPr lang="en-US" sz="2400" b="0" i="1" smtClean="0">
                            <a:latin typeface="Cambria Math" panose="02040503050406030204" pitchFamily="18" charset="0"/>
                          </a:rPr>
                          <m:t>3</m:t>
                        </m:r>
                      </m:deg>
                      <m:e>
                        <m:r>
                          <a:rPr lang="en-US" sz="2400" b="0" i="1" smtClean="0">
                            <a:latin typeface="Cambria Math" panose="02040503050406030204" pitchFamily="18" charset="0"/>
                          </a:rPr>
                          <m:t>−</m:t>
                        </m:r>
                        <m:r>
                          <a:rPr lang="en-US" sz="2400" b="0" i="1" smtClean="0">
                            <a:latin typeface="Cambria Math" panose="02040503050406030204" pitchFamily="18" charset="0"/>
                          </a:rPr>
                          <m:t>2</m:t>
                        </m:r>
                        <m:r>
                          <a:rPr lang="en-US" sz="2400" b="0" i="1" smtClean="0">
                            <a:latin typeface="Cambria Math" panose="02040503050406030204" pitchFamily="18" charset="0"/>
                          </a:rPr>
                          <m:t>𝑥𝑛</m:t>
                        </m:r>
                        <m:r>
                          <a:rPr lang="en-US" sz="2400" b="0" i="1" baseline="30000" smtClean="0">
                            <a:latin typeface="Cambria Math" panose="02040503050406030204" pitchFamily="18" charset="0"/>
                          </a:rPr>
                          <m:t>2</m:t>
                        </m:r>
                        <m:r>
                          <a:rPr lang="en-US" sz="2400" b="0" i="1" smtClean="0">
                            <a:latin typeface="Cambria Math" panose="02040503050406030204" pitchFamily="18" charset="0"/>
                          </a:rPr>
                          <m:t>+</m:t>
                        </m:r>
                        <m:r>
                          <a:rPr lang="en-US" sz="2400" b="0" i="1" smtClean="0">
                            <a:latin typeface="Cambria Math" panose="02040503050406030204" pitchFamily="18" charset="0"/>
                          </a:rPr>
                          <m:t>6</m:t>
                        </m:r>
                      </m:e>
                    </m:rad>
                  </m:oMath>
                </a14:m>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x</a:t>
                </a:r>
                <a:r>
                  <a:rPr lang="en-US" sz="2400" baseline="-25000" dirty="0" smtClean="0">
                    <a:latin typeface="Arial" panose="020B0604020202020204" pitchFamily="34" charset="0"/>
                    <a:cs typeface="Arial" panose="020B0604020202020204" pitchFamily="34" charset="0"/>
                  </a:rPr>
                  <a:t>0</a:t>
                </a:r>
                <a:r>
                  <a:rPr lang="en-US" sz="2400" dirty="0" smtClean="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sym typeface="Wingdings" panose="05000000000000000000" pitchFamily="2" charset="2"/>
                  </a:rPr>
                  <a:t></a:t>
                </a:r>
                <a:br>
                  <a:rPr lang="en-US" sz="2400" dirty="0" smtClean="0">
                    <a:latin typeface="Arial" panose="020B0604020202020204" pitchFamily="34" charset="0"/>
                    <a:cs typeface="Arial" panose="020B0604020202020204" pitchFamily="34" charset="0"/>
                    <a:sym typeface="Wingdings" panose="05000000000000000000" pitchFamily="2" charset="2"/>
                  </a:rPr>
                </a:b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i="1" dirty="0" smtClean="0">
                    <a:latin typeface="Arial" panose="020B0604020202020204" pitchFamily="34" charset="0"/>
                    <a:cs typeface="Arial" panose="020B0604020202020204" pitchFamily="34" charset="0"/>
                    <a:sym typeface="Wingdings" panose="05000000000000000000" pitchFamily="2" charset="2"/>
                  </a:rPr>
                  <a:t>x</a:t>
                </a:r>
                <a:r>
                  <a:rPr lang="en-US" sz="2400" baseline="-25000" dirty="0" smtClean="0">
                    <a:latin typeface="Arial" panose="020B0604020202020204" pitchFamily="34" charset="0"/>
                    <a:cs typeface="Arial" panose="020B0604020202020204" pitchFamily="34" charset="0"/>
                    <a:sym typeface="Wingdings" panose="05000000000000000000" pitchFamily="2" charset="2"/>
                  </a:rPr>
                  <a:t>1</a:t>
                </a:r>
                <a:r>
                  <a:rPr lang="en-US" sz="2400" dirty="0" smtClean="0">
                    <a:latin typeface="Arial" panose="020B0604020202020204" pitchFamily="34" charset="0"/>
                    <a:cs typeface="Arial" panose="020B0604020202020204" pitchFamily="34" charset="0"/>
                    <a:sym typeface="Wingdings" panose="05000000000000000000" pitchFamily="2" charset="2"/>
                  </a:rPr>
                  <a:t> = </a:t>
                </a:r>
                <a14:m>
                  <m:oMath xmlns:m="http://schemas.openxmlformats.org/officeDocument/2006/math">
                    <m:rad>
                      <m:radPr>
                        <m:ctrlPr>
                          <a:rPr lang="en-US" sz="2400" i="1">
                            <a:latin typeface="Cambria Math" panose="02040503050406030204" pitchFamily="18" charset="0"/>
                          </a:rPr>
                        </m:ctrlPr>
                      </m:radPr>
                      <m:deg>
                        <m:r>
                          <a:rPr lang="en-US" sz="2400" i="1">
                            <a:latin typeface="Cambria Math" panose="02040503050406030204" pitchFamily="18" charset="0"/>
                          </a:rPr>
                          <m:t>3</m:t>
                        </m:r>
                      </m:deg>
                      <m:e>
                        <m:r>
                          <a:rPr lang="en-US" sz="2400" i="1">
                            <a:latin typeface="Cambria Math" panose="02040503050406030204" pitchFamily="18" charset="0"/>
                          </a:rPr>
                          <m:t>−</m:t>
                        </m:r>
                        <m:r>
                          <a:rPr lang="en-US" sz="2400" i="1">
                            <a:latin typeface="Cambria Math" panose="02040503050406030204" pitchFamily="18" charset="0"/>
                          </a:rPr>
                          <m:t>2</m:t>
                        </m:r>
                        <m:r>
                          <a:rPr lang="en-US" sz="2400" i="1">
                            <a:latin typeface="Cambria Math" panose="02040503050406030204" pitchFamily="18" charset="0"/>
                          </a:rPr>
                          <m:t>𝑥</m:t>
                        </m:r>
                        <m:r>
                          <a:rPr lang="en-US" sz="2400" b="0" i="1" baseline="-25000" smtClean="0">
                            <a:latin typeface="Cambria Math" panose="02040503050406030204" pitchFamily="18" charset="0"/>
                          </a:rPr>
                          <m:t>0</m:t>
                        </m:r>
                        <m:r>
                          <a:rPr lang="en-US" sz="2400" i="1">
                            <a:latin typeface="Cambria Math" panose="02040503050406030204" pitchFamily="18" charset="0"/>
                          </a:rPr>
                          <m:t>+</m:t>
                        </m:r>
                        <m:r>
                          <a:rPr lang="en-US" sz="2400" i="1">
                            <a:latin typeface="Cambria Math" panose="02040503050406030204" pitchFamily="18" charset="0"/>
                          </a:rPr>
                          <m:t>6</m:t>
                        </m:r>
                      </m:e>
                    </m:rad>
                  </m:oMath>
                </a14:m>
                <a:r>
                  <a:rPr lang="en-US" sz="2400" dirty="0" smtClean="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sym typeface="Wingdings" panose="05000000000000000000" pitchFamily="2" charset="2"/>
                  </a:rPr>
                  <a:t></a:t>
                </a:r>
                <a:r>
                  <a:rPr lang="en-US" sz="2400" dirty="0">
                    <a:latin typeface="Arial" panose="020B0604020202020204" pitchFamily="34" charset="0"/>
                    <a:cs typeface="Arial" panose="020B0604020202020204" pitchFamily="34" charset="0"/>
                    <a:sym typeface="Wingdings" panose="05000000000000000000" pitchFamily="2" charset="2"/>
                  </a:rPr>
                  <a:t/>
                </a:r>
                <a:br>
                  <a:rPr lang="en-US" sz="2400" dirty="0">
                    <a:latin typeface="Arial" panose="020B0604020202020204" pitchFamily="34" charset="0"/>
                    <a:cs typeface="Arial" panose="020B0604020202020204" pitchFamily="34" charset="0"/>
                    <a:sym typeface="Wingdings" panose="05000000000000000000" pitchFamily="2" charset="2"/>
                  </a:rPr>
                </a:b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i="1" dirty="0" smtClean="0">
                    <a:latin typeface="Arial" panose="020B0604020202020204" pitchFamily="34" charset="0"/>
                    <a:cs typeface="Arial" panose="020B0604020202020204" pitchFamily="34" charset="0"/>
                    <a:sym typeface="Wingdings" panose="05000000000000000000" pitchFamily="2" charset="2"/>
                  </a:rPr>
                  <a:t>x</a:t>
                </a:r>
                <a:r>
                  <a:rPr lang="en-US" sz="2400" baseline="-25000" dirty="0" smtClean="0">
                    <a:latin typeface="Arial" panose="020B0604020202020204" pitchFamily="34" charset="0"/>
                    <a:cs typeface="Arial" panose="020B0604020202020204" pitchFamily="34" charset="0"/>
                    <a:sym typeface="Wingdings" panose="05000000000000000000" pitchFamily="2" charset="2"/>
                  </a:rPr>
                  <a:t>2</a:t>
                </a:r>
                <a:r>
                  <a:rPr lang="en-US" sz="2400" dirty="0" smtClean="0">
                    <a:latin typeface="Arial" panose="020B0604020202020204" pitchFamily="34" charset="0"/>
                    <a:cs typeface="Arial" panose="020B0604020202020204" pitchFamily="34" charset="0"/>
                    <a:sym typeface="Wingdings" panose="05000000000000000000" pitchFamily="2" charset="2"/>
                  </a:rPr>
                  <a:t> </a:t>
                </a:r>
                <a:r>
                  <a:rPr lang="en-US" sz="2400" dirty="0">
                    <a:latin typeface="Arial" panose="020B0604020202020204" pitchFamily="34" charset="0"/>
                    <a:cs typeface="Arial" panose="020B0604020202020204" pitchFamily="34" charset="0"/>
                    <a:sym typeface="Wingdings" panose="05000000000000000000" pitchFamily="2" charset="2"/>
                  </a:rPr>
                  <a:t>= </a:t>
                </a:r>
                <a14:m>
                  <m:oMath xmlns:m="http://schemas.openxmlformats.org/officeDocument/2006/math">
                    <m:rad>
                      <m:radPr>
                        <m:ctrlPr>
                          <a:rPr lang="en-US" sz="2400" i="1">
                            <a:latin typeface="Cambria Math" panose="02040503050406030204" pitchFamily="18" charset="0"/>
                          </a:rPr>
                        </m:ctrlPr>
                      </m:radPr>
                      <m:deg>
                        <m:r>
                          <a:rPr lang="en-US" sz="2400" i="1">
                            <a:latin typeface="Cambria Math" panose="02040503050406030204" pitchFamily="18" charset="0"/>
                          </a:rPr>
                          <m:t>3</m:t>
                        </m:r>
                      </m:deg>
                      <m:e>
                        <m:r>
                          <a:rPr lang="en-US" sz="2400" i="1">
                            <a:latin typeface="Cambria Math" panose="02040503050406030204" pitchFamily="18" charset="0"/>
                          </a:rPr>
                          <m:t>−</m:t>
                        </m:r>
                        <m:r>
                          <a:rPr lang="en-US" sz="2400" i="1">
                            <a:latin typeface="Cambria Math" panose="02040503050406030204" pitchFamily="18" charset="0"/>
                          </a:rPr>
                          <m:t>2</m:t>
                        </m:r>
                        <m:r>
                          <a:rPr lang="en-US" sz="2400" i="1">
                            <a:latin typeface="Cambria Math" panose="02040503050406030204" pitchFamily="18" charset="0"/>
                          </a:rPr>
                          <m:t>𝑥</m:t>
                        </m:r>
                        <m:r>
                          <a:rPr lang="en-US" sz="2400" b="0" i="1" baseline="-25000" smtClean="0">
                            <a:latin typeface="Cambria Math" panose="02040503050406030204" pitchFamily="18" charset="0"/>
                          </a:rPr>
                          <m:t>1</m:t>
                        </m:r>
                        <m:r>
                          <a:rPr lang="en-US" sz="2400" i="1">
                            <a:latin typeface="Cambria Math" panose="02040503050406030204" pitchFamily="18" charset="0"/>
                          </a:rPr>
                          <m:t>+</m:t>
                        </m:r>
                        <m:r>
                          <a:rPr lang="en-US" sz="2400" i="1">
                            <a:latin typeface="Cambria Math" panose="02040503050406030204" pitchFamily="18" charset="0"/>
                          </a:rPr>
                          <m:t>6</m:t>
                        </m:r>
                      </m:e>
                    </m:rad>
                  </m:oMath>
                </a14:m>
                <a:r>
                  <a:rPr lang="en-US" sz="2400"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sym typeface="Wingdings" panose="05000000000000000000" pitchFamily="2" charset="2"/>
                  </a:rPr>
                  <a:t></a:t>
                </a:r>
                <a:endParaRPr lang="en-US" sz="24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43185" y="1196752"/>
                <a:ext cx="5264919" cy="5020349"/>
              </a:xfrm>
              <a:prstGeom prst="rect">
                <a:avLst/>
              </a:prstGeom>
              <a:blipFill rotWithShape="0">
                <a:blip r:embed="rId4"/>
                <a:stretch>
                  <a:fillRect l="-1620" t="-850" b="-1820"/>
                </a:stretch>
              </a:blipFill>
            </p:spPr>
            <p:txBody>
              <a:bodyPr/>
              <a:lstStyle/>
              <a:p>
                <a:r>
                  <a:rPr lang="en-US">
                    <a:noFill/>
                  </a:rPr>
                  <a:t> </a:t>
                </a:r>
              </a:p>
            </p:txBody>
          </p:sp>
        </mc:Fallback>
      </mc:AlternateContent>
      <p:sp>
        <p:nvSpPr>
          <p:cNvPr id="10" name="Title 1"/>
          <p:cNvSpPr>
            <a:spLocks noGrp="1"/>
          </p:cNvSpPr>
          <p:nvPr>
            <p:ph type="title"/>
          </p:nvPr>
        </p:nvSpPr>
        <p:spPr/>
        <p:txBody>
          <a:bodyPr>
            <a:noAutofit/>
          </a:bodyPr>
          <a:lstStyle/>
          <a:p>
            <a:r>
              <a:rPr lang="en-GB" sz="4000" dirty="0" smtClean="0"/>
              <a:t>15.5 – Graphs of Cubic Functions</a:t>
            </a:r>
            <a:endParaRPr lang="en-GB" sz="4000" b="1" dirty="0" smtClean="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237670" y="2087322"/>
            <a:ext cx="2270434" cy="2421798"/>
          </a:xfrm>
          <a:prstGeom prst="rect">
            <a:avLst/>
          </a:prstGeom>
        </p:spPr>
      </p:pic>
      <p:sp>
        <p:nvSpPr>
          <p:cNvPr id="9" name="Rectangle 8"/>
          <p:cNvSpPr/>
          <p:nvPr/>
        </p:nvSpPr>
        <p:spPr>
          <a:xfrm flipH="1">
            <a:off x="223752" y="6172998"/>
            <a:ext cx="8528372" cy="44627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Q14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 Estimate the root from the </a:t>
            </a:r>
            <a:r>
              <a:rPr lang="en-US" sz="2300" i="1" dirty="0" smtClean="0">
                <a:solidFill>
                  <a:schemeClr val="tx1"/>
                </a:solidFill>
                <a:latin typeface="Arial" panose="020B0604020202020204" pitchFamily="34" charset="0"/>
                <a:cs typeface="Arial" panose="020B0604020202020204" pitchFamily="34" charset="0"/>
              </a:rPr>
              <a:t>y</a:t>
            </a:r>
            <a:r>
              <a:rPr lang="en-US" sz="2300" dirty="0" smtClean="0">
                <a:solidFill>
                  <a:schemeClr val="tx1"/>
                </a:solidFill>
                <a:latin typeface="Arial" panose="020B0604020202020204" pitchFamily="34" charset="0"/>
                <a:cs typeface="Arial" panose="020B0604020202020204" pitchFamily="34" charset="0"/>
              </a:rPr>
              <a:t>-intercept </a:t>
            </a:r>
            <a:r>
              <a:rPr lang="en-US" sz="2300" dirty="0">
                <a:solidFill>
                  <a:schemeClr val="tx1"/>
                </a:solidFill>
                <a:latin typeface="Arial" panose="020B0604020202020204" pitchFamily="34" charset="0"/>
                <a:cs typeface="Arial" panose="020B0604020202020204" pitchFamily="34" charset="0"/>
              </a:rPr>
              <a:t>on the graph.</a:t>
            </a:r>
          </a:p>
        </p:txBody>
      </p:sp>
    </p:spTree>
    <p:extLst>
      <p:ext uri="{BB962C8B-B14F-4D97-AF65-F5344CB8AC3E}">
        <p14:creationId xmlns:p14="http://schemas.microsoft.com/office/powerpoint/2010/main" val="4215307664"/>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490</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15 – Problem Solving</a:t>
            </a:r>
            <a:endParaRPr lang="en-GB" sz="4000" b="1" dirty="0" smtClean="0"/>
          </a:p>
        </p:txBody>
      </p:sp>
      <p:graphicFrame>
        <p:nvGraphicFramePr>
          <p:cNvPr id="8" name="Table 7"/>
          <p:cNvGraphicFramePr>
            <a:graphicFrameLocks noGrp="1"/>
          </p:cNvGraphicFramePr>
          <p:nvPr>
            <p:extLst>
              <p:ext uri="{D42A27DB-BD31-4B8C-83A1-F6EECF244321}">
                <p14:modId xmlns:p14="http://schemas.microsoft.com/office/powerpoint/2010/main" val="2429545382"/>
              </p:ext>
            </p:extLst>
          </p:nvPr>
        </p:nvGraphicFramePr>
        <p:xfrm>
          <a:off x="251518" y="1228368"/>
          <a:ext cx="8568952" cy="472440"/>
        </p:xfrm>
        <a:graphic>
          <a:graphicData uri="http://schemas.openxmlformats.org/drawingml/2006/table">
            <a:tbl>
              <a:tblPr firstRow="1" bandRow="1">
                <a:effectLst/>
                <a:tableStyleId>{5940675A-B579-460E-94D1-54222C63F5DA}</a:tableStyleId>
              </a:tblPr>
              <a:tblGrid>
                <a:gridCol w="2160242"/>
                <a:gridCol w="6408710"/>
              </a:tblGrid>
              <a:tr h="407680">
                <a:tc>
                  <a:txBody>
                    <a:bodyPr/>
                    <a:lstStyle/>
                    <a:p>
                      <a:r>
                        <a:rPr lang="en-US" sz="2400" b="1" dirty="0" smtClean="0">
                          <a:latin typeface="Arial" panose="020B0604020202020204" pitchFamily="34" charset="0"/>
                          <a:cs typeface="Arial" panose="020B0604020202020204" pitchFamily="34" charset="0"/>
                        </a:rPr>
                        <a:t>Objectives</a:t>
                      </a:r>
                      <a:endParaRPr lang="en-US" sz="24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pPr marL="400050" indent="-400050">
                        <a:buFont typeface="Arial" panose="020B0604020202020204" pitchFamily="34" charset="0"/>
                        <a:buChar char="•"/>
                      </a:pPr>
                      <a:r>
                        <a:rPr lang="en-US" sz="2500" b="0" dirty="0" smtClean="0">
                          <a:latin typeface="Arial" panose="020B0604020202020204" pitchFamily="34" charset="0"/>
                          <a:cs typeface="Arial" panose="020B0604020202020204" pitchFamily="34" charset="0"/>
                        </a:rPr>
                        <a:t>Use graphs to help you solve problems</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bl>
          </a:graphicData>
        </a:graphic>
      </p:graphicFrame>
      <p:grpSp>
        <p:nvGrpSpPr>
          <p:cNvPr id="11" name="Group 10"/>
          <p:cNvGrpSpPr/>
          <p:nvPr/>
        </p:nvGrpSpPr>
        <p:grpSpPr>
          <a:xfrm>
            <a:off x="265352" y="1772816"/>
            <a:ext cx="8541288" cy="4764190"/>
            <a:chOff x="3483872" y="1000988"/>
            <a:chExt cx="5264592" cy="4764190"/>
          </a:xfrm>
        </p:grpSpPr>
        <p:sp>
          <p:nvSpPr>
            <p:cNvPr id="12" name="Round Diagonal Corner Rectangle 11"/>
            <p:cNvSpPr/>
            <p:nvPr/>
          </p:nvSpPr>
          <p:spPr>
            <a:xfrm>
              <a:off x="3491880" y="1000988"/>
              <a:ext cx="5256584" cy="4764190"/>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3483872" y="1004492"/>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6</a:t>
              </a:r>
              <a:endParaRPr lang="en-US" sz="20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3533134" y="1521078"/>
              <a:ext cx="5197709" cy="2800767"/>
            </a:xfrm>
            <a:prstGeom prst="rect">
              <a:avLst/>
            </a:prstGeom>
          </p:spPr>
          <p:txBody>
            <a:bodyPr wrap="square">
              <a:spAutoFit/>
            </a:bodyPr>
            <a:lstStyle/>
            <a:p>
              <a:pPr>
                <a:spcAft>
                  <a:spcPts val="0"/>
                </a:spcAft>
                <a:buClr>
                  <a:srgbClr val="C00000"/>
                </a:buClr>
                <a:tabLst>
                  <a:tab pos="4972050" algn="r"/>
                </a:tabLst>
              </a:pPr>
              <a:r>
                <a:rPr lang="en-US" sz="2200" dirty="0">
                  <a:latin typeface="Arial" panose="020B0604020202020204" pitchFamily="34" charset="0"/>
                  <a:cs typeface="Arial" panose="020B0604020202020204" pitchFamily="34" charset="0"/>
                </a:rPr>
                <a:t>The table shows data from a science experiment. The experiment measured the time in seconds it takes a steel sphere to fall from different heights</a:t>
              </a:r>
              <a:r>
                <a:rPr lang="en-US" sz="2200" dirty="0" smtClean="0">
                  <a:latin typeface="Arial" panose="020B0604020202020204" pitchFamily="34" charset="0"/>
                  <a:cs typeface="Arial" panose="020B0604020202020204" pitchFamily="34" charset="0"/>
                </a:rPr>
                <a:t>.</a:t>
              </a:r>
            </a:p>
            <a:p>
              <a:pPr>
                <a:spcAft>
                  <a:spcPts val="0"/>
                </a:spcAft>
                <a:buClr>
                  <a:srgbClr val="C00000"/>
                </a:buClr>
                <a:tabLst>
                  <a:tab pos="4972050" algn="r"/>
                </a:tabLst>
              </a:pPr>
              <a:endParaRPr lang="en-US" sz="2200" dirty="0">
                <a:latin typeface="Arial" panose="020B0604020202020204" pitchFamily="34" charset="0"/>
                <a:cs typeface="Arial" panose="020B0604020202020204" pitchFamily="34" charset="0"/>
              </a:endParaRPr>
            </a:p>
            <a:p>
              <a:pPr>
                <a:spcAft>
                  <a:spcPts val="0"/>
                </a:spcAft>
                <a:buClr>
                  <a:srgbClr val="C00000"/>
                </a:buClr>
                <a:tabLst>
                  <a:tab pos="4972050" algn="r"/>
                </a:tabLst>
              </a:pPr>
              <a:endParaRPr lang="en-US" sz="2200" dirty="0" smtClean="0">
                <a:latin typeface="Arial" panose="020B0604020202020204" pitchFamily="34" charset="0"/>
                <a:cs typeface="Arial" panose="020B0604020202020204" pitchFamily="34" charset="0"/>
              </a:endParaRPr>
            </a:p>
            <a:p>
              <a:pPr>
                <a:spcAft>
                  <a:spcPts val="0"/>
                </a:spcAft>
                <a:buClr>
                  <a:srgbClr val="C00000"/>
                </a:buClr>
                <a:tabLst>
                  <a:tab pos="4972050" algn="r"/>
                </a:tabLst>
              </a:pPr>
              <a:endParaRPr lang="en-US" sz="2200" dirty="0">
                <a:latin typeface="Arial" panose="020B0604020202020204" pitchFamily="34" charset="0"/>
                <a:cs typeface="Arial" panose="020B0604020202020204" pitchFamily="34" charset="0"/>
              </a:endParaRPr>
            </a:p>
            <a:p>
              <a:pPr>
                <a:spcAft>
                  <a:spcPts val="0"/>
                </a:spcAft>
                <a:buClr>
                  <a:srgbClr val="C00000"/>
                </a:buClr>
                <a:tabLst>
                  <a:tab pos="4972050" algn="r"/>
                </a:tabLst>
              </a:pPr>
              <a:r>
                <a:rPr lang="en-US" sz="2200" dirty="0">
                  <a:latin typeface="Comic Sans MS" panose="030F0702030302020204" pitchFamily="66" charset="0"/>
                </a:rPr>
                <a:t>Estimate the time it would take the </a:t>
              </a:r>
              <a:r>
                <a:rPr lang="en-US" sz="2200" dirty="0" smtClean="0">
                  <a:latin typeface="Comic Sans MS" panose="030F0702030302020204" pitchFamily="66" charset="0"/>
                </a:rPr>
                <a:t/>
              </a:r>
              <a:br>
                <a:rPr lang="en-US" sz="2200" dirty="0" smtClean="0">
                  <a:latin typeface="Comic Sans MS" panose="030F0702030302020204" pitchFamily="66" charset="0"/>
                </a:rPr>
              </a:br>
              <a:r>
                <a:rPr lang="en-US" sz="2200" dirty="0" smtClean="0">
                  <a:latin typeface="Comic Sans MS" panose="030F0702030302020204" pitchFamily="66" charset="0"/>
                </a:rPr>
                <a:t>steel sphere </a:t>
              </a:r>
              <a:r>
                <a:rPr lang="en-US" sz="2200" dirty="0">
                  <a:latin typeface="Comic Sans MS" panose="030F0702030302020204" pitchFamily="66" charset="0"/>
                </a:rPr>
                <a:t>to fall from 60 cm</a:t>
              </a:r>
              <a:r>
                <a:rPr lang="en-US" sz="2200" dirty="0" smtClean="0">
                  <a:latin typeface="Comic Sans MS" panose="030F0702030302020204" pitchFamily="66" charset="0"/>
                </a:rPr>
                <a:t>.</a:t>
              </a:r>
              <a:endParaRPr lang="en-US" sz="2200" dirty="0">
                <a:latin typeface="Comic Sans MS" panose="030F0702030302020204" pitchFamily="66" charset="0"/>
              </a:endParaRPr>
            </a:p>
          </p:txBody>
        </p:sp>
      </p:grpSp>
      <p:sp>
        <p:nvSpPr>
          <p:cNvPr id="16" name="Rectangle 15"/>
          <p:cNvSpPr/>
          <p:nvPr/>
        </p:nvSpPr>
        <p:spPr>
          <a:xfrm flipH="1">
            <a:off x="6372200" y="3126447"/>
            <a:ext cx="2318796" cy="224676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a:solidFill>
                  <a:schemeClr val="tx1"/>
                </a:solidFill>
                <a:latin typeface="Arial" panose="020B0604020202020204" pitchFamily="34" charset="0"/>
                <a:cs typeface="Arial" panose="020B0604020202020204" pitchFamily="34" charset="0"/>
              </a:rPr>
              <a:t>Look at the table. Is there a pattern in the numbers in both rows? If not, then a graph is a good problem-solving strategy.</a:t>
            </a:r>
            <a:endParaRPr lang="en-US" sz="2000" baseline="-25000" dirty="0">
              <a:solidFill>
                <a:schemeClr val="tx1"/>
              </a:solidFill>
              <a:latin typeface="Arial" panose="020B0604020202020204" pitchFamily="34" charset="0"/>
              <a:cs typeface="Arial" panose="020B0604020202020204" pitchFamily="34" charset="0"/>
            </a:endParaRPr>
          </a:p>
        </p:txBody>
      </p:sp>
      <p:cxnSp>
        <p:nvCxnSpPr>
          <p:cNvPr id="17" name="Straight Arrow Connector 16"/>
          <p:cNvCxnSpPr/>
          <p:nvPr/>
        </p:nvCxnSpPr>
        <p:spPr>
          <a:xfrm flipH="1" flipV="1">
            <a:off x="5724128" y="4365104"/>
            <a:ext cx="648072" cy="2880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flipH="1">
            <a:off x="287308" y="5535523"/>
            <a:ext cx="8533164" cy="10618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100" dirty="0">
                <a:solidFill>
                  <a:schemeClr val="tx1"/>
                </a:solidFill>
                <a:latin typeface="Arial" panose="020B0604020202020204" pitchFamily="34" charset="0"/>
                <a:cs typeface="Arial" panose="020B0604020202020204" pitchFamily="34" charset="0"/>
              </a:rPr>
              <a:t>Draw the axes for your graph. The first row in the table is usually on the horizontal axes. Decide on a scale for each axis by looking at the smallest and largest number in each row. Give your graph a title.</a:t>
            </a:r>
          </a:p>
        </p:txBody>
      </p:sp>
      <p:graphicFrame>
        <p:nvGraphicFramePr>
          <p:cNvPr id="29" name="Table 28"/>
          <p:cNvGraphicFramePr>
            <a:graphicFrameLocks noGrp="1"/>
          </p:cNvGraphicFramePr>
          <p:nvPr>
            <p:extLst>
              <p:ext uri="{D42A27DB-BD31-4B8C-83A1-F6EECF244321}">
                <p14:modId xmlns:p14="http://schemas.microsoft.com/office/powerpoint/2010/main" val="2744192963"/>
              </p:ext>
            </p:extLst>
          </p:nvPr>
        </p:nvGraphicFramePr>
        <p:xfrm>
          <a:off x="385283" y="3501437"/>
          <a:ext cx="5847199" cy="791659"/>
        </p:xfrm>
        <a:graphic>
          <a:graphicData uri="http://schemas.openxmlformats.org/drawingml/2006/table">
            <a:tbl>
              <a:tblPr firstRow="1" bandRow="1">
                <a:tableStyleId>{5940675A-B579-460E-94D1-54222C63F5DA}</a:tableStyleId>
              </a:tblPr>
              <a:tblGrid>
                <a:gridCol w="2122069"/>
                <a:gridCol w="745026"/>
                <a:gridCol w="745026"/>
                <a:gridCol w="745026"/>
                <a:gridCol w="745026"/>
                <a:gridCol w="745026"/>
              </a:tblGrid>
              <a:tr h="4258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Height (metres)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0.25</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0,5</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0.75</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801">
                <a:tc>
                  <a:txBody>
                    <a:bodyPr/>
                    <a:lstStyle/>
                    <a:p>
                      <a:r>
                        <a:rPr lang="en-US" sz="1800" b="1" dirty="0" smtClean="0">
                          <a:latin typeface="Arial" panose="020B0604020202020204" pitchFamily="34" charset="0"/>
                          <a:cs typeface="Arial" panose="020B0604020202020204" pitchFamily="34" charset="0"/>
                        </a:rPr>
                        <a:t>Time (Seconds)</a:t>
                      </a:r>
                      <a:endParaRPr lang="en-US" sz="18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0.23</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0.32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0.39</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0.45</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77239072"/>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490</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15 – Problem Solving</a:t>
            </a:r>
            <a:endParaRPr lang="en-GB" sz="4000" b="1" dirty="0" smtClean="0"/>
          </a:p>
        </p:txBody>
      </p:sp>
      <p:grpSp>
        <p:nvGrpSpPr>
          <p:cNvPr id="11" name="Group 10"/>
          <p:cNvGrpSpPr/>
          <p:nvPr/>
        </p:nvGrpSpPr>
        <p:grpSpPr>
          <a:xfrm>
            <a:off x="265352" y="1268760"/>
            <a:ext cx="8541288" cy="5307107"/>
            <a:chOff x="3483872" y="1000988"/>
            <a:chExt cx="5264592" cy="5307107"/>
          </a:xfrm>
        </p:grpSpPr>
        <p:sp>
          <p:nvSpPr>
            <p:cNvPr id="12" name="Round Diagonal Corner Rectangle 11"/>
            <p:cNvSpPr/>
            <p:nvPr/>
          </p:nvSpPr>
          <p:spPr>
            <a:xfrm>
              <a:off x="3491880" y="1000988"/>
              <a:ext cx="5256584" cy="5256584"/>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3483872" y="1004492"/>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6</a:t>
              </a:r>
              <a:endParaRPr lang="en-US" sz="20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3550755" y="5200099"/>
              <a:ext cx="2454454" cy="1107996"/>
            </a:xfrm>
            <a:prstGeom prst="rect">
              <a:avLst/>
            </a:prstGeom>
          </p:spPr>
          <p:txBody>
            <a:bodyPr wrap="square">
              <a:spAutoFit/>
            </a:bodyPr>
            <a:lstStyle/>
            <a:p>
              <a:pPr>
                <a:spcAft>
                  <a:spcPts val="0"/>
                </a:spcAft>
                <a:buClr>
                  <a:srgbClr val="C00000"/>
                </a:buClr>
                <a:tabLst>
                  <a:tab pos="4972050" algn="r"/>
                </a:tabLst>
              </a:pPr>
              <a:r>
                <a:rPr lang="en-US" sz="2200" dirty="0">
                  <a:latin typeface="Comic Sans MS" panose="030F0702030302020204" pitchFamily="66" charset="0"/>
                </a:rPr>
                <a:t>Time it would take the steel sphere to fall from 60 cm = 0.35 seconds</a:t>
              </a:r>
            </a:p>
          </p:txBody>
        </p:sp>
      </p:grpSp>
      <p:sp>
        <p:nvSpPr>
          <p:cNvPr id="16" name="Rectangle 15"/>
          <p:cNvSpPr/>
          <p:nvPr/>
        </p:nvSpPr>
        <p:spPr>
          <a:xfrm flipH="1">
            <a:off x="4355976" y="1875602"/>
            <a:ext cx="4335020" cy="76944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dirty="0">
                <a:solidFill>
                  <a:schemeClr val="tx1"/>
                </a:solidFill>
                <a:latin typeface="Arial" panose="020B0604020202020204" pitchFamily="34" charset="0"/>
                <a:cs typeface="Arial" panose="020B0604020202020204" pitchFamily="34" charset="0"/>
              </a:rPr>
              <a:t>Carefully plot the points from the table.</a:t>
            </a:r>
            <a:endParaRPr lang="en-US" sz="2200" baseline="-25000" dirty="0">
              <a:solidFill>
                <a:schemeClr val="tx1"/>
              </a:solidFill>
              <a:latin typeface="Arial" panose="020B0604020202020204" pitchFamily="34" charset="0"/>
              <a:cs typeface="Arial" panose="020B0604020202020204" pitchFamily="34" charset="0"/>
            </a:endParaRPr>
          </a:p>
        </p:txBody>
      </p:sp>
      <p:cxnSp>
        <p:nvCxnSpPr>
          <p:cNvPr id="17" name="Straight Arrow Connector 16"/>
          <p:cNvCxnSpPr/>
          <p:nvPr/>
        </p:nvCxnSpPr>
        <p:spPr>
          <a:xfrm flipH="1">
            <a:off x="3635896" y="5877272"/>
            <a:ext cx="73493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flipH="1">
            <a:off x="4355976" y="2762344"/>
            <a:ext cx="4335020" cy="73866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100" dirty="0" smtClean="0">
                <a:solidFill>
                  <a:schemeClr val="tx1"/>
                </a:solidFill>
                <a:latin typeface="Arial" panose="020B0604020202020204" pitchFamily="34" charset="0"/>
                <a:cs typeface="Arial" panose="020B0604020202020204" pitchFamily="34" charset="0"/>
              </a:rPr>
              <a:t>The points lie on a curve, so join the points with a smooth curve.</a:t>
            </a:r>
            <a:endParaRPr lang="en-US" sz="21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5536" y="1839112"/>
            <a:ext cx="3672408" cy="2592288"/>
          </a:xfrm>
          <a:prstGeom prst="rect">
            <a:avLst/>
          </a:prstGeom>
        </p:spPr>
      </p:pic>
      <p:sp>
        <p:nvSpPr>
          <p:cNvPr id="18" name="Rectangle 17"/>
          <p:cNvSpPr/>
          <p:nvPr/>
        </p:nvSpPr>
        <p:spPr>
          <a:xfrm flipH="1">
            <a:off x="395536" y="4437112"/>
            <a:ext cx="8295460" cy="92333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solidFill>
                  <a:schemeClr val="tx1"/>
                </a:solidFill>
                <a:latin typeface="Arial" panose="020B0604020202020204" pitchFamily="34" charset="0"/>
                <a:cs typeface="Arial" panose="020B0604020202020204" pitchFamily="34" charset="0"/>
              </a:rPr>
              <a:t>The question asks for the time to fall when the steel sphere is dropped from 60cm, i.e. 0.6 m. Draw a line from 0.6m on the height axis to your graph.</a:t>
            </a:r>
          </a:p>
          <a:p>
            <a:r>
              <a:rPr lang="en-US" dirty="0">
                <a:solidFill>
                  <a:schemeClr val="tx1"/>
                </a:solidFill>
                <a:latin typeface="Arial" panose="020B0604020202020204" pitchFamily="34" charset="0"/>
                <a:cs typeface="Arial" panose="020B0604020202020204" pitchFamily="34" charset="0"/>
              </a:rPr>
              <a:t>Draw a line across to the time axis and read the time in seconds.</a:t>
            </a:r>
          </a:p>
        </p:txBody>
      </p:sp>
      <p:sp>
        <p:nvSpPr>
          <p:cNvPr id="20" name="Rectangle 19"/>
          <p:cNvSpPr/>
          <p:nvPr/>
        </p:nvSpPr>
        <p:spPr>
          <a:xfrm flipH="1">
            <a:off x="4355976" y="5457998"/>
            <a:ext cx="4343404" cy="92333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solidFill>
                  <a:schemeClr val="tx1"/>
                </a:solidFill>
                <a:latin typeface="Arial" panose="020B0604020202020204" pitchFamily="34" charset="0"/>
                <a:cs typeface="Arial" panose="020B0604020202020204" pitchFamily="34" charset="0"/>
              </a:rPr>
              <a:t>Check your answer against the table. Where would 0.6 m appear in the table? Would its likely time be 0.35 seconds?</a:t>
            </a:r>
          </a:p>
        </p:txBody>
      </p:sp>
    </p:spTree>
    <p:extLst>
      <p:ext uri="{BB962C8B-B14F-4D97-AF65-F5344CB8AC3E}">
        <p14:creationId xmlns:p14="http://schemas.microsoft.com/office/powerpoint/2010/main" val="4272613818"/>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490</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43185" y="1196752"/>
                <a:ext cx="5264919" cy="4977132"/>
              </a:xfrm>
              <a:prstGeom prst="rect">
                <a:avLst/>
              </a:prstGeom>
            </p:spPr>
            <p:txBody>
              <a:bodyPr wrap="square">
                <a:spAutoFit/>
              </a:bodyPr>
              <a:lstStyle/>
              <a:p>
                <a:pPr marL="400050" lvl="1" indent="-400050">
                  <a:buClr>
                    <a:srgbClr val="C00000"/>
                  </a:buClr>
                  <a:buFont typeface="+mj-lt"/>
                  <a:buAutoNum type="arabicPeriod"/>
                  <a:tabLst>
                    <a:tab pos="857250" algn="l"/>
                    <a:tab pos="2857500" algn="l"/>
                  </a:tabLst>
                </a:pPr>
                <a:r>
                  <a:rPr lang="en-US" sz="2200" dirty="0" smtClean="0">
                    <a:latin typeface="Arial" panose="020B0604020202020204" pitchFamily="34" charset="0"/>
                    <a:cs typeface="Arial" panose="020B0604020202020204" pitchFamily="34" charset="0"/>
                  </a:rPr>
                  <a:t>The table shows the temperature in degrees Celsius at altitudes in 1000s of feet.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Estimate the temperature at an altitude of 28000 feet.</a:t>
                </a:r>
              </a:p>
              <a:p>
                <a:pPr marL="400050" lvl="1" indent="-400050">
                  <a:buClr>
                    <a:srgbClr val="C00000"/>
                  </a:buClr>
                  <a:buFont typeface="+mj-lt"/>
                  <a:buAutoNum type="arabicPeriod"/>
                  <a:tabLst>
                    <a:tab pos="857250" algn="l"/>
                    <a:tab pos="2857500" algn="l"/>
                  </a:tabLst>
                </a:pPr>
                <a:r>
                  <a:rPr lang="en-US" sz="2200" b="1" dirty="0">
                    <a:solidFill>
                      <a:srgbClr val="C00000"/>
                    </a:solidFill>
                    <a:latin typeface="Arial" panose="020B0604020202020204" pitchFamily="34" charset="0"/>
                    <a:cs typeface="Arial" panose="020B0604020202020204" pitchFamily="34" charset="0"/>
                  </a:rPr>
                  <a:t>Modelling</a:t>
                </a:r>
                <a:r>
                  <a:rPr lang="en-US" sz="2200" dirty="0">
                    <a:solidFill>
                      <a:srgbClr val="C0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The shape of a bridge is modelled by the equation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y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-¼x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x + </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0" smtClean="0">
                            <a:latin typeface="Cambria Math" panose="02040503050406030204" pitchFamily="18" charset="0"/>
                            <a:cs typeface="Arial" panose="020B0604020202020204" pitchFamily="34" charset="0"/>
                          </a:rPr>
                          <m:t>5</m:t>
                        </m:r>
                      </m:num>
                      <m:den>
                        <m:r>
                          <a:rPr lang="en-US" sz="2200" b="0" i="0" smtClean="0">
                            <a:latin typeface="Cambria Math" panose="02040503050406030204" pitchFamily="18" charset="0"/>
                            <a:cs typeface="Arial" panose="020B0604020202020204" pitchFamily="34" charset="0"/>
                          </a:rPr>
                          <m:t>2</m:t>
                        </m:r>
                      </m:den>
                    </m:f>
                  </m:oMath>
                </a14:m>
                <a:r>
                  <a:rPr lang="en-US" sz="2200" dirty="0">
                    <a:latin typeface="Arial" panose="020B0604020202020204" pitchFamily="34" charset="0"/>
                    <a:cs typeface="Arial" panose="020B0604020202020204" pitchFamily="34" charset="0"/>
                  </a:rPr>
                  <a:t>, where </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and </a:t>
                </a:r>
                <a:r>
                  <a:rPr lang="en-US" sz="2200" i="1" dirty="0">
                    <a:latin typeface="Arial" panose="020B0604020202020204" pitchFamily="34" charset="0"/>
                    <a:cs typeface="Arial" panose="020B0604020202020204" pitchFamily="34" charset="0"/>
                  </a:rPr>
                  <a:t>y</a:t>
                </a:r>
                <a:r>
                  <a:rPr lang="en-US" sz="2200" dirty="0">
                    <a:latin typeface="Arial" panose="020B0604020202020204" pitchFamily="34" charset="0"/>
                    <a:cs typeface="Arial" panose="020B0604020202020204" pitchFamily="34" charset="0"/>
                  </a:rPr>
                  <a:t> are measured in </a:t>
                </a:r>
                <a:r>
                  <a:rPr lang="en-US" sz="2200" dirty="0" smtClean="0">
                    <a:latin typeface="Arial" panose="020B0604020202020204" pitchFamily="34" charset="0"/>
                    <a:cs typeface="Arial" panose="020B0604020202020204" pitchFamily="34" charset="0"/>
                  </a:rPr>
                  <a:t>metres. How </a:t>
                </a:r>
                <a:r>
                  <a:rPr lang="en-US" sz="2200" dirty="0">
                    <a:latin typeface="Arial" panose="020B0604020202020204" pitchFamily="34" charset="0"/>
                    <a:cs typeface="Arial" panose="020B0604020202020204" pitchFamily="34" charset="0"/>
                  </a:rPr>
                  <a:t>high is the highest point of the bridge?</a:t>
                </a:r>
              </a:p>
            </p:txBody>
          </p:sp>
        </mc:Choice>
        <mc:Fallback xmlns="">
          <p:sp>
            <p:nvSpPr>
              <p:cNvPr id="3" name="Rectangle 2"/>
              <p:cNvSpPr>
                <a:spLocks noRot="1" noChangeAspect="1" noMove="1" noResize="1" noEditPoints="1" noAdjustHandles="1" noChangeArrowheads="1" noChangeShapeType="1" noTextEdit="1"/>
              </p:cNvSpPr>
              <p:nvPr/>
            </p:nvSpPr>
            <p:spPr>
              <a:xfrm>
                <a:off x="243185" y="1196752"/>
                <a:ext cx="5264919" cy="4977132"/>
              </a:xfrm>
              <a:prstGeom prst="rect">
                <a:avLst/>
              </a:prstGeom>
              <a:blipFill rotWithShape="0">
                <a:blip r:embed="rId4"/>
                <a:stretch>
                  <a:fillRect l="-1389" t="-612" r="-810" b="-1591"/>
                </a:stretch>
              </a:blipFill>
            </p:spPr>
            <p:txBody>
              <a:bodyPr/>
              <a:lstStyle/>
              <a:p>
                <a:r>
                  <a:rPr lang="en-US">
                    <a:noFill/>
                  </a:rPr>
                  <a:t> </a:t>
                </a:r>
              </a:p>
            </p:txBody>
          </p:sp>
        </mc:Fallback>
      </mc:AlternateContent>
      <p:sp>
        <p:nvSpPr>
          <p:cNvPr id="10" name="Title 1"/>
          <p:cNvSpPr>
            <a:spLocks noGrp="1"/>
          </p:cNvSpPr>
          <p:nvPr>
            <p:ph type="title"/>
          </p:nvPr>
        </p:nvSpPr>
        <p:spPr/>
        <p:txBody>
          <a:bodyPr>
            <a:noAutofit/>
          </a:bodyPr>
          <a:lstStyle/>
          <a:p>
            <a:r>
              <a:rPr lang="en-GB" sz="4000" dirty="0"/>
              <a:t>15 – Problem Solving</a:t>
            </a:r>
            <a:endParaRPr lang="en-GB" sz="4000" b="1" dirty="0" smtClean="0"/>
          </a:p>
        </p:txBody>
      </p:sp>
      <p:graphicFrame>
        <p:nvGraphicFramePr>
          <p:cNvPr id="8" name="Table 7"/>
          <p:cNvGraphicFramePr>
            <a:graphicFrameLocks noGrp="1"/>
          </p:cNvGraphicFramePr>
          <p:nvPr>
            <p:extLst>
              <p:ext uri="{D42A27DB-BD31-4B8C-83A1-F6EECF244321}">
                <p14:modId xmlns:p14="http://schemas.microsoft.com/office/powerpoint/2010/main" val="2503707888"/>
              </p:ext>
            </p:extLst>
          </p:nvPr>
        </p:nvGraphicFramePr>
        <p:xfrm>
          <a:off x="251520" y="2395736"/>
          <a:ext cx="5329404" cy="1097280"/>
        </p:xfrm>
        <a:graphic>
          <a:graphicData uri="http://schemas.openxmlformats.org/drawingml/2006/table">
            <a:tbl>
              <a:tblPr firstRow="1" bandRow="1">
                <a:tableStyleId>{5940675A-B579-460E-94D1-54222C63F5DA}</a:tableStyleId>
              </a:tblPr>
              <a:tblGrid>
                <a:gridCol w="1584176"/>
                <a:gridCol w="500380"/>
                <a:gridCol w="563880"/>
                <a:gridCol w="670242"/>
                <a:gridCol w="670242"/>
                <a:gridCol w="670242"/>
                <a:gridCol w="670242"/>
              </a:tblGrid>
              <a:tr h="504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smtClean="0">
                          <a:latin typeface="Arial" panose="020B0604020202020204" pitchFamily="34" charset="0"/>
                          <a:cs typeface="Arial" panose="020B0604020202020204" pitchFamily="34" charset="0"/>
                        </a:rPr>
                        <a:t>Altitude (1000s of feet)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500" dirty="0" smtClean="0">
                          <a:latin typeface="Arial" panose="020B0604020202020204" pitchFamily="34" charset="0"/>
                          <a:cs typeface="Arial" panose="020B0604020202020204" pitchFamily="34" charset="0"/>
                        </a:rPr>
                        <a:t>15</a:t>
                      </a:r>
                      <a:endParaRPr lang="en-US" sz="15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anose="020B0604020202020204" pitchFamily="34" charset="0"/>
                          <a:cs typeface="Arial" panose="020B0604020202020204" pitchFamily="34" charset="0"/>
                        </a:rPr>
                        <a:t>20</a:t>
                      </a:r>
                      <a:endParaRPr lang="en-US" sz="15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anose="020B0604020202020204" pitchFamily="34" charset="0"/>
                          <a:cs typeface="Arial" panose="020B0604020202020204" pitchFamily="34" charset="0"/>
                        </a:rPr>
                        <a:t>25</a:t>
                      </a:r>
                      <a:endParaRPr lang="en-US" sz="15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anose="020B0604020202020204" pitchFamily="34" charset="0"/>
                          <a:cs typeface="Arial" panose="020B0604020202020204" pitchFamily="34" charset="0"/>
                        </a:rPr>
                        <a:t>30</a:t>
                      </a:r>
                      <a:endParaRPr lang="en-US" sz="15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anose="020B0604020202020204" pitchFamily="34" charset="0"/>
                          <a:cs typeface="Arial" panose="020B0604020202020204" pitchFamily="34" charset="0"/>
                        </a:rPr>
                        <a:t>35</a:t>
                      </a:r>
                      <a:endParaRPr lang="en-US" sz="15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anose="020B0604020202020204" pitchFamily="34" charset="0"/>
                          <a:cs typeface="Arial" panose="020B0604020202020204" pitchFamily="34" charset="0"/>
                        </a:rPr>
                        <a:t>40</a:t>
                      </a:r>
                      <a:endParaRPr lang="en-US" sz="15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1500" b="1" dirty="0" smtClean="0">
                          <a:latin typeface="Arial" panose="020B0604020202020204" pitchFamily="34" charset="0"/>
                          <a:cs typeface="Arial" panose="020B0604020202020204" pitchFamily="34" charset="0"/>
                        </a:rPr>
                        <a:t>Temperature (</a:t>
                      </a:r>
                      <a:r>
                        <a:rPr lang="en-US" sz="1500" b="1" baseline="30000" dirty="0" smtClean="0">
                          <a:latin typeface="Arial" panose="020B0604020202020204" pitchFamily="34" charset="0"/>
                          <a:cs typeface="Arial" panose="020B0604020202020204" pitchFamily="34" charset="0"/>
                        </a:rPr>
                        <a:t>0</a:t>
                      </a:r>
                      <a:r>
                        <a:rPr lang="en-US" sz="1500" b="1" dirty="0" smtClean="0">
                          <a:latin typeface="Arial" panose="020B0604020202020204" pitchFamily="34" charset="0"/>
                          <a:cs typeface="Arial" panose="020B0604020202020204" pitchFamily="34" charset="0"/>
                        </a:rPr>
                        <a:t>Celcius)</a:t>
                      </a:r>
                      <a:endParaRPr lang="en-US" sz="15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500" dirty="0" smtClean="0">
                          <a:latin typeface="Arial" panose="020B0604020202020204" pitchFamily="34" charset="0"/>
                          <a:cs typeface="Arial" panose="020B0604020202020204" pitchFamily="34" charset="0"/>
                        </a:rPr>
                        <a:t>4.5</a:t>
                      </a:r>
                      <a:endParaRPr lang="en-US" sz="15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anose="020B0604020202020204" pitchFamily="34" charset="0"/>
                          <a:cs typeface="Arial" panose="020B0604020202020204" pitchFamily="34" charset="0"/>
                        </a:rPr>
                        <a:t>-5.9</a:t>
                      </a:r>
                      <a:endParaRPr lang="en-US" sz="15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anose="020B0604020202020204" pitchFamily="34" charset="0"/>
                          <a:cs typeface="Arial" panose="020B0604020202020204" pitchFamily="34" charset="0"/>
                        </a:rPr>
                        <a:t>-16.1</a:t>
                      </a:r>
                      <a:endParaRPr lang="en-US" sz="15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anose="020B0604020202020204" pitchFamily="34" charset="0"/>
                          <a:cs typeface="Arial" panose="020B0604020202020204" pitchFamily="34" charset="0"/>
                        </a:rPr>
                        <a:t>-27.6</a:t>
                      </a:r>
                      <a:endParaRPr lang="en-US" sz="15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anose="020B0604020202020204" pitchFamily="34" charset="0"/>
                          <a:cs typeface="Arial" panose="020B0604020202020204" pitchFamily="34" charset="0"/>
                        </a:rPr>
                        <a:t>-39.8</a:t>
                      </a:r>
                      <a:endParaRPr lang="en-US" sz="15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panose="020B0604020202020204" pitchFamily="34" charset="0"/>
                          <a:cs typeface="Arial" panose="020B0604020202020204" pitchFamily="34" charset="0"/>
                        </a:rPr>
                        <a:t>-50.2</a:t>
                      </a:r>
                      <a:endParaRPr lang="en-US" sz="15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Rectangle 8"/>
          <p:cNvSpPr/>
          <p:nvPr/>
        </p:nvSpPr>
        <p:spPr>
          <a:xfrm flipH="1">
            <a:off x="181110" y="6158770"/>
            <a:ext cx="8613656" cy="41549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100" b="1" dirty="0" smtClean="0">
                <a:solidFill>
                  <a:srgbClr val="C00000"/>
                </a:solidFill>
                <a:latin typeface="Arial" panose="020B0604020202020204" pitchFamily="34" charset="0"/>
                <a:cs typeface="Arial" panose="020B0604020202020204" pitchFamily="34" charset="0"/>
              </a:rPr>
              <a:t>Q2 </a:t>
            </a:r>
            <a:r>
              <a:rPr lang="en-US" sz="2100" b="1" dirty="0">
                <a:solidFill>
                  <a:srgbClr val="C00000"/>
                </a:solidFill>
                <a:latin typeface="Arial" panose="020B0604020202020204" pitchFamily="34" charset="0"/>
                <a:cs typeface="Arial" panose="020B0604020202020204" pitchFamily="34" charset="0"/>
              </a:rPr>
              <a:t>hint</a:t>
            </a:r>
            <a:r>
              <a:rPr lang="en-US" sz="2100" dirty="0">
                <a:solidFill>
                  <a:schemeClr val="tx1"/>
                </a:solidFill>
                <a:latin typeface="Arial" panose="020B0604020202020204" pitchFamily="34" charset="0"/>
                <a:cs typeface="Arial" panose="020B0604020202020204" pitchFamily="34" charset="0"/>
              </a:rPr>
              <a:t> - When drawing a graph of an equation, sketch the shape first.</a:t>
            </a:r>
          </a:p>
        </p:txBody>
      </p:sp>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03485" y="4176504"/>
            <a:ext cx="548640" cy="548640"/>
          </a:xfrm>
          <a:prstGeom prst="rect">
            <a:avLst/>
          </a:prstGeom>
        </p:spPr>
      </p:pic>
    </p:spTree>
    <p:extLst>
      <p:ext uri="{BB962C8B-B14F-4D97-AF65-F5344CB8AC3E}">
        <p14:creationId xmlns:p14="http://schemas.microsoft.com/office/powerpoint/2010/main" val="1378698753"/>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1" y="1218232"/>
                <a:ext cx="5256584" cy="4677306"/>
              </a:xfrm>
              <a:prstGeom prst="rect">
                <a:avLst/>
              </a:prstGeom>
            </p:spPr>
            <p:txBody>
              <a:bodyPr wrap="square">
                <a:spAutoFit/>
              </a:bodyPr>
              <a:lstStyle/>
              <a:p>
                <a:pPr lvl="1" indent="-457200">
                  <a:buClr>
                    <a:srgbClr val="C00000"/>
                  </a:buClr>
                  <a:buFont typeface="+mj-lt"/>
                  <a:buAutoNum type="arabicPeriod" startAt="5"/>
                  <a:tabLst>
                    <a:tab pos="857250" algn="l"/>
                    <a:tab pos="2857500" algn="l"/>
                  </a:tabLst>
                </a:pPr>
                <a:r>
                  <a:rPr lang="en-US" sz="2200" b="1" dirty="0" smtClean="0">
                    <a:solidFill>
                      <a:srgbClr val="C00000"/>
                    </a:solidFill>
                    <a:latin typeface="Arial" panose="020B0604020202020204" pitchFamily="34" charset="0"/>
                    <a:cs typeface="Arial" panose="020B0604020202020204" pitchFamily="34" charset="0"/>
                  </a:rPr>
                  <a:t>Modelling </a:t>
                </a:r>
                <a:r>
                  <a:rPr lang="en-US" sz="2200" dirty="0" smtClean="0">
                    <a:latin typeface="Arial" panose="020B0604020202020204" pitchFamily="34" charset="0"/>
                    <a:cs typeface="Arial" panose="020B0604020202020204" pitchFamily="34" charset="0"/>
                  </a:rPr>
                  <a:t>A boy throws a football upwards out of an upstairs window. The height, </a:t>
                </a:r>
                <a:r>
                  <a:rPr lang="en-US" sz="2200" i="1" dirty="0" smtClean="0">
                    <a:latin typeface="Arial" panose="020B0604020202020204" pitchFamily="34" charset="0"/>
                    <a:cs typeface="Arial" panose="020B0604020202020204" pitchFamily="34" charset="0"/>
                  </a:rPr>
                  <a:t>h</a:t>
                </a:r>
                <a:r>
                  <a:rPr lang="en-US" sz="2200" dirty="0" smtClean="0">
                    <a:latin typeface="Arial" panose="020B0604020202020204" pitchFamily="34" charset="0"/>
                    <a:cs typeface="Arial" panose="020B0604020202020204" pitchFamily="34" charset="0"/>
                  </a:rPr>
                  <a:t>, of the football, in metres, is modelled by the equation, </a:t>
                </a:r>
                <a:r>
                  <a:rPr lang="en-US" sz="2200" i="1" dirty="0" smtClean="0">
                    <a:latin typeface="Arial" panose="020B0604020202020204" pitchFamily="34" charset="0"/>
                    <a:cs typeface="Arial" panose="020B0604020202020204" pitchFamily="34" charset="0"/>
                  </a:rPr>
                  <a:t>h</a:t>
                </a:r>
                <a:r>
                  <a:rPr lang="en-US" sz="2200" dirty="0" smtClean="0">
                    <a:latin typeface="Arial" panose="020B0604020202020204" pitchFamily="34" charset="0"/>
                    <a:cs typeface="Arial" panose="020B0604020202020204" pitchFamily="34" charset="0"/>
                  </a:rPr>
                  <a:t> = 4</a:t>
                </a:r>
                <a:r>
                  <a:rPr lang="en-US" sz="2200" i="1" dirty="0" smtClean="0">
                    <a:latin typeface="Arial" panose="020B0604020202020204" pitchFamily="34" charset="0"/>
                    <a:cs typeface="Arial" panose="020B0604020202020204" pitchFamily="34" charset="0"/>
                  </a:rPr>
                  <a:t>t</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+ 7</a:t>
                </a:r>
                <a:r>
                  <a:rPr lang="en-US" sz="2200" i="1" dirty="0" smtClean="0">
                    <a:latin typeface="Arial" panose="020B0604020202020204" pitchFamily="34" charset="0"/>
                    <a:cs typeface="Arial" panose="020B0604020202020204" pitchFamily="34" charset="0"/>
                  </a:rPr>
                  <a:t>t</a:t>
                </a:r>
                <a:r>
                  <a:rPr lang="en-US" sz="2200" dirty="0" smtClean="0">
                    <a:latin typeface="Arial" panose="020B0604020202020204" pitchFamily="34" charset="0"/>
                    <a:cs typeface="Arial" panose="020B0604020202020204" pitchFamily="34" charset="0"/>
                  </a:rPr>
                  <a:t> + 6.5.</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At the same time, his brother fires a toy paintball gun upwards at the football on a trajectory that can be modelled by the equation </a:t>
                </a:r>
                <a:r>
                  <a:rPr lang="en-US" sz="2200" i="1" dirty="0" smtClean="0">
                    <a:latin typeface="Arial" panose="020B0604020202020204" pitchFamily="34" charset="0"/>
                    <a:cs typeface="Arial" panose="020B0604020202020204" pitchFamily="34" charset="0"/>
                  </a:rPr>
                  <a:t>h</a:t>
                </a:r>
                <a:r>
                  <a:rPr lang="en-US" sz="22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3</m:t>
                        </m:r>
                      </m:num>
                      <m:den>
                        <m:r>
                          <a:rPr lang="en-US" sz="2400" b="0" i="0" smtClean="0">
                            <a:latin typeface="Cambria Math" panose="02040503050406030204" pitchFamily="18" charset="0"/>
                            <a:cs typeface="Arial" panose="020B0604020202020204" pitchFamily="34" charset="0"/>
                          </a:rPr>
                          <m:t>2</m:t>
                        </m:r>
                      </m:den>
                    </m:f>
                  </m:oMath>
                </a14:m>
                <a:r>
                  <a:rPr lang="en-US" sz="2200" i="1" dirty="0" smtClean="0">
                    <a:latin typeface="Arial" panose="020B0604020202020204" pitchFamily="34" charset="0"/>
                    <a:cs typeface="Arial" panose="020B0604020202020204" pitchFamily="34" charset="0"/>
                  </a:rPr>
                  <a:t>t</a:t>
                </a:r>
                <a:r>
                  <a:rPr lang="en-US" sz="2200" dirty="0" smtClean="0">
                    <a:latin typeface="Arial" panose="020B0604020202020204" pitchFamily="34" charset="0"/>
                    <a:cs typeface="Arial" panose="020B0604020202020204" pitchFamily="34" charset="0"/>
                  </a:rPr>
                  <a:t> + 2</a:t>
                </a:r>
              </a:p>
              <a:p>
                <a:pPr lvl="2" indent="-457200">
                  <a:buClr>
                    <a:srgbClr val="C00000"/>
                  </a:buClr>
                  <a:buFont typeface="+mj-lt"/>
                  <a:buAutoNum type="alphaLcPeriod"/>
                  <a:tabLst>
                    <a:tab pos="857250" algn="l"/>
                    <a:tab pos="2857500" algn="l"/>
                  </a:tabLst>
                </a:pPr>
                <a:r>
                  <a:rPr lang="en-US" sz="2200" dirty="0" smtClean="0">
                    <a:latin typeface="Arial" panose="020B0604020202020204" pitchFamily="34" charset="0"/>
                    <a:cs typeface="Arial" panose="020B0604020202020204" pitchFamily="34" charset="0"/>
                  </a:rPr>
                  <a:t>How high is the upstairs window?</a:t>
                </a:r>
              </a:p>
              <a:p>
                <a:pPr lvl="2" indent="-457200">
                  <a:buClr>
                    <a:srgbClr val="C00000"/>
                  </a:buClr>
                  <a:buFont typeface="+mj-lt"/>
                  <a:buAutoNum type="alphaLcPeriod"/>
                  <a:tabLst>
                    <a:tab pos="857250" algn="l"/>
                    <a:tab pos="2857500" algn="l"/>
                  </a:tabLst>
                </a:pPr>
                <a:r>
                  <a:rPr lang="en-US" sz="2200" dirty="0" smtClean="0">
                    <a:latin typeface="Arial" panose="020B0604020202020204" pitchFamily="34" charset="0"/>
                    <a:cs typeface="Arial" panose="020B0604020202020204" pitchFamily="34" charset="0"/>
                  </a:rPr>
                  <a:t>Show that the paint from the paintball gun hits the football. At what height does this happen?</a:t>
                </a:r>
                <a:endParaRPr lang="en-US" sz="22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1" y="1218232"/>
                <a:ext cx="5256584" cy="4677306"/>
              </a:xfrm>
              <a:prstGeom prst="rect">
                <a:avLst/>
              </a:prstGeom>
              <a:blipFill rotWithShape="0">
                <a:blip r:embed="rId4"/>
                <a:stretch>
                  <a:fillRect l="-1275" t="-782" r="-1159" b="-1695"/>
                </a:stretch>
              </a:blipFill>
            </p:spPr>
            <p:txBody>
              <a:bodyPr/>
              <a:lstStyle/>
              <a:p>
                <a:r>
                  <a:rPr lang="en-US">
                    <a:noFill/>
                  </a:rPr>
                  <a:t> </a:t>
                </a:r>
              </a:p>
            </p:txBody>
          </p:sp>
        </mc:Fallback>
      </mc:AlternateContent>
      <p:sp>
        <p:nvSpPr>
          <p:cNvPr id="10" name="Title 1"/>
          <p:cNvSpPr>
            <a:spLocks noGrp="1"/>
          </p:cNvSpPr>
          <p:nvPr>
            <p:ph type="title"/>
          </p:nvPr>
        </p:nvSpPr>
        <p:spPr/>
        <p:txBody>
          <a:bodyPr>
            <a:noAutofit/>
          </a:bodyPr>
          <a:lstStyle/>
          <a:p>
            <a:r>
              <a:rPr lang="en-GB" sz="4000" dirty="0"/>
              <a:t>15 – Problem Solving</a:t>
            </a:r>
            <a:endParaRPr lang="en-GB" sz="4000" b="1" dirty="0" smtClean="0"/>
          </a:p>
        </p:txBody>
      </p:sp>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99824" y="1268760"/>
            <a:ext cx="548640" cy="548640"/>
          </a:xfrm>
          <a:prstGeom prst="rect">
            <a:avLst/>
          </a:prstGeom>
        </p:spPr>
      </p:pic>
      <p:sp>
        <p:nvSpPr>
          <p:cNvPr id="13" name="Rectangle 12"/>
          <p:cNvSpPr/>
          <p:nvPr/>
        </p:nvSpPr>
        <p:spPr>
          <a:xfrm flipH="1">
            <a:off x="236732" y="5877272"/>
            <a:ext cx="5487396"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Q5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What is time, </a:t>
            </a:r>
            <a:r>
              <a:rPr lang="en-US" sz="2000" i="1" dirty="0" smtClean="0">
                <a:solidFill>
                  <a:schemeClr val="tx1"/>
                </a:solidFill>
                <a:latin typeface="Arial" panose="020B0604020202020204" pitchFamily="34" charset="0"/>
                <a:cs typeface="Arial" panose="020B0604020202020204" pitchFamily="34" charset="0"/>
              </a:rPr>
              <a:t>t</a:t>
            </a:r>
            <a:r>
              <a:rPr lang="en-US" sz="2000" dirty="0" smtClean="0">
                <a:solidFill>
                  <a:schemeClr val="tx1"/>
                </a:solidFill>
                <a:latin typeface="Arial" panose="020B0604020202020204" pitchFamily="34" charset="0"/>
                <a:cs typeface="Arial" panose="020B0604020202020204" pitchFamily="34" charset="0"/>
              </a:rPr>
              <a:t>, when the boy throws the football? What is the height at this time?</a:t>
            </a:r>
            <a:endParaRPr lang="en-US" sz="2000"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flipH="1">
            <a:off x="5810250" y="5889466"/>
            <a:ext cx="2938214"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Q5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Where do the graphs intersect?</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1092610"/>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491</a:t>
            </a:r>
            <a:endParaRPr lang="en-GB" sz="1400" b="1" dirty="0">
              <a:latin typeface="Calibri" panose="020F0502020204030204" pitchFamily="34" charset="0"/>
            </a:endParaRPr>
          </a:p>
        </p:txBody>
      </p:sp>
      <p:sp>
        <p:nvSpPr>
          <p:cNvPr id="3" name="Rectangle 2"/>
          <p:cNvSpPr/>
          <p:nvPr/>
        </p:nvSpPr>
        <p:spPr>
          <a:xfrm>
            <a:off x="251520" y="1218232"/>
            <a:ext cx="8505279" cy="5401479"/>
          </a:xfrm>
          <a:prstGeom prst="rect">
            <a:avLst/>
          </a:prstGeom>
        </p:spPr>
        <p:txBody>
          <a:bodyPr wrap="square">
            <a:spAutoFit/>
          </a:bodyPr>
          <a:lstStyle/>
          <a:p>
            <a:pPr lvl="1" indent="-457200">
              <a:buClr>
                <a:srgbClr val="C00000"/>
              </a:buClr>
              <a:buFont typeface="+mj-lt"/>
              <a:buAutoNum type="arabicPeriod" startAt="4"/>
              <a:tabLst>
                <a:tab pos="857250" algn="l"/>
                <a:tab pos="2857500" algn="l"/>
              </a:tabLst>
            </a:pPr>
            <a:r>
              <a:rPr lang="en-US" sz="2300" b="1" dirty="0">
                <a:solidFill>
                  <a:srgbClr val="C00000"/>
                </a:solidFill>
                <a:latin typeface="Arial" panose="020B0604020202020204" pitchFamily="34" charset="0"/>
                <a:cs typeface="Arial" panose="020B0604020202020204" pitchFamily="34" charset="0"/>
              </a:rPr>
              <a:t>Reasoning</a:t>
            </a:r>
            <a:r>
              <a:rPr lang="en-US" sz="2300" dirty="0">
                <a:solidFill>
                  <a:srgbClr val="C00000"/>
                </a:solidFill>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The table shows the ratio of median house price to median earnings for. London borough</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a:tabLst>
                <a:tab pos="2857500" algn="l"/>
              </a:tabLst>
            </a:pPr>
            <a:r>
              <a:rPr lang="en-US" sz="2300" dirty="0" smtClean="0">
                <a:latin typeface="Arial" panose="020B0604020202020204" pitchFamily="34" charset="0"/>
                <a:cs typeface="Arial" panose="020B0604020202020204" pitchFamily="34" charset="0"/>
              </a:rPr>
              <a:t>Explain what the increasing ratio shows about house prices in relation to people’s earnings.</a:t>
            </a:r>
          </a:p>
          <a:p>
            <a:pPr marL="857250" lvl="2" indent="-400050">
              <a:buClr>
                <a:srgbClr val="C00000"/>
              </a:buClr>
              <a:buFont typeface="+mj-lt"/>
              <a:buAutoNum type="alphaLcPeriod"/>
              <a:tabLst>
                <a:tab pos="2857500" algn="l"/>
              </a:tabLst>
            </a:pPr>
            <a:r>
              <a:rPr lang="en-US" sz="2300" dirty="0" smtClean="0">
                <a:latin typeface="Arial" panose="020B0604020202020204" pitchFamily="34" charset="0"/>
                <a:cs typeface="Arial" panose="020B0604020202020204" pitchFamily="34" charset="0"/>
              </a:rPr>
              <a:t>Use the data to estimate the likely ratio in 2012.</a:t>
            </a:r>
          </a:p>
          <a:p>
            <a:pPr marL="857250" lvl="2" indent="-400050">
              <a:buClr>
                <a:srgbClr val="C00000"/>
              </a:buClr>
              <a:buFont typeface="+mj-lt"/>
              <a:buAutoNum type="alphaLcPeriod"/>
              <a:tabLst>
                <a:tab pos="2857500" algn="l"/>
              </a:tabLst>
            </a:pPr>
            <a:r>
              <a:rPr lang="en-US" sz="2300" dirty="0" smtClean="0">
                <a:latin typeface="Arial" panose="020B0604020202020204" pitchFamily="34" charset="0"/>
                <a:cs typeface="Arial" panose="020B0604020202020204" pitchFamily="34" charset="0"/>
              </a:rPr>
              <a:t>The ratio in 2012 was 13.87. What does this tell you about the median house price of the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median earning in this borough?</a:t>
            </a:r>
          </a:p>
          <a:p>
            <a:pPr lvl="1" indent="-457200">
              <a:buClr>
                <a:srgbClr val="C00000"/>
              </a:buClr>
              <a:buFont typeface="+mj-lt"/>
              <a:buAutoNum type="arabicPeriod" startAt="6"/>
              <a:tabLst>
                <a:tab pos="857250" algn="l"/>
                <a:tab pos="2857500" algn="l"/>
              </a:tabLst>
            </a:pPr>
            <a:r>
              <a:rPr lang="en-US" sz="2300" b="1" dirty="0">
                <a:solidFill>
                  <a:srgbClr val="C00000"/>
                </a:solidFill>
                <a:latin typeface="Arial" panose="020B0604020202020204" pitchFamily="34" charset="0"/>
                <a:cs typeface="Arial" panose="020B0604020202020204" pitchFamily="34" charset="0"/>
              </a:rPr>
              <a:t>Reflect</a:t>
            </a:r>
            <a:r>
              <a:rPr lang="en-US" sz="2300" dirty="0">
                <a:solidFill>
                  <a:srgbClr val="C00000"/>
                </a:solidFill>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What clues could you look for in a question to tell you that a graph may be a good problem-solving strategy? What types of graphs could you draw?</a:t>
            </a:r>
          </a:p>
        </p:txBody>
      </p:sp>
      <p:sp>
        <p:nvSpPr>
          <p:cNvPr id="10" name="Title 1"/>
          <p:cNvSpPr>
            <a:spLocks noGrp="1"/>
          </p:cNvSpPr>
          <p:nvPr>
            <p:ph type="title"/>
          </p:nvPr>
        </p:nvSpPr>
        <p:spPr/>
        <p:txBody>
          <a:bodyPr>
            <a:noAutofit/>
          </a:bodyPr>
          <a:lstStyle/>
          <a:p>
            <a:r>
              <a:rPr lang="en-GB" sz="4000" dirty="0"/>
              <a:t>15 – Problem Solving</a:t>
            </a:r>
            <a:endParaRPr lang="en-GB" sz="4000" b="1" dirty="0" smtClean="0"/>
          </a:p>
        </p:txBody>
      </p:sp>
      <p:graphicFrame>
        <p:nvGraphicFramePr>
          <p:cNvPr id="8" name="Table 7"/>
          <p:cNvGraphicFramePr>
            <a:graphicFrameLocks noGrp="1"/>
          </p:cNvGraphicFramePr>
          <p:nvPr>
            <p:extLst>
              <p:ext uri="{D42A27DB-BD31-4B8C-83A1-F6EECF244321}">
                <p14:modId xmlns:p14="http://schemas.microsoft.com/office/powerpoint/2010/main" val="2417946646"/>
              </p:ext>
            </p:extLst>
          </p:nvPr>
        </p:nvGraphicFramePr>
        <p:xfrm>
          <a:off x="251521" y="2180848"/>
          <a:ext cx="8511731" cy="960120"/>
        </p:xfrm>
        <a:graphic>
          <a:graphicData uri="http://schemas.openxmlformats.org/drawingml/2006/table">
            <a:tbl>
              <a:tblPr firstRow="1" bandRow="1">
                <a:tableStyleId>{5940675A-B579-460E-94D1-54222C63F5DA}</a:tableStyleId>
              </a:tblPr>
              <a:tblGrid>
                <a:gridCol w="2299018"/>
                <a:gridCol w="725805"/>
                <a:gridCol w="786130"/>
                <a:gridCol w="786130"/>
                <a:gridCol w="786130"/>
                <a:gridCol w="786130"/>
                <a:gridCol w="786130"/>
                <a:gridCol w="770128"/>
                <a:gridCol w="786130"/>
              </a:tblGrid>
              <a:tr h="3266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smtClean="0">
                          <a:latin typeface="Arial" panose="020B0604020202020204" pitchFamily="34" charset="0"/>
                          <a:cs typeface="Arial" panose="020B0604020202020204" pitchFamily="34" charset="0"/>
                        </a:rPr>
                        <a:t>Year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700" dirty="0" smtClean="0">
                          <a:latin typeface="Arial" panose="020B0604020202020204" pitchFamily="34" charset="0"/>
                          <a:cs typeface="Arial" panose="020B0604020202020204" pitchFamily="34" charset="0"/>
                        </a:rPr>
                        <a:t>2004</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2005</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2006</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2007</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2008</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2009</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2010</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2011</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pPr algn="ctr"/>
                      <a:r>
                        <a:rPr lang="en-US" sz="1700" b="1" u="sng" dirty="0" smtClean="0">
                          <a:latin typeface="Arial" panose="020B0604020202020204" pitchFamily="34" charset="0"/>
                          <a:cs typeface="Arial" panose="020B0604020202020204" pitchFamily="34" charset="0"/>
                        </a:rPr>
                        <a:t>Median House Price</a:t>
                      </a:r>
                    </a:p>
                    <a:p>
                      <a:pPr algn="ctr"/>
                      <a:r>
                        <a:rPr lang="en-US" sz="1700" b="1" dirty="0" smtClean="0">
                          <a:latin typeface="Arial" panose="020B0604020202020204" pitchFamily="34" charset="0"/>
                          <a:cs typeface="Arial" panose="020B0604020202020204" pitchFamily="34" charset="0"/>
                        </a:rPr>
                        <a:t>Median Earnings</a:t>
                      </a:r>
                      <a:endParaRPr lang="en-US" sz="17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700" dirty="0" smtClean="0">
                          <a:latin typeface="Arial" panose="020B0604020202020204" pitchFamily="34" charset="0"/>
                          <a:cs typeface="Arial" panose="020B0604020202020204" pitchFamily="34" charset="0"/>
                        </a:rPr>
                        <a:t>9.91</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10.31</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10.83</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12.15</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12.06</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10.82</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11.89</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12.17</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6416" y="1196752"/>
            <a:ext cx="548640" cy="548640"/>
          </a:xfrm>
          <a:prstGeom prst="rect">
            <a:avLst/>
          </a:prstGeom>
        </p:spPr>
      </p:pic>
      <p:sp>
        <p:nvSpPr>
          <p:cNvPr id="13" name="Rectangle 12"/>
          <p:cNvSpPr/>
          <p:nvPr/>
        </p:nvSpPr>
        <p:spPr>
          <a:xfrm flipH="1">
            <a:off x="5565325" y="5085184"/>
            <a:ext cx="3255147" cy="40011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Q4b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Draw a graph.</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314502"/>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491</a:t>
            </a:r>
            <a:endParaRPr lang="en-GB" sz="1400" b="1" dirty="0">
              <a:latin typeface="Calibri" panose="020F0502020204030204" pitchFamily="34" charset="0"/>
            </a:endParaRPr>
          </a:p>
        </p:txBody>
      </p:sp>
      <p:sp>
        <p:nvSpPr>
          <p:cNvPr id="3" name="Rectangle 2"/>
          <p:cNvSpPr/>
          <p:nvPr/>
        </p:nvSpPr>
        <p:spPr>
          <a:xfrm>
            <a:off x="251520" y="2203985"/>
            <a:ext cx="8568950" cy="4339650"/>
          </a:xfrm>
          <a:prstGeom prst="rect">
            <a:avLst/>
          </a:prstGeom>
        </p:spPr>
        <p:txBody>
          <a:bodyPr wrap="square">
            <a:spAutoFit/>
          </a:bodyPr>
          <a:lstStyle/>
          <a:p>
            <a:pPr marL="0" lvl="1">
              <a:buClr>
                <a:srgbClr val="C00000"/>
              </a:buClr>
              <a:tabLst>
                <a:tab pos="857250" algn="l"/>
                <a:tab pos="2857500" algn="l"/>
              </a:tabLst>
            </a:pPr>
            <a:r>
              <a:rPr lang="en-US" sz="2300" b="1" dirty="0">
                <a:solidFill>
                  <a:srgbClr val="0070C0"/>
                </a:solidFill>
                <a:latin typeface="Arial" panose="020B0604020202020204" pitchFamily="34" charset="0"/>
                <a:cs typeface="Arial" panose="020B0604020202020204" pitchFamily="34" charset="0"/>
              </a:rPr>
              <a:t>Simultaneous equations and inequalities </a:t>
            </a:r>
            <a:endParaRPr lang="en-US" sz="2300" b="1" dirty="0" smtClean="0">
              <a:solidFill>
                <a:srgbClr val="0070C0"/>
              </a:solidFill>
              <a:latin typeface="Arial" panose="020B0604020202020204" pitchFamily="34" charset="0"/>
              <a:cs typeface="Arial" panose="020B0604020202020204" pitchFamily="34" charset="0"/>
            </a:endParaRPr>
          </a:p>
          <a:p>
            <a:pPr lvl="1" indent="-457200">
              <a:buClr>
                <a:srgbClr val="C00000"/>
              </a:buClr>
              <a:buFont typeface="+mj-lt"/>
              <a:buAutoNum type="arabicPeriod"/>
              <a:tabLst>
                <a:tab pos="857250" algn="l"/>
                <a:tab pos="2857500" algn="l"/>
              </a:tabLst>
            </a:pPr>
            <a:r>
              <a:rPr lang="en-US" sz="2300" b="1" dirty="0" smtClean="0">
                <a:solidFill>
                  <a:srgbClr val="C00000"/>
                </a:solidFill>
                <a:latin typeface="Arial" panose="020B0604020202020204" pitchFamily="34" charset="0"/>
                <a:cs typeface="Arial" panose="020B0604020202020204" pitchFamily="34" charset="0"/>
              </a:rPr>
              <a:t>Reasoning </a:t>
            </a:r>
            <a:r>
              <a:rPr lang="en-US" sz="2300" dirty="0">
                <a:latin typeface="Arial" panose="020B0604020202020204" pitchFamily="34" charset="0"/>
                <a:cs typeface="Arial" panose="020B0604020202020204" pitchFamily="34" charset="0"/>
              </a:rPr>
              <a:t>A mobile phone company offers two different </a:t>
            </a:r>
            <a:r>
              <a:rPr lang="en-US" sz="2300" dirty="0" smtClean="0">
                <a:latin typeface="Arial" panose="020B0604020202020204" pitchFamily="34" charset="0"/>
                <a:cs typeface="Arial" panose="020B0604020202020204" pitchFamily="34" charset="0"/>
              </a:rPr>
              <a:t>packages.</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a:tabLst>
                <a:tab pos="2857500" algn="l"/>
              </a:tabLst>
            </a:pPr>
            <a:r>
              <a:rPr lang="en-US" sz="2300" dirty="0">
                <a:latin typeface="Arial" panose="020B0604020202020204" pitchFamily="34" charset="0"/>
                <a:cs typeface="Arial" panose="020B0604020202020204" pitchFamily="34" charset="0"/>
              </a:rPr>
              <a:t>For each package, form an equation to calculate the monthly cost with </a:t>
            </a:r>
            <a:r>
              <a:rPr lang="en-US" sz="2300" i="1" dirty="0">
                <a:latin typeface="Arial" panose="020B0604020202020204" pitchFamily="34" charset="0"/>
                <a:cs typeface="Arial" panose="020B0604020202020204" pitchFamily="34" charset="0"/>
              </a:rPr>
              <a:t>y</a:t>
            </a:r>
            <a:r>
              <a:rPr lang="en-US" sz="2300" dirty="0">
                <a:latin typeface="Arial" panose="020B0604020202020204" pitchFamily="34" charset="0"/>
                <a:cs typeface="Arial" panose="020B0604020202020204" pitchFamily="34" charset="0"/>
              </a:rPr>
              <a:t> = monthly cost and </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 total minutes of calls.</a:t>
            </a:r>
          </a:p>
          <a:p>
            <a:pPr marL="857250" lvl="2" indent="-400050">
              <a:buClr>
                <a:srgbClr val="C00000"/>
              </a:buClr>
              <a:buFont typeface="+mj-lt"/>
              <a:buAutoNum type="alphaLcPeriod"/>
              <a:tabLst>
                <a:tab pos="2857500" algn="l"/>
              </a:tabLst>
            </a:pPr>
            <a:r>
              <a:rPr lang="en-US" sz="2300" dirty="0" smtClean="0">
                <a:latin typeface="Arial" panose="020B0604020202020204" pitchFamily="34" charset="0"/>
                <a:cs typeface="Arial" panose="020B0604020202020204" pitchFamily="34" charset="0"/>
              </a:rPr>
              <a:t>Use </a:t>
            </a:r>
            <a:r>
              <a:rPr lang="en-US" sz="2300" dirty="0">
                <a:latin typeface="Arial" panose="020B0604020202020204" pitchFamily="34" charset="0"/>
                <a:cs typeface="Arial" panose="020B0604020202020204" pitchFamily="34" charset="0"/>
              </a:rPr>
              <a:t>a graphical method to work out how many minutes of calls are used if the two packages cost the same.</a:t>
            </a:r>
          </a:p>
        </p:txBody>
      </p:sp>
      <p:sp>
        <p:nvSpPr>
          <p:cNvPr id="10" name="Title 1"/>
          <p:cNvSpPr>
            <a:spLocks noGrp="1"/>
          </p:cNvSpPr>
          <p:nvPr>
            <p:ph type="title"/>
          </p:nvPr>
        </p:nvSpPr>
        <p:spPr/>
        <p:txBody>
          <a:bodyPr>
            <a:noAutofit/>
          </a:bodyPr>
          <a:lstStyle/>
          <a:p>
            <a:r>
              <a:rPr lang="en-GB" sz="4000" dirty="0" smtClean="0"/>
              <a:t>15 – Check-Up</a:t>
            </a:r>
            <a:endParaRPr lang="en-GB" sz="4000" b="1" dirty="0" smtClean="0"/>
          </a:p>
        </p:txBody>
      </p:sp>
      <p:graphicFrame>
        <p:nvGraphicFramePr>
          <p:cNvPr id="9" name="Table 8"/>
          <p:cNvGraphicFramePr>
            <a:graphicFrameLocks noGrp="1"/>
          </p:cNvGraphicFramePr>
          <p:nvPr>
            <p:extLst>
              <p:ext uri="{D42A27DB-BD31-4B8C-83A1-F6EECF244321}">
                <p14:modId xmlns:p14="http://schemas.microsoft.com/office/powerpoint/2010/main" val="2839048991"/>
              </p:ext>
            </p:extLst>
          </p:nvPr>
        </p:nvGraphicFramePr>
        <p:xfrm>
          <a:off x="251518" y="1226308"/>
          <a:ext cx="8568952" cy="944880"/>
        </p:xfrm>
        <a:graphic>
          <a:graphicData uri="http://schemas.openxmlformats.org/drawingml/2006/table">
            <a:tbl>
              <a:tblPr firstRow="1" bandRow="1">
                <a:effectLst/>
                <a:tableStyleId>{5940675A-B579-460E-94D1-54222C63F5DA}</a:tableStyleId>
              </a:tblPr>
              <a:tblGrid>
                <a:gridCol w="2664298"/>
                <a:gridCol w="5904654"/>
              </a:tblGrid>
              <a:tr h="475707">
                <a:tc>
                  <a:txBody>
                    <a:bodyPr/>
                    <a:lstStyle/>
                    <a:p>
                      <a:r>
                        <a:rPr lang="en-US" sz="2800" b="1" dirty="0" smtClean="0">
                          <a:latin typeface="Arial" panose="020B0604020202020204" pitchFamily="34" charset="0"/>
                          <a:cs typeface="Arial" panose="020B0604020202020204" pitchFamily="34" charset="0"/>
                        </a:rPr>
                        <a:t>15. Check up</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anose="020B0604020202020204" pitchFamily="34" charset="0"/>
                          <a:cs typeface="Arial" panose="020B0604020202020204" pitchFamily="34" charset="0"/>
                        </a:rPr>
                        <a:t>Log how you did on your Student Progression Chart</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1">
                        <a:lumMod val="20000"/>
                        <a:lumOff val="80000"/>
                      </a:schemeClr>
                    </a:solidFill>
                  </a:tcPr>
                </a:tc>
              </a:tr>
            </a:tbl>
          </a:graphicData>
        </a:graphic>
      </p:graphicFrame>
      <p:sp>
        <p:nvSpPr>
          <p:cNvPr id="11" name="Rectangle 10"/>
          <p:cNvSpPr/>
          <p:nvPr/>
        </p:nvSpPr>
        <p:spPr>
          <a:xfrm>
            <a:off x="1063745" y="3356992"/>
            <a:ext cx="3200086" cy="1296144"/>
          </a:xfrm>
          <a:prstGeom prst="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latin typeface="Arial" panose="020B0604020202020204" pitchFamily="34" charset="0"/>
                <a:cs typeface="Arial" panose="020B0604020202020204" pitchFamily="34" charset="0"/>
              </a:rPr>
              <a:t>Package </a:t>
            </a:r>
            <a:r>
              <a:rPr lang="en-US" sz="2200" b="1" dirty="0">
                <a:solidFill>
                  <a:schemeClr val="tx1"/>
                </a:solidFill>
                <a:latin typeface="Arial" panose="020B0604020202020204" pitchFamily="34" charset="0"/>
                <a:cs typeface="Arial" panose="020B0604020202020204" pitchFamily="34" charset="0"/>
              </a:rPr>
              <a:t>A</a:t>
            </a:r>
          </a:p>
          <a:p>
            <a:pPr algn="ctr"/>
            <a:r>
              <a:rPr lang="en-US" sz="2200" dirty="0">
                <a:solidFill>
                  <a:schemeClr val="tx1"/>
                </a:solidFill>
                <a:latin typeface="Arial" panose="020B0604020202020204" pitchFamily="34" charset="0"/>
                <a:cs typeface="Arial" panose="020B0604020202020204" pitchFamily="34" charset="0"/>
              </a:rPr>
              <a:t>No monthly line rental. </a:t>
            </a:r>
            <a:r>
              <a:rPr lang="en-US" sz="2200" dirty="0" smtClean="0">
                <a:solidFill>
                  <a:schemeClr val="tx1"/>
                </a:solidFill>
                <a:latin typeface="Arial" panose="020B0604020202020204" pitchFamily="34" charset="0"/>
                <a:cs typeface="Arial" panose="020B0604020202020204" pitchFamily="34" charset="0"/>
              </a:rPr>
              <a:t>10p </a:t>
            </a:r>
            <a:r>
              <a:rPr lang="en-US" sz="2200" dirty="0">
                <a:solidFill>
                  <a:schemeClr val="tx1"/>
                </a:solidFill>
                <a:latin typeface="Arial" panose="020B0604020202020204" pitchFamily="34" charset="0"/>
                <a:cs typeface="Arial" panose="020B0604020202020204" pitchFamily="34" charset="0"/>
              </a:rPr>
              <a:t>per minute calls.</a:t>
            </a:r>
          </a:p>
        </p:txBody>
      </p:sp>
      <p:sp>
        <p:nvSpPr>
          <p:cNvPr id="14" name="Rectangle 13"/>
          <p:cNvSpPr/>
          <p:nvPr/>
        </p:nvSpPr>
        <p:spPr>
          <a:xfrm>
            <a:off x="4396250" y="3356992"/>
            <a:ext cx="3200086" cy="1296144"/>
          </a:xfrm>
          <a:prstGeom prst="rect">
            <a:avLst/>
          </a:prstGeom>
          <a:solidFill>
            <a:schemeClr val="accent5">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latin typeface="Arial" panose="020B0604020202020204" pitchFamily="34" charset="0"/>
                <a:cs typeface="Arial" panose="020B0604020202020204" pitchFamily="34" charset="0"/>
              </a:rPr>
              <a:t>Package </a:t>
            </a:r>
            <a:r>
              <a:rPr lang="en-US" sz="2200" b="1" dirty="0">
                <a:solidFill>
                  <a:schemeClr val="tx1"/>
                </a:solidFill>
                <a:latin typeface="Arial" panose="020B0604020202020204" pitchFamily="34" charset="0"/>
                <a:cs typeface="Arial" panose="020B0604020202020204" pitchFamily="34" charset="0"/>
              </a:rPr>
              <a:t>B</a:t>
            </a:r>
          </a:p>
          <a:p>
            <a:pPr algn="ctr"/>
            <a:r>
              <a:rPr lang="en-US" sz="2200" dirty="0">
                <a:solidFill>
                  <a:schemeClr val="tx1"/>
                </a:solidFill>
                <a:latin typeface="Arial" panose="020B0604020202020204" pitchFamily="34" charset="0"/>
                <a:cs typeface="Arial" panose="020B0604020202020204" pitchFamily="34" charset="0"/>
              </a:rPr>
              <a:t>Monthly line rental £20. 5p per minute calls.</a:t>
            </a:r>
          </a:p>
        </p:txBody>
      </p:sp>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32813" y="1196752"/>
            <a:ext cx="559667" cy="559667"/>
          </a:xfrm>
          <a:prstGeom prst="rect">
            <a:avLst/>
          </a:prstGeom>
        </p:spPr>
      </p:pic>
    </p:spTree>
    <p:extLst>
      <p:ext uri="{BB962C8B-B14F-4D97-AF65-F5344CB8AC3E}">
        <p14:creationId xmlns:p14="http://schemas.microsoft.com/office/powerpoint/2010/main" val="1832330658"/>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491</a:t>
            </a:r>
            <a:endParaRPr lang="en-GB" sz="1400" b="1" dirty="0">
              <a:latin typeface="Calibri" panose="020F0502020204030204" pitchFamily="34" charset="0"/>
            </a:endParaRPr>
          </a:p>
        </p:txBody>
      </p:sp>
      <p:sp>
        <p:nvSpPr>
          <p:cNvPr id="3" name="Rectangle 2"/>
          <p:cNvSpPr/>
          <p:nvPr/>
        </p:nvSpPr>
        <p:spPr>
          <a:xfrm>
            <a:off x="251520" y="1196752"/>
            <a:ext cx="5256584" cy="3139321"/>
          </a:xfrm>
          <a:prstGeom prst="rect">
            <a:avLst/>
          </a:prstGeom>
        </p:spPr>
        <p:txBody>
          <a:bodyPr wrap="square">
            <a:spAutoFit/>
          </a:bodyPr>
          <a:lstStyle/>
          <a:p>
            <a:pPr lvl="1" indent="-457200">
              <a:buClr>
                <a:srgbClr val="C00000"/>
              </a:buClr>
              <a:buFont typeface="+mj-lt"/>
              <a:buAutoNum type="arabicPeriod" startAt="2"/>
              <a:tabLst>
                <a:tab pos="857250" algn="l"/>
                <a:tab pos="2857500" algn="l"/>
              </a:tabLst>
            </a:pPr>
            <a:r>
              <a:rPr lang="en-US" sz="2200" dirty="0" smtClean="0">
                <a:latin typeface="Arial" panose="020B0604020202020204" pitchFamily="34" charset="0"/>
                <a:cs typeface="Arial" panose="020B0604020202020204" pitchFamily="34" charset="0"/>
              </a:rPr>
              <a:t>Draw </a:t>
            </a:r>
            <a:r>
              <a:rPr lang="en-US" sz="2200" dirty="0">
                <a:latin typeface="Arial" panose="020B0604020202020204" pitchFamily="34" charset="0"/>
                <a:cs typeface="Arial" panose="020B0604020202020204" pitchFamily="34" charset="0"/>
              </a:rPr>
              <a:t>a coordinate grid with </a:t>
            </a:r>
            <a:r>
              <a:rPr lang="en-US" sz="2200" i="1" dirty="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-axis </a:t>
            </a:r>
            <a:r>
              <a:rPr lang="en-US" sz="2200" dirty="0">
                <a:latin typeface="Arial" panose="020B0604020202020204" pitchFamily="34" charset="0"/>
                <a:cs typeface="Arial" panose="020B0604020202020204" pitchFamily="34" charset="0"/>
              </a:rPr>
              <a:t>from -5 to 5 and </a:t>
            </a:r>
            <a:r>
              <a:rPr lang="en-US" sz="2200" i="1" dirty="0">
                <a:latin typeface="Arial" panose="020B0604020202020204" pitchFamily="34" charset="0"/>
                <a:cs typeface="Arial" panose="020B0604020202020204" pitchFamily="34" charset="0"/>
              </a:rPr>
              <a:t>y</a:t>
            </a:r>
            <a:r>
              <a:rPr lang="en-US" sz="2200" dirty="0">
                <a:latin typeface="Arial" panose="020B0604020202020204" pitchFamily="34" charset="0"/>
                <a:cs typeface="Arial" panose="020B0604020202020204" pitchFamily="34" charset="0"/>
              </a:rPr>
              <a:t>-axis from -5 to </a:t>
            </a:r>
            <a:r>
              <a:rPr lang="en-US" sz="2200" dirty="0" smtClean="0">
                <a:latin typeface="Arial" panose="020B0604020202020204" pitchFamily="34" charset="0"/>
                <a:cs typeface="Arial" panose="020B0604020202020204" pitchFamily="34" charset="0"/>
              </a:rPr>
              <a:t>11. Draw </a:t>
            </a:r>
            <a:r>
              <a:rPr lang="en-US" sz="2200" dirty="0">
                <a:latin typeface="Arial" panose="020B0604020202020204" pitchFamily="34" charset="0"/>
                <a:cs typeface="Arial" panose="020B0604020202020204" pitchFamily="34" charset="0"/>
              </a:rPr>
              <a:t>graphs to solve the simultaneous equations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i="1" dirty="0">
                <a:latin typeface="Arial" panose="020B0604020202020204" pitchFamily="34" charset="0"/>
                <a:cs typeface="Arial" panose="020B0604020202020204" pitchFamily="34" charset="0"/>
              </a:rPr>
              <a:t>x</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 </a:t>
            </a:r>
            <a:r>
              <a:rPr lang="en-US" sz="2200" dirty="0" smtClean="0">
                <a:latin typeface="Arial" panose="020B0604020202020204" pitchFamily="34" charset="0"/>
                <a:cs typeface="Arial" panose="020B0604020202020204" pitchFamily="34" charset="0"/>
              </a:rPr>
              <a:t>2</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4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x </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2</a:t>
            </a:r>
          </a:p>
          <a:p>
            <a:pPr lvl="1" indent="-457200">
              <a:buClr>
                <a:srgbClr val="C00000"/>
              </a:buClr>
              <a:buFont typeface="+mj-lt"/>
              <a:buAutoNum type="arabicPeriod" startAt="2"/>
              <a:tabLst>
                <a:tab pos="857250" algn="l"/>
                <a:tab pos="2857500" algn="l"/>
              </a:tabLst>
            </a:pPr>
            <a:r>
              <a:rPr lang="en-US" sz="2200" b="1" dirty="0" smtClean="0">
                <a:solidFill>
                  <a:srgbClr val="C00000"/>
                </a:solidFill>
                <a:latin typeface="Arial" panose="020B0604020202020204" pitchFamily="34" charset="0"/>
                <a:cs typeface="Arial" panose="020B0604020202020204" pitchFamily="34" charset="0"/>
              </a:rPr>
              <a:t>Reasoning </a:t>
            </a:r>
            <a:r>
              <a:rPr lang="en-US" sz="2200" dirty="0">
                <a:latin typeface="Arial" panose="020B0604020202020204" pitchFamily="34" charset="0"/>
                <a:cs typeface="Arial" panose="020B0604020202020204" pitchFamily="34" charset="0"/>
              </a:rPr>
              <a:t>Write down the three inequalities satisfied by the coordinates of all the points in the shaded region of the graph.</a:t>
            </a:r>
          </a:p>
        </p:txBody>
      </p:sp>
      <p:sp>
        <p:nvSpPr>
          <p:cNvPr id="10" name="Title 1"/>
          <p:cNvSpPr>
            <a:spLocks noGrp="1"/>
          </p:cNvSpPr>
          <p:nvPr>
            <p:ph type="title"/>
          </p:nvPr>
        </p:nvSpPr>
        <p:spPr/>
        <p:txBody>
          <a:bodyPr>
            <a:noAutofit/>
          </a:bodyPr>
          <a:lstStyle/>
          <a:p>
            <a:r>
              <a:rPr lang="en-GB" sz="4000" dirty="0" smtClean="0"/>
              <a:t>15 – Check-Up</a:t>
            </a:r>
            <a:endParaRPr lang="en-GB" sz="40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57616" y="4313639"/>
            <a:ext cx="2644393" cy="2277116"/>
          </a:xfrm>
          <a:prstGeom prst="rect">
            <a:avLst/>
          </a:prstGeom>
        </p:spPr>
      </p:pic>
    </p:spTree>
    <p:extLst>
      <p:ext uri="{BB962C8B-B14F-4D97-AF65-F5344CB8AC3E}">
        <p14:creationId xmlns:p14="http://schemas.microsoft.com/office/powerpoint/2010/main" val="3219437200"/>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491</a:t>
            </a:r>
            <a:endParaRPr lang="en-GB" sz="1400" b="1" dirty="0">
              <a:latin typeface="Calibri" panose="020F0502020204030204" pitchFamily="34" charset="0"/>
            </a:endParaRPr>
          </a:p>
        </p:txBody>
      </p:sp>
      <p:sp>
        <p:nvSpPr>
          <p:cNvPr id="3" name="Rectangle 2"/>
          <p:cNvSpPr/>
          <p:nvPr/>
        </p:nvSpPr>
        <p:spPr>
          <a:xfrm>
            <a:off x="251520" y="1196752"/>
            <a:ext cx="5256584" cy="5262979"/>
          </a:xfrm>
          <a:prstGeom prst="rect">
            <a:avLst/>
          </a:prstGeom>
        </p:spPr>
        <p:txBody>
          <a:bodyPr wrap="square">
            <a:spAutoFit/>
          </a:bodyPr>
          <a:lstStyle/>
          <a:p>
            <a:pPr marL="0" lvl="1">
              <a:buClr>
                <a:srgbClr val="C00000"/>
              </a:buClr>
              <a:tabLst>
                <a:tab pos="857250" algn="l"/>
                <a:tab pos="2857500" algn="l"/>
              </a:tabLst>
            </a:pPr>
            <a:r>
              <a:rPr lang="en-US" sz="2800" b="1" dirty="0">
                <a:solidFill>
                  <a:srgbClr val="0070C0"/>
                </a:solidFill>
                <a:latin typeface="Arial" panose="020B0604020202020204" pitchFamily="34" charset="0"/>
                <a:cs typeface="Arial" panose="020B0604020202020204" pitchFamily="34" charset="0"/>
              </a:rPr>
              <a:t>Graphs of quadratic functions</a:t>
            </a:r>
          </a:p>
          <a:p>
            <a:pPr lvl="1" indent="-457200">
              <a:buClr>
                <a:srgbClr val="C00000"/>
              </a:buClr>
              <a:buFont typeface="+mj-lt"/>
              <a:buAutoNum type="arabicPeriod" startAt="4"/>
              <a:tabLst>
                <a:tab pos="857250" algn="l"/>
                <a:tab pos="285750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Sketch </a:t>
            </a:r>
            <a:r>
              <a:rPr lang="en-US" sz="2800" dirty="0">
                <a:latin typeface="Arial" panose="020B0604020202020204" pitchFamily="34" charset="0"/>
                <a:cs typeface="Arial" panose="020B0604020202020204" pitchFamily="34" charset="0"/>
              </a:rPr>
              <a:t>the graph of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x</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- 12 </a:t>
            </a:r>
            <a:endParaRPr lang="en-US" sz="28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startAt="2"/>
              <a:tabLst>
                <a:tab pos="2857500" algn="l"/>
              </a:tabLst>
            </a:pPr>
            <a:r>
              <a:rPr lang="en-US" sz="2800" dirty="0" smtClean="0">
                <a:latin typeface="Arial" panose="020B0604020202020204" pitchFamily="34" charset="0"/>
                <a:cs typeface="Arial" panose="020B0604020202020204" pitchFamily="34" charset="0"/>
              </a:rPr>
              <a:t>Showing </a:t>
            </a:r>
            <a:r>
              <a:rPr lang="en-US" sz="2800" dirty="0">
                <a:latin typeface="Arial" panose="020B0604020202020204" pitchFamily="34" charset="0"/>
                <a:cs typeface="Arial" panose="020B0604020202020204" pitchFamily="34" charset="0"/>
              </a:rPr>
              <a:t>all your workings, mark clearly the points of intersection with the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-axis</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the solutions </a:t>
            </a:r>
            <a:r>
              <a:rPr lang="en-US" sz="2800" dirty="0">
                <a:latin typeface="Arial" panose="020B0604020202020204" pitchFamily="34" charset="0"/>
                <a:cs typeface="Arial" panose="020B0604020202020204" pitchFamily="34" charset="0"/>
              </a:rPr>
              <a:t>to the </a:t>
            </a:r>
            <a:r>
              <a:rPr lang="en-US" sz="2800" dirty="0" smtClean="0">
                <a:latin typeface="Arial" panose="020B0604020202020204" pitchFamily="34" charset="0"/>
                <a:cs typeface="Arial" panose="020B0604020202020204" pitchFamily="34" charset="0"/>
              </a:rPr>
              <a:t>equation </a:t>
            </a: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- 12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0 and </a:t>
            </a:r>
            <a:r>
              <a:rPr lang="en-US" sz="2800" dirty="0">
                <a:latin typeface="Arial" panose="020B0604020202020204" pitchFamily="34" charset="0"/>
                <a:cs typeface="Arial" panose="020B0604020202020204" pitchFamily="34" charset="0"/>
              </a:rPr>
              <a:t>the turning point, </a:t>
            </a:r>
            <a:endParaRPr lang="en-US" sz="2800" dirty="0" smtClean="0">
              <a:latin typeface="Arial" panose="020B0604020202020204" pitchFamily="34" charset="0"/>
              <a:cs typeface="Arial" panose="020B0604020202020204" pitchFamily="34" charset="0"/>
            </a:endParaRPr>
          </a:p>
          <a:p>
            <a:pPr marL="857250" lvl="2" indent="-400050">
              <a:buClr>
                <a:srgbClr val="C00000"/>
              </a:buClr>
              <a:buFont typeface="+mj-lt"/>
              <a:buAutoNum type="alphaLcPeriod" startAt="2"/>
              <a:tabLst>
                <a:tab pos="2857500" algn="l"/>
              </a:tabLst>
            </a:pPr>
            <a:r>
              <a:rPr lang="en-US" sz="2800" dirty="0" smtClean="0">
                <a:latin typeface="Arial" panose="020B0604020202020204" pitchFamily="34" charset="0"/>
                <a:cs typeface="Arial" panose="020B0604020202020204" pitchFamily="34" charset="0"/>
              </a:rPr>
              <a:t>Find </a:t>
            </a:r>
            <a:r>
              <a:rPr lang="en-US" sz="2800" dirty="0">
                <a:latin typeface="Arial" panose="020B0604020202020204" pitchFamily="34" charset="0"/>
                <a:cs typeface="Arial" panose="020B0604020202020204" pitchFamily="34" charset="0"/>
              </a:rPr>
              <a:t>the set of values that satisfy </a:t>
            </a: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-12 &lt; 0</a:t>
            </a:r>
          </a:p>
        </p:txBody>
      </p:sp>
      <p:sp>
        <p:nvSpPr>
          <p:cNvPr id="10" name="Title 1"/>
          <p:cNvSpPr>
            <a:spLocks noGrp="1"/>
          </p:cNvSpPr>
          <p:nvPr>
            <p:ph type="title"/>
          </p:nvPr>
        </p:nvSpPr>
        <p:spPr/>
        <p:txBody>
          <a:bodyPr>
            <a:noAutofit/>
          </a:bodyPr>
          <a:lstStyle/>
          <a:p>
            <a:r>
              <a:rPr lang="en-GB" sz="4000" dirty="0" smtClean="0"/>
              <a:t>15 – Check-Up</a:t>
            </a:r>
            <a:endParaRPr lang="en-GB" sz="40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2705057307"/>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492</a:t>
            </a:r>
            <a:endParaRPr lang="en-GB" sz="1400" b="1" dirty="0">
              <a:latin typeface="Calibri" panose="020F0502020204030204" pitchFamily="34" charset="0"/>
            </a:endParaRPr>
          </a:p>
        </p:txBody>
      </p:sp>
      <p:sp>
        <p:nvSpPr>
          <p:cNvPr id="3" name="Rectangle 2"/>
          <p:cNvSpPr/>
          <p:nvPr/>
        </p:nvSpPr>
        <p:spPr>
          <a:xfrm>
            <a:off x="251520" y="1196752"/>
            <a:ext cx="5256584" cy="2554545"/>
          </a:xfrm>
          <a:prstGeom prst="rect">
            <a:avLst/>
          </a:prstGeom>
        </p:spPr>
        <p:txBody>
          <a:bodyPr wrap="square">
            <a:spAutoFit/>
          </a:bodyPr>
          <a:lstStyle/>
          <a:p>
            <a:pPr marL="342900" lvl="1" indent="-342900">
              <a:buClr>
                <a:srgbClr val="C00000"/>
              </a:buClr>
              <a:buFont typeface="+mj-lt"/>
              <a:buAutoNum type="arabicPeriod" startAt="5"/>
              <a:tabLst>
                <a:tab pos="742950" algn="l"/>
                <a:tab pos="2857500" algn="l"/>
              </a:tabLst>
            </a:pPr>
            <a:r>
              <a:rPr lang="en-US" sz="2000" dirty="0" smtClean="0">
                <a:solidFill>
                  <a:srgbClr val="C00000"/>
                </a:solidFill>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Here </a:t>
            </a:r>
            <a:r>
              <a:rPr lang="en-US" sz="2000" dirty="0">
                <a:latin typeface="Arial" panose="020B0604020202020204" pitchFamily="34" charset="0"/>
                <a:cs typeface="Arial" panose="020B0604020202020204" pitchFamily="34" charset="0"/>
              </a:rPr>
              <a:t>is the graph of </a:t>
            </a:r>
            <a:r>
              <a:rPr lang="en-US" sz="2000" i="1"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x</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- 2</a:t>
            </a:r>
            <a:r>
              <a:rPr lang="en-US" sz="2000" i="1" dirty="0">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- 2.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Showing </a:t>
            </a:r>
            <a:r>
              <a:rPr lang="en-US" sz="2000" dirty="0">
                <a:latin typeface="Arial" panose="020B0604020202020204" pitchFamily="34" charset="0"/>
                <a:cs typeface="Arial" panose="020B0604020202020204" pitchFamily="34" charset="0"/>
              </a:rPr>
              <a:t>all your workings, </a:t>
            </a:r>
            <a:r>
              <a:rPr lang="en-US" sz="2000" dirty="0" smtClean="0">
                <a:latin typeface="Arial" panose="020B0604020202020204" pitchFamily="34" charset="0"/>
                <a:cs typeface="Arial" panose="020B0604020202020204" pitchFamily="34" charset="0"/>
              </a:rPr>
              <a:t>mark 	clearly </a:t>
            </a:r>
            <a:r>
              <a:rPr lang="en-US" sz="2000" dirty="0">
                <a:latin typeface="Arial" panose="020B0604020202020204" pitchFamily="34" charset="0"/>
                <a:cs typeface="Arial" panose="020B0604020202020204" pitchFamily="34" charset="0"/>
              </a:rPr>
              <a:t>the point of  </a:t>
            </a:r>
            <a:r>
              <a:rPr lang="en-US" sz="2000" dirty="0" smtClean="0">
                <a:latin typeface="Arial" panose="020B0604020202020204" pitchFamily="34" charset="0"/>
                <a:cs typeface="Arial" panose="020B0604020202020204" pitchFamily="34" charset="0"/>
              </a:rPr>
              <a:t>intersection </a:t>
            </a:r>
            <a:r>
              <a:rPr lang="en-US" sz="2000" dirty="0">
                <a:latin typeface="Arial" panose="020B0604020202020204" pitchFamily="34" charset="0"/>
                <a:cs typeface="Arial" panose="020B0604020202020204" pitchFamily="34" charset="0"/>
              </a:rPr>
              <a:t>with </a:t>
            </a:r>
            <a:r>
              <a:rPr lang="en-US" sz="2000" dirty="0" smtClean="0">
                <a:latin typeface="Arial" panose="020B0604020202020204" pitchFamily="34" charset="0"/>
                <a:cs typeface="Arial" panose="020B0604020202020204" pitchFamily="34" charset="0"/>
              </a:rPr>
              <a:t>	the </a:t>
            </a:r>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-axis and </a:t>
            </a:r>
            <a:r>
              <a:rPr lang="en-US" sz="2000" dirty="0">
                <a:latin typeface="Arial" panose="020B0604020202020204" pitchFamily="34" charset="0"/>
                <a:cs typeface="Arial" panose="020B0604020202020204" pitchFamily="34" charset="0"/>
              </a:rPr>
              <a:t>the turning point.</a:t>
            </a:r>
          </a:p>
          <a:p>
            <a:pPr marL="800100" lvl="2" indent="-457200">
              <a:buClr>
                <a:srgbClr val="C00000"/>
              </a:buClr>
              <a:buFont typeface="+mj-lt"/>
              <a:buAutoNum type="alphaLcPeriod" startAt="2"/>
              <a:tabLst>
                <a:tab pos="2857500" algn="l"/>
              </a:tabLst>
            </a:pPr>
            <a:r>
              <a:rPr lang="en-US" sz="2000" dirty="0" smtClean="0">
                <a:latin typeface="Arial" panose="020B0604020202020204" pitchFamily="34" charset="0"/>
                <a:cs typeface="Arial" panose="020B0604020202020204" pitchFamily="34" charset="0"/>
              </a:rPr>
              <a:t>Estimate </a:t>
            </a:r>
            <a:r>
              <a:rPr lang="en-US" sz="2000" dirty="0">
                <a:latin typeface="Arial" panose="020B0604020202020204" pitchFamily="34" charset="0"/>
                <a:cs typeface="Arial" panose="020B0604020202020204" pitchFamily="34" charset="0"/>
              </a:rPr>
              <a:t>the roots of the equation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i="1" dirty="0" smtClean="0">
                <a:latin typeface="Arial" panose="020B0604020202020204" pitchFamily="34" charset="0"/>
                <a:cs typeface="Arial" panose="020B0604020202020204" pitchFamily="34" charset="0"/>
              </a:rPr>
              <a:t>x</a:t>
            </a:r>
            <a:r>
              <a:rPr lang="en-US" sz="2000" baseline="30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 – 2</a:t>
            </a:r>
            <a:r>
              <a:rPr lang="en-US" sz="2000" i="1" dirty="0" smtClean="0">
                <a:latin typeface="Arial" panose="020B0604020202020204" pitchFamily="34" charset="0"/>
                <a:cs typeface="Arial" panose="020B0604020202020204" pitchFamily="34" charset="0"/>
              </a:rPr>
              <a:t>x</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- 2 = </a:t>
            </a:r>
            <a:r>
              <a:rPr lang="en-US" sz="2000" dirty="0" smtClean="0">
                <a:latin typeface="Arial" panose="020B0604020202020204" pitchFamily="34" charset="0"/>
                <a:cs typeface="Arial" panose="020B0604020202020204" pitchFamily="34" charset="0"/>
              </a:rPr>
              <a:t>0</a:t>
            </a:r>
          </a:p>
          <a:p>
            <a:pPr marL="800100" lvl="2" indent="-457200">
              <a:buClr>
                <a:srgbClr val="C00000"/>
              </a:buClr>
              <a:buFont typeface="+mj-lt"/>
              <a:buAutoNum type="alphaLcPeriod" startAt="2"/>
              <a:tabLst>
                <a:tab pos="2857500" algn="l"/>
              </a:tabLst>
            </a:pPr>
            <a:r>
              <a:rPr lang="en-US" sz="2000" dirty="0" smtClean="0">
                <a:latin typeface="Arial" panose="020B0604020202020204" pitchFamily="34" charset="0"/>
                <a:cs typeface="Arial" panose="020B0604020202020204" pitchFamily="34" charset="0"/>
              </a:rPr>
              <a:t>Use </a:t>
            </a:r>
            <a:r>
              <a:rPr lang="en-US" sz="2000" dirty="0">
                <a:latin typeface="Arial" panose="020B0604020202020204" pitchFamily="34" charset="0"/>
                <a:cs typeface="Arial" panose="020B0604020202020204" pitchFamily="34" charset="0"/>
              </a:rPr>
              <a:t>an iterative equation to find the positive solution correct to 5 </a:t>
            </a:r>
            <a:r>
              <a:rPr lang="en-US" sz="2000" dirty="0" err="1" smtClean="0">
                <a:latin typeface="Arial" panose="020B0604020202020204" pitchFamily="34" charset="0"/>
                <a:cs typeface="Arial" panose="020B0604020202020204" pitchFamily="34" charset="0"/>
              </a:rPr>
              <a:t>d.p.</a:t>
            </a:r>
            <a:endParaRPr lang="en-US" sz="20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15 – Check-Up</a:t>
            </a:r>
            <a:endParaRPr lang="en-GB" sz="40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09396" y="3748291"/>
            <a:ext cx="2916896" cy="2849061"/>
          </a:xfrm>
          <a:prstGeom prst="rect">
            <a:avLst/>
          </a:prstGeom>
        </p:spPr>
      </p:pic>
    </p:spTree>
    <p:extLst>
      <p:ext uri="{BB962C8B-B14F-4D97-AF65-F5344CB8AC3E}">
        <p14:creationId xmlns:p14="http://schemas.microsoft.com/office/powerpoint/2010/main" val="1239195081"/>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472</a:t>
            </a:r>
            <a:endParaRPr lang="en-GB" sz="1400" b="1" dirty="0">
              <a:latin typeface="Calibri" panose="020F0502020204030204" pitchFamily="34" charset="0"/>
            </a:endParaRPr>
          </a:p>
        </p:txBody>
      </p:sp>
      <p:sp>
        <p:nvSpPr>
          <p:cNvPr id="3" name="Rectangle 2"/>
          <p:cNvSpPr/>
          <p:nvPr/>
        </p:nvSpPr>
        <p:spPr>
          <a:xfrm>
            <a:off x="251520" y="1196752"/>
            <a:ext cx="5256584" cy="5293757"/>
          </a:xfrm>
          <a:prstGeom prst="rect">
            <a:avLst/>
          </a:prstGeom>
        </p:spPr>
        <p:txBody>
          <a:bodyPr wrap="square">
            <a:spAutoFit/>
          </a:bodyPr>
          <a:lstStyle/>
          <a:p>
            <a:pPr marL="623888" indent="-623888">
              <a:buClr>
                <a:srgbClr val="C00000"/>
              </a:buClr>
              <a:buFont typeface="+mj-lt"/>
              <a:buAutoNum type="arabicPeriod" startAt="9"/>
              <a:tabLst>
                <a:tab pos="2687638" algn="l"/>
              </a:tabLst>
            </a:pPr>
            <a:r>
              <a:rPr lang="en-US" sz="2600" dirty="0" smtClean="0">
                <a:latin typeface="Arial" panose="020B0604020202020204" pitchFamily="34" charset="0"/>
                <a:cs typeface="Arial" panose="020B0604020202020204" pitchFamily="34" charset="0"/>
              </a:rPr>
              <a:t>Solve </a:t>
            </a:r>
            <a:r>
              <a:rPr lang="en-US" sz="2600" dirty="0">
                <a:latin typeface="Arial" panose="020B0604020202020204" pitchFamily="34" charset="0"/>
                <a:cs typeface="Arial" panose="020B0604020202020204" pitchFamily="34" charset="0"/>
              </a:rPr>
              <a:t>the equation by </a:t>
            </a:r>
            <a:r>
              <a:rPr lang="en-US" sz="2600" dirty="0" err="1" smtClean="0">
                <a:latin typeface="Arial" panose="020B0604020202020204" pitchFamily="34" charset="0"/>
                <a:cs typeface="Arial" panose="020B0604020202020204" pitchFamily="34" charset="0"/>
              </a:rPr>
              <a:t>factorising</a:t>
            </a:r>
            <a:r>
              <a:rPr lang="en-US" sz="2600" dirty="0" smtClean="0">
                <a:latin typeface="Arial" panose="020B0604020202020204" pitchFamily="34" charset="0"/>
                <a:cs typeface="Arial" panose="020B0604020202020204" pitchFamily="34" charset="0"/>
              </a:rPr>
              <a:t>. 3x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 </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10</a:t>
            </a:r>
          </a:p>
          <a:p>
            <a:pPr marL="623888" indent="-623888">
              <a:buClr>
                <a:srgbClr val="C00000"/>
              </a:buClr>
              <a:buFont typeface="+mj-lt"/>
              <a:buAutoNum type="arabicPeriod" startAt="9"/>
              <a:tabLst>
                <a:tab pos="2687638" algn="l"/>
              </a:tabLst>
            </a:pPr>
            <a:r>
              <a:rPr lang="en-US" sz="2600" dirty="0" smtClean="0">
                <a:latin typeface="Arial" panose="020B0604020202020204" pitchFamily="34" charset="0"/>
                <a:cs typeface="Arial" panose="020B0604020202020204" pitchFamily="34" charset="0"/>
              </a:rPr>
              <a:t>Write </a:t>
            </a:r>
            <a:r>
              <a:rPr lang="en-US" sz="2600" dirty="0">
                <a:latin typeface="Arial" panose="020B0604020202020204" pitchFamily="34" charset="0"/>
                <a:cs typeface="Arial" panose="020B0604020202020204" pitchFamily="34" charset="0"/>
              </a:rPr>
              <a:t>in the form </a:t>
            </a:r>
            <a:r>
              <a:rPr lang="en-US" sz="2600" i="1" dirty="0">
                <a:latin typeface="Arial" panose="020B0604020202020204" pitchFamily="34" charset="0"/>
                <a:cs typeface="Arial" panose="020B0604020202020204" pitchFamily="34" charset="0"/>
              </a:rPr>
              <a:t>a</a:t>
            </a:r>
            <a:r>
              <a:rPr lang="en-US" sz="2600" dirty="0">
                <a:latin typeface="Arial" panose="020B0604020202020204" pitchFamily="34" charset="0"/>
                <a:cs typeface="Arial" panose="020B0604020202020204" pitchFamily="34" charset="0"/>
              </a:rPr>
              <a:t>(</a:t>
            </a:r>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 </a:t>
            </a:r>
            <a:r>
              <a:rPr lang="en-US" sz="2600" i="1" dirty="0">
                <a:latin typeface="Arial" panose="020B0604020202020204" pitchFamily="34" charset="0"/>
                <a:cs typeface="Arial" panose="020B0604020202020204" pitchFamily="34" charset="0"/>
              </a:rPr>
              <a:t>p</a:t>
            </a:r>
            <a:r>
              <a:rPr lang="en-US" sz="2600" dirty="0">
                <a:latin typeface="Arial" panose="020B0604020202020204" pitchFamily="34" charset="0"/>
                <a:cs typeface="Arial" panose="020B0604020202020204" pitchFamily="34" charset="0"/>
              </a:rPr>
              <a:t>)</a:t>
            </a:r>
            <a:r>
              <a:rPr lang="en-US" sz="2600" baseline="30000" dirty="0">
                <a:latin typeface="Arial" panose="020B0604020202020204" pitchFamily="34" charset="0"/>
                <a:cs typeface="Arial" panose="020B0604020202020204" pitchFamily="34" charset="0"/>
              </a:rPr>
              <a:t>2</a:t>
            </a:r>
            <a:r>
              <a:rPr lang="en-US" sz="2600" dirty="0">
                <a:latin typeface="Arial" panose="020B0604020202020204" pitchFamily="34" charset="0"/>
                <a:cs typeface="Arial" panose="020B0604020202020204" pitchFamily="34" charset="0"/>
              </a:rPr>
              <a:t> + </a:t>
            </a:r>
            <a:r>
              <a:rPr lang="en-US" sz="2600" i="1" dirty="0">
                <a:latin typeface="Arial" panose="020B0604020202020204" pitchFamily="34" charset="0"/>
                <a:cs typeface="Arial" panose="020B0604020202020204" pitchFamily="34" charset="0"/>
              </a:rPr>
              <a:t>q</a:t>
            </a:r>
          </a:p>
          <a:p>
            <a:pPr marL="1081088" lvl="1" indent="-498475">
              <a:buClr>
                <a:srgbClr val="C00000"/>
              </a:buClr>
              <a:buFont typeface="+mj-lt"/>
              <a:buAutoNum type="alphaLcPeriod"/>
              <a:tabLst>
                <a:tab pos="2687638" algn="l"/>
              </a:tabLst>
            </a:pP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- 6</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+12 </a:t>
            </a:r>
            <a:endParaRPr lang="en-US" sz="2600" dirty="0" smtClean="0">
              <a:latin typeface="Arial" panose="020B0604020202020204" pitchFamily="34" charset="0"/>
              <a:cs typeface="Arial" panose="020B0604020202020204" pitchFamily="34" charset="0"/>
            </a:endParaRPr>
          </a:p>
          <a:p>
            <a:pPr marL="1081088" lvl="1" indent="-498475">
              <a:buClr>
                <a:srgbClr val="C00000"/>
              </a:buClr>
              <a:buFont typeface="+mj-lt"/>
              <a:buAutoNum type="alphaLcPeriod"/>
              <a:tabLst>
                <a:tab pos="2687638" algn="l"/>
              </a:tabLst>
            </a:pP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 </a:t>
            </a:r>
            <a:r>
              <a:rPr lang="en-US" sz="2600" dirty="0" smtClean="0">
                <a:latin typeface="Arial" panose="020B0604020202020204" pitchFamily="34" charset="0"/>
                <a:cs typeface="Arial" panose="020B0604020202020204" pitchFamily="34" charset="0"/>
              </a:rPr>
              <a:t>- 8</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 </a:t>
            </a:r>
            <a:r>
              <a:rPr lang="en-US" sz="2600" dirty="0">
                <a:latin typeface="Arial" panose="020B0604020202020204" pitchFamily="34" charset="0"/>
                <a:cs typeface="Arial" panose="020B0604020202020204" pitchFamily="34" charset="0"/>
              </a:rPr>
              <a:t>11</a:t>
            </a:r>
          </a:p>
          <a:p>
            <a:pPr marL="1081088" lvl="1" indent="-498475">
              <a:buClr>
                <a:srgbClr val="C00000"/>
              </a:buClr>
              <a:buFont typeface="+mj-lt"/>
              <a:buAutoNum type="alphaLcPeriod"/>
              <a:tabLst>
                <a:tab pos="2687638" algn="l"/>
              </a:tabLst>
            </a:pPr>
            <a:r>
              <a:rPr lang="en-US" sz="2600" dirty="0" smtClean="0">
                <a:latin typeface="Arial" panose="020B0604020202020204" pitchFamily="34" charset="0"/>
                <a:cs typeface="Arial" panose="020B0604020202020204" pitchFamily="34" charset="0"/>
              </a:rPr>
              <a:t>3</a:t>
            </a: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- 6x + 9</a:t>
            </a:r>
          </a:p>
          <a:p>
            <a:pPr marL="623888" indent="-623888">
              <a:buClr>
                <a:srgbClr val="C00000"/>
              </a:buClr>
              <a:buFont typeface="+mj-lt"/>
              <a:buAutoNum type="arabicPeriod" startAt="9"/>
              <a:tabLst>
                <a:tab pos="2687638" algn="l"/>
              </a:tabLst>
            </a:pPr>
            <a:r>
              <a:rPr lang="en-US" sz="2600" dirty="0" smtClean="0">
                <a:latin typeface="Arial" panose="020B0604020202020204" pitchFamily="34" charset="0"/>
                <a:cs typeface="Arial" panose="020B0604020202020204" pitchFamily="34" charset="0"/>
              </a:rPr>
              <a:t>Solve </a:t>
            </a:r>
            <a:r>
              <a:rPr lang="en-US" sz="2600" dirty="0">
                <a:latin typeface="Arial" panose="020B0604020202020204" pitchFamily="34" charset="0"/>
                <a:cs typeface="Arial" panose="020B0604020202020204" pitchFamily="34" charset="0"/>
              </a:rPr>
              <a:t>by completing the square. Put your answers in surd form where necessary.</a:t>
            </a:r>
          </a:p>
          <a:p>
            <a:pPr marL="1081088" lvl="1" indent="-498475">
              <a:buClr>
                <a:srgbClr val="C00000"/>
              </a:buClr>
              <a:buFont typeface="+mj-lt"/>
              <a:buAutoNum type="alphaLcPeriod"/>
              <a:tabLst>
                <a:tab pos="2687638" algn="l"/>
              </a:tabLst>
            </a:pP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4</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5 </a:t>
            </a:r>
            <a:r>
              <a:rPr lang="en-US" sz="2600" dirty="0" smtClean="0">
                <a:latin typeface="Arial" panose="020B0604020202020204" pitchFamily="34" charset="0"/>
                <a:cs typeface="Arial" panose="020B0604020202020204" pitchFamily="34" charset="0"/>
              </a:rPr>
              <a:t>	 </a:t>
            </a:r>
          </a:p>
          <a:p>
            <a:pPr marL="1081088" lvl="1" indent="-498475">
              <a:buClr>
                <a:srgbClr val="C00000"/>
              </a:buClr>
              <a:buFont typeface="+mj-lt"/>
              <a:buAutoNum type="alphaLcPeriod"/>
              <a:tabLst>
                <a:tab pos="2687638" algn="l"/>
              </a:tabLst>
            </a:pP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2</a:t>
            </a:r>
            <a:r>
              <a:rPr lang="en-US" sz="2600" i="1" dirty="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0</a:t>
            </a:r>
          </a:p>
          <a:p>
            <a:pPr marL="1096963" lvl="1" indent="-514350">
              <a:buClr>
                <a:srgbClr val="C00000"/>
              </a:buClr>
              <a:buFont typeface="+mj-lt"/>
              <a:buAutoNum type="alphaLcPeriod" startAt="3"/>
              <a:tabLst>
                <a:tab pos="2687638" algn="l"/>
              </a:tabLst>
            </a:pP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3</a:t>
            </a:r>
            <a:r>
              <a:rPr lang="en-US" sz="2600" i="1" dirty="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-5 </a:t>
            </a:r>
            <a:r>
              <a:rPr lang="en-US" sz="2600" dirty="0">
                <a:latin typeface="Arial" panose="020B0604020202020204" pitchFamily="34" charset="0"/>
                <a:cs typeface="Arial" panose="020B0604020202020204" pitchFamily="34" charset="0"/>
              </a:rPr>
              <a:t>= 0 </a:t>
            </a:r>
            <a:endParaRPr lang="en-US" sz="2600" dirty="0" smtClean="0">
              <a:latin typeface="Arial" panose="020B0604020202020204" pitchFamily="34" charset="0"/>
              <a:cs typeface="Arial" panose="020B0604020202020204" pitchFamily="34" charset="0"/>
            </a:endParaRPr>
          </a:p>
          <a:p>
            <a:pPr marL="1096963" lvl="1" indent="-514350">
              <a:buClr>
                <a:srgbClr val="C00000"/>
              </a:buClr>
              <a:buFont typeface="+mj-lt"/>
              <a:buAutoNum type="alphaLcPeriod" startAt="3"/>
              <a:tabLst>
                <a:tab pos="2687638" algn="l"/>
              </a:tabLst>
            </a:pPr>
            <a:r>
              <a:rPr lang="en-US" sz="2600" dirty="0" smtClean="0">
                <a:latin typeface="Arial" panose="020B0604020202020204" pitchFamily="34" charset="0"/>
                <a:cs typeface="Arial" panose="020B0604020202020204" pitchFamily="34" charset="0"/>
              </a:rPr>
              <a:t>2</a:t>
            </a:r>
            <a:r>
              <a:rPr lang="en-US" sz="2600" i="1" dirty="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4</a:t>
            </a:r>
            <a:r>
              <a:rPr lang="en-US" sz="2600" i="1" dirty="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- 6 = 0</a:t>
            </a:r>
          </a:p>
        </p:txBody>
      </p:sp>
    </p:spTree>
    <p:extLst>
      <p:ext uri="{BB962C8B-B14F-4D97-AF65-F5344CB8AC3E}">
        <p14:creationId xmlns:p14="http://schemas.microsoft.com/office/powerpoint/2010/main" val="2069455142"/>
      </p:ext>
    </p:extLst>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492</a:t>
            </a:r>
            <a:endParaRPr lang="en-GB" sz="1400" b="1" dirty="0">
              <a:latin typeface="Calibri" panose="020F0502020204030204" pitchFamily="34" charset="0"/>
            </a:endParaRPr>
          </a:p>
        </p:txBody>
      </p:sp>
      <p:sp>
        <p:nvSpPr>
          <p:cNvPr id="3" name="Rectangle 2"/>
          <p:cNvSpPr/>
          <p:nvPr/>
        </p:nvSpPr>
        <p:spPr>
          <a:xfrm>
            <a:off x="251520" y="1196752"/>
            <a:ext cx="5256584" cy="5570756"/>
          </a:xfrm>
          <a:prstGeom prst="rect">
            <a:avLst/>
          </a:prstGeom>
        </p:spPr>
        <p:txBody>
          <a:bodyPr wrap="square">
            <a:spAutoFit/>
          </a:bodyPr>
          <a:lstStyle/>
          <a:p>
            <a:pPr marL="400050" lvl="1" indent="-400050">
              <a:buClr>
                <a:srgbClr val="C00000"/>
              </a:buClr>
              <a:tabLst>
                <a:tab pos="742950" algn="l"/>
                <a:tab pos="2857500" algn="l"/>
              </a:tabLst>
            </a:pPr>
            <a:r>
              <a:rPr lang="en-US" sz="2200" b="1" dirty="0">
                <a:solidFill>
                  <a:srgbClr val="0070C0"/>
                </a:solidFill>
                <a:latin typeface="Arial" panose="020B0604020202020204" pitchFamily="34" charset="0"/>
                <a:cs typeface="Arial" panose="020B0604020202020204" pitchFamily="34" charset="0"/>
              </a:rPr>
              <a:t>Graphs of cubic functions</a:t>
            </a:r>
          </a:p>
          <a:p>
            <a:pPr marL="400050" lvl="1" indent="-400050">
              <a:buClr>
                <a:srgbClr val="C00000"/>
              </a:buClr>
              <a:buFont typeface="+mj-lt"/>
              <a:buAutoNum type="arabicPeriod" startAt="6"/>
              <a:tabLst>
                <a:tab pos="742950" algn="l"/>
                <a:tab pos="2857500" algn="l"/>
              </a:tabLst>
            </a:pPr>
            <a:r>
              <a:rPr lang="en-US" sz="2200" dirty="0" smtClean="0">
                <a:latin typeface="Arial" panose="020B0604020202020204" pitchFamily="34" charset="0"/>
                <a:cs typeface="Arial" panose="020B0604020202020204" pitchFamily="34" charset="0"/>
              </a:rPr>
              <a:t>Showing </a:t>
            </a:r>
            <a:r>
              <a:rPr lang="en-US" sz="2200" dirty="0">
                <a:latin typeface="Arial" panose="020B0604020202020204" pitchFamily="34" charset="0"/>
                <a:cs typeface="Arial" panose="020B0604020202020204" pitchFamily="34" charset="0"/>
              </a:rPr>
              <a:t>all your working, sketch the graph of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 (</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- 2)</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+ 5), marking clearly the </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and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-intercepts</a:t>
            </a:r>
            <a:r>
              <a:rPr lang="en-US" sz="2200" dirty="0">
                <a:latin typeface="Arial" panose="020B0604020202020204" pitchFamily="34" charset="0"/>
                <a:cs typeface="Arial" panose="020B0604020202020204" pitchFamily="34" charset="0"/>
              </a:rPr>
              <a:t>.</a:t>
            </a:r>
          </a:p>
          <a:p>
            <a:pPr marL="400050" lvl="1" indent="-400050">
              <a:buClr>
                <a:srgbClr val="C00000"/>
              </a:buClr>
              <a:buFont typeface="+mj-lt"/>
              <a:buAutoNum type="arabicPeriod" startAt="6"/>
              <a:tabLst>
                <a:tab pos="742950" algn="l"/>
                <a:tab pos="2628900" algn="l"/>
              </a:tabLst>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sure are you of your answers? Were you mostly </a:t>
            </a:r>
            <a:br>
              <a:rPr lang="en-US" sz="2200" dirty="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Just </a:t>
            </a:r>
            <a:r>
              <a:rPr lang="en-US" sz="2200" dirty="0">
                <a:latin typeface="Arial" panose="020B0604020202020204" pitchFamily="34" charset="0"/>
                <a:cs typeface="Arial" panose="020B0604020202020204" pitchFamily="34" charset="0"/>
              </a:rPr>
              <a:t>guessing </a:t>
            </a:r>
            <a:r>
              <a:rPr lang="en-US" sz="22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sym typeface="Wingdings" panose="05000000000000000000" pitchFamily="2" charset="2"/>
              </a:rPr>
              <a:t></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Feeling </a:t>
            </a:r>
            <a:r>
              <a:rPr lang="en-US" sz="2200" dirty="0">
                <a:latin typeface="Arial" panose="020B0604020202020204" pitchFamily="34" charset="0"/>
                <a:cs typeface="Arial" panose="020B0604020202020204" pitchFamily="34" charset="0"/>
              </a:rPr>
              <a:t>doubtful </a:t>
            </a:r>
            <a:r>
              <a:rPr lang="en-US" sz="22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sym typeface="Wingdings" panose="05000000000000000000" pitchFamily="2" charset="2"/>
              </a:rPr>
              <a:t></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Confident	</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next? Use your results to decide whether to strengthen or extend your learning.</a:t>
            </a:r>
          </a:p>
          <a:p>
            <a:pPr marL="0" lvl="1">
              <a:buClr>
                <a:srgbClr val="C00000"/>
              </a:buClr>
              <a:tabLst>
                <a:tab pos="742950" algn="l"/>
                <a:tab pos="2857500" algn="l"/>
              </a:tabLst>
            </a:pPr>
            <a:r>
              <a:rPr lang="en-US" sz="2200" b="1" dirty="0">
                <a:solidFill>
                  <a:srgbClr val="0070C0"/>
                </a:solidFill>
                <a:latin typeface="Arial" panose="020B0604020202020204" pitchFamily="34" charset="0"/>
                <a:cs typeface="Arial" panose="020B0604020202020204" pitchFamily="34" charset="0"/>
              </a:rPr>
              <a:t>* Challenge</a:t>
            </a:r>
          </a:p>
          <a:p>
            <a:pPr lvl="1" indent="-457200">
              <a:buClr>
                <a:srgbClr val="C00000"/>
              </a:buClr>
              <a:buFont typeface="+mj-lt"/>
              <a:buAutoNum type="arabicPeriod" startAt="8"/>
              <a:tabLst>
                <a:tab pos="742950" algn="l"/>
                <a:tab pos="2857500" algn="l"/>
              </a:tabLst>
            </a:pP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function has roots -1 and 3. List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as </a:t>
            </a:r>
            <a:r>
              <a:rPr lang="en-US" sz="2200" dirty="0">
                <a:latin typeface="Arial" panose="020B0604020202020204" pitchFamily="34" charset="0"/>
                <a:cs typeface="Arial" panose="020B0604020202020204" pitchFamily="34" charset="0"/>
              </a:rPr>
              <a:t>many possible equations of the function as possible.</a:t>
            </a:r>
          </a:p>
        </p:txBody>
      </p:sp>
      <p:sp>
        <p:nvSpPr>
          <p:cNvPr id="10" name="Title 1"/>
          <p:cNvSpPr>
            <a:spLocks noGrp="1"/>
          </p:cNvSpPr>
          <p:nvPr>
            <p:ph type="title"/>
          </p:nvPr>
        </p:nvSpPr>
        <p:spPr/>
        <p:txBody>
          <a:bodyPr>
            <a:noAutofit/>
          </a:bodyPr>
          <a:lstStyle/>
          <a:p>
            <a:r>
              <a:rPr lang="en-GB" sz="4000" dirty="0" smtClean="0"/>
              <a:t>15 – Check-Up</a:t>
            </a:r>
            <a:endParaRPr lang="en-GB" sz="4000" b="1" dirty="0" smtClean="0"/>
          </a:p>
        </p:txBody>
      </p:sp>
      <p:sp>
        <p:nvSpPr>
          <p:cNvPr id="7" name="Rectangle 6"/>
          <p:cNvSpPr/>
          <p:nvPr/>
        </p:nvSpPr>
        <p:spPr>
          <a:xfrm flipH="1">
            <a:off x="5580112" y="5581689"/>
            <a:ext cx="3200036" cy="101566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Q8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The function could be quadratic OR cubic.</a:t>
            </a:r>
          </a:p>
        </p:txBody>
      </p:sp>
      <p:sp>
        <p:nvSpPr>
          <p:cNvPr id="8" name="Flowchart: Delay 7"/>
          <p:cNvSpPr/>
          <p:nvPr/>
        </p:nvSpPr>
        <p:spPr>
          <a:xfrm flipH="1">
            <a:off x="5220071" y="5301208"/>
            <a:ext cx="360040" cy="1296144"/>
          </a:xfrm>
          <a:prstGeom prst="flowChartDelay">
            <a:avLst/>
          </a:prstGeom>
          <a:solidFill>
            <a:srgbClr val="C0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000" dirty="0" smtClean="0">
                <a:latin typeface="Arial" panose="020B0604020202020204" pitchFamily="34" charset="0"/>
                <a:cs typeface="Arial" panose="020B0604020202020204" pitchFamily="34" charset="0"/>
              </a:rPr>
              <a:t>Reflect</a:t>
            </a:r>
            <a:endParaRPr lang="en-US" sz="20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53099156"/>
      </p:ext>
    </p:extLst>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492</a:t>
            </a:r>
            <a:endParaRPr lang="en-GB" sz="1400" b="1" dirty="0">
              <a:latin typeface="Calibri" panose="020F0502020204030204" pitchFamily="34" charset="0"/>
            </a:endParaRPr>
          </a:p>
        </p:txBody>
      </p:sp>
      <p:sp>
        <p:nvSpPr>
          <p:cNvPr id="3" name="Rectangle 2"/>
          <p:cNvSpPr/>
          <p:nvPr/>
        </p:nvSpPr>
        <p:spPr>
          <a:xfrm>
            <a:off x="251520" y="1772816"/>
            <a:ext cx="5256584" cy="4478149"/>
          </a:xfrm>
          <a:prstGeom prst="rect">
            <a:avLst/>
          </a:prstGeom>
        </p:spPr>
        <p:txBody>
          <a:bodyPr wrap="square">
            <a:spAutoFit/>
          </a:bodyPr>
          <a:lstStyle/>
          <a:p>
            <a:pPr marL="0" lvl="1">
              <a:buClr>
                <a:srgbClr val="C00000"/>
              </a:buClr>
              <a:tabLst>
                <a:tab pos="742950" algn="l"/>
                <a:tab pos="2857500" algn="l"/>
              </a:tabLst>
            </a:pPr>
            <a:r>
              <a:rPr lang="en-US" sz="1900" b="1" dirty="0" smtClean="0">
                <a:solidFill>
                  <a:srgbClr val="0070C0"/>
                </a:solidFill>
                <a:latin typeface="Arial" panose="020B0604020202020204" pitchFamily="34" charset="0"/>
                <a:cs typeface="Arial" panose="020B0604020202020204" pitchFamily="34" charset="0"/>
              </a:rPr>
              <a:t>Simultaneous </a:t>
            </a:r>
            <a:r>
              <a:rPr lang="en-US" sz="1900" b="1" dirty="0">
                <a:solidFill>
                  <a:srgbClr val="0070C0"/>
                </a:solidFill>
                <a:latin typeface="Arial" panose="020B0604020202020204" pitchFamily="34" charset="0"/>
                <a:cs typeface="Arial" panose="020B0604020202020204" pitchFamily="34" charset="0"/>
              </a:rPr>
              <a:t>equations and inequalities</a:t>
            </a:r>
          </a:p>
          <a:p>
            <a:pPr marL="400050" lvl="1" indent="-400050">
              <a:buClr>
                <a:srgbClr val="C00000"/>
              </a:buClr>
              <a:buFont typeface="+mj-lt"/>
              <a:buAutoNum type="arabicPeriod"/>
              <a:tabLst>
                <a:tab pos="800100" algn="l"/>
                <a:tab pos="2857500" algn="l"/>
              </a:tabLst>
            </a:pPr>
            <a:r>
              <a:rPr lang="en-US" sz="1900" dirty="0" smtClean="0">
                <a:solidFill>
                  <a:srgbClr val="C00000"/>
                </a:solidFill>
                <a:latin typeface="Arial" panose="020B0604020202020204" pitchFamily="34" charset="0"/>
                <a:cs typeface="Arial" panose="020B0604020202020204" pitchFamily="34" charset="0"/>
              </a:rPr>
              <a:t>a.</a:t>
            </a:r>
            <a:r>
              <a:rPr lang="en-US" sz="1900" dirty="0" smtClean="0">
                <a:latin typeface="Arial" panose="020B0604020202020204" pitchFamily="34" charset="0"/>
                <a:cs typeface="Arial" panose="020B0604020202020204" pitchFamily="34" charset="0"/>
              </a:rPr>
              <a:t> 	Copy </a:t>
            </a:r>
            <a:r>
              <a:rPr lang="en-US" sz="1900" dirty="0">
                <a:latin typeface="Arial" panose="020B0604020202020204" pitchFamily="34" charset="0"/>
                <a:cs typeface="Arial" panose="020B0604020202020204" pitchFamily="34" charset="0"/>
              </a:rPr>
              <a:t>and complete the table of </a:t>
            </a:r>
            <a:r>
              <a:rPr lang="en-US" sz="1900" dirty="0" smtClean="0">
                <a:latin typeface="Arial" panose="020B0604020202020204" pitchFamily="34" charset="0"/>
                <a:cs typeface="Arial" panose="020B0604020202020204" pitchFamily="34" charset="0"/>
              </a:rPr>
              <a:t>	values </a:t>
            </a:r>
            <a:r>
              <a:rPr lang="en-US" sz="1900" dirty="0">
                <a:latin typeface="Arial" panose="020B0604020202020204" pitchFamily="34" charset="0"/>
                <a:cs typeface="Arial" panose="020B0604020202020204" pitchFamily="34" charset="0"/>
              </a:rPr>
              <a:t>for </a:t>
            </a:r>
            <a:r>
              <a:rPr lang="en-US" sz="1900" i="1" dirty="0">
                <a:latin typeface="Arial" panose="020B0604020202020204" pitchFamily="34" charset="0"/>
                <a:cs typeface="Arial" panose="020B0604020202020204" pitchFamily="34" charset="0"/>
              </a:rPr>
              <a:t>y</a:t>
            </a:r>
            <a:r>
              <a:rPr lang="en-US" sz="1900" dirty="0">
                <a:latin typeface="Arial" panose="020B0604020202020204" pitchFamily="34" charset="0"/>
                <a:cs typeface="Arial" panose="020B0604020202020204" pitchFamily="34" charset="0"/>
              </a:rPr>
              <a:t> = </a:t>
            </a:r>
            <a:r>
              <a:rPr lang="en-US" sz="1900" i="1" dirty="0" smtClean="0">
                <a:latin typeface="Arial" panose="020B0604020202020204" pitchFamily="34" charset="0"/>
                <a:cs typeface="Arial" panose="020B0604020202020204" pitchFamily="34" charset="0"/>
              </a:rPr>
              <a:t>x</a:t>
            </a:r>
            <a:r>
              <a:rPr lang="en-US" sz="1900" baseline="30000" dirty="0" smtClean="0">
                <a:latin typeface="Arial" panose="020B0604020202020204" pitchFamily="34" charset="0"/>
                <a:cs typeface="Arial" panose="020B0604020202020204" pitchFamily="34" charset="0"/>
              </a:rPr>
              <a:t>2 </a:t>
            </a:r>
            <a:r>
              <a:rPr lang="en-US" sz="1900" dirty="0" smtClean="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3</a:t>
            </a:r>
            <a:r>
              <a:rPr lang="en-US" sz="1900" i="1" dirty="0">
                <a:latin typeface="Arial" panose="020B0604020202020204" pitchFamily="34" charset="0"/>
                <a:cs typeface="Arial" panose="020B0604020202020204" pitchFamily="34" charset="0"/>
              </a:rPr>
              <a:t>x</a:t>
            </a:r>
            <a:r>
              <a:rPr lang="en-US" sz="1900" dirty="0">
                <a:latin typeface="Arial" panose="020B0604020202020204" pitchFamily="34" charset="0"/>
                <a:cs typeface="Arial" panose="020B0604020202020204" pitchFamily="34" charset="0"/>
              </a:rPr>
              <a:t> + </a:t>
            </a:r>
            <a:r>
              <a:rPr lang="en-US" sz="1900" dirty="0" smtClean="0">
                <a:latin typeface="Arial" panose="020B0604020202020204" pitchFamily="34" charset="0"/>
                <a:cs typeface="Arial" panose="020B0604020202020204" pitchFamily="34" charset="0"/>
              </a:rPr>
              <a:t>1</a:t>
            </a:r>
            <a:br>
              <a:rPr lang="en-US" sz="1900" dirty="0" smtClean="0">
                <a:latin typeface="Arial" panose="020B0604020202020204" pitchFamily="34" charset="0"/>
                <a:cs typeface="Arial" panose="020B0604020202020204" pitchFamily="34" charset="0"/>
              </a:rPr>
            </a:br>
            <a:endParaRPr lang="en-US" sz="1900" dirty="0" smtClean="0">
              <a:latin typeface="Arial" panose="020B0604020202020204" pitchFamily="34" charset="0"/>
              <a:cs typeface="Arial" panose="020B0604020202020204" pitchFamily="34" charset="0"/>
            </a:endParaRPr>
          </a:p>
          <a:p>
            <a:pPr marL="400050" lvl="1" indent="-400050">
              <a:buClr>
                <a:srgbClr val="C00000"/>
              </a:buClr>
              <a:buFont typeface="+mj-lt"/>
              <a:buAutoNum type="arabicPeriod"/>
              <a:tabLst>
                <a:tab pos="800100" algn="l"/>
                <a:tab pos="2857500" algn="l"/>
              </a:tabLst>
            </a:pP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endParaRPr lang="en-US" sz="1900" dirty="0" smtClean="0">
              <a:latin typeface="Arial" panose="020B0604020202020204" pitchFamily="34" charset="0"/>
              <a:cs typeface="Arial" panose="020B0604020202020204" pitchFamily="34" charset="0"/>
            </a:endParaRPr>
          </a:p>
          <a:p>
            <a:pPr marL="800100" lvl="2" indent="-400050">
              <a:buClr>
                <a:srgbClr val="C00000"/>
              </a:buClr>
              <a:buFont typeface="+mj-lt"/>
              <a:buAutoNum type="alphaLcPeriod" startAt="2"/>
              <a:tabLst>
                <a:tab pos="2857500" algn="l"/>
              </a:tabLst>
            </a:pPr>
            <a:r>
              <a:rPr lang="en-US" sz="1900" dirty="0">
                <a:latin typeface="Arial" panose="020B0604020202020204" pitchFamily="34" charset="0"/>
                <a:cs typeface="Arial" panose="020B0604020202020204" pitchFamily="34" charset="0"/>
              </a:rPr>
              <a:t>On suitable axes plot the graph of </a:t>
            </a:r>
            <a:r>
              <a:rPr lang="en-US" sz="1900" i="1" dirty="0">
                <a:latin typeface="Arial" panose="020B0604020202020204" pitchFamily="34" charset="0"/>
                <a:cs typeface="Arial" panose="020B0604020202020204" pitchFamily="34" charset="0"/>
              </a:rPr>
              <a:t>y</a:t>
            </a:r>
            <a:r>
              <a:rPr lang="en-US" sz="1900" dirty="0">
                <a:latin typeface="Arial" panose="020B0604020202020204" pitchFamily="34" charset="0"/>
                <a:cs typeface="Arial" panose="020B0604020202020204" pitchFamily="34" charset="0"/>
              </a:rPr>
              <a:t> = </a:t>
            </a:r>
            <a:r>
              <a:rPr lang="en-US" sz="1900" i="1" dirty="0">
                <a:latin typeface="Arial" panose="020B0604020202020204" pitchFamily="34" charset="0"/>
                <a:cs typeface="Arial" panose="020B0604020202020204" pitchFamily="34" charset="0"/>
              </a:rPr>
              <a:t>x</a:t>
            </a:r>
            <a:r>
              <a:rPr lang="en-US" sz="1900" baseline="30000" dirty="0">
                <a:latin typeface="Arial" panose="020B0604020202020204" pitchFamily="34" charset="0"/>
                <a:cs typeface="Arial" panose="020B0604020202020204" pitchFamily="34" charset="0"/>
              </a:rPr>
              <a:t>2</a:t>
            </a:r>
            <a:r>
              <a:rPr lang="en-US" sz="1900" dirty="0">
                <a:latin typeface="Arial" panose="020B0604020202020204" pitchFamily="34" charset="0"/>
                <a:cs typeface="Arial" panose="020B0604020202020204" pitchFamily="34" charset="0"/>
              </a:rPr>
              <a:t> - 3</a:t>
            </a:r>
            <a:r>
              <a:rPr lang="en-US" sz="1900" i="1" dirty="0">
                <a:latin typeface="Arial" panose="020B0604020202020204" pitchFamily="34" charset="0"/>
                <a:cs typeface="Arial" panose="020B0604020202020204" pitchFamily="34" charset="0"/>
              </a:rPr>
              <a:t>x</a:t>
            </a:r>
            <a:r>
              <a:rPr lang="en-US" sz="1900" dirty="0">
                <a:latin typeface="Arial" panose="020B0604020202020204" pitchFamily="34" charset="0"/>
                <a:cs typeface="Arial" panose="020B0604020202020204" pitchFamily="34" charset="0"/>
              </a:rPr>
              <a:t> </a:t>
            </a:r>
            <a:r>
              <a:rPr lang="en-US" sz="1900" dirty="0" smtClean="0">
                <a:latin typeface="Arial" panose="020B0604020202020204" pitchFamily="34" charset="0"/>
                <a:cs typeface="Arial" panose="020B0604020202020204" pitchFamily="34" charset="0"/>
              </a:rPr>
              <a:t>+ 1 </a:t>
            </a:r>
          </a:p>
          <a:p>
            <a:pPr marL="800100" lvl="2" indent="-400050">
              <a:buClr>
                <a:srgbClr val="C00000"/>
              </a:buClr>
              <a:buFont typeface="+mj-lt"/>
              <a:buAutoNum type="alphaLcPeriod" startAt="2"/>
              <a:tabLst>
                <a:tab pos="2857500" algn="l"/>
              </a:tabLst>
            </a:pPr>
            <a:r>
              <a:rPr lang="en-US" sz="1900" dirty="0" smtClean="0">
                <a:latin typeface="Arial" panose="020B0604020202020204" pitchFamily="34" charset="0"/>
                <a:cs typeface="Arial" panose="020B0604020202020204" pitchFamily="34" charset="0"/>
              </a:rPr>
              <a:t>On </a:t>
            </a:r>
            <a:r>
              <a:rPr lang="en-US" sz="1900" dirty="0">
                <a:latin typeface="Arial" panose="020B0604020202020204" pitchFamily="34" charset="0"/>
                <a:cs typeface="Arial" panose="020B0604020202020204" pitchFamily="34" charset="0"/>
              </a:rPr>
              <a:t>the same axes draw the graph of </a:t>
            </a: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i="1" dirty="0" smtClean="0">
                <a:latin typeface="Arial" panose="020B0604020202020204" pitchFamily="34" charset="0"/>
                <a:cs typeface="Arial" panose="020B0604020202020204" pitchFamily="34" charset="0"/>
              </a:rPr>
              <a:t>y</a:t>
            </a:r>
            <a:r>
              <a:rPr lang="en-US" sz="1900" dirty="0" smtClean="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 -</a:t>
            </a:r>
            <a:r>
              <a:rPr lang="en-US" sz="1900" i="1" dirty="0">
                <a:latin typeface="Arial" panose="020B0604020202020204" pitchFamily="34" charset="0"/>
                <a:cs typeface="Arial" panose="020B0604020202020204" pitchFamily="34" charset="0"/>
              </a:rPr>
              <a:t>x</a:t>
            </a:r>
            <a:r>
              <a:rPr lang="en-US" sz="1900" dirty="0">
                <a:latin typeface="Arial" panose="020B0604020202020204" pitchFamily="34" charset="0"/>
                <a:cs typeface="Arial" panose="020B0604020202020204" pitchFamily="34" charset="0"/>
              </a:rPr>
              <a:t> + 4 </a:t>
            </a:r>
            <a:endParaRPr lang="en-US" sz="1900" dirty="0" smtClean="0">
              <a:latin typeface="Arial" panose="020B0604020202020204" pitchFamily="34" charset="0"/>
              <a:cs typeface="Arial" panose="020B0604020202020204" pitchFamily="34" charset="0"/>
            </a:endParaRPr>
          </a:p>
          <a:p>
            <a:pPr marL="800100" lvl="2" indent="-400050">
              <a:buClr>
                <a:srgbClr val="C00000"/>
              </a:buClr>
              <a:buFont typeface="+mj-lt"/>
              <a:buAutoNum type="alphaLcPeriod" startAt="2"/>
              <a:tabLst>
                <a:tab pos="2857500" algn="l"/>
              </a:tabLst>
            </a:pPr>
            <a:r>
              <a:rPr lang="en-US" sz="1900" dirty="0" smtClean="0">
                <a:latin typeface="Arial" panose="020B0604020202020204" pitchFamily="34" charset="0"/>
                <a:cs typeface="Arial" panose="020B0604020202020204" pitchFamily="34" charset="0"/>
              </a:rPr>
              <a:t>Where </a:t>
            </a:r>
            <a:r>
              <a:rPr lang="en-US" sz="1900" dirty="0">
                <a:latin typeface="Arial" panose="020B0604020202020204" pitchFamily="34" charset="0"/>
                <a:cs typeface="Arial" panose="020B0604020202020204" pitchFamily="34" charset="0"/>
              </a:rPr>
              <a:t>do the graphs intersect one another</a:t>
            </a:r>
            <a:r>
              <a:rPr lang="en-US" sz="1900" dirty="0" smtClean="0">
                <a:latin typeface="Arial" panose="020B0604020202020204" pitchFamily="34" charset="0"/>
                <a:cs typeface="Arial" panose="020B0604020202020204" pitchFamily="34" charset="0"/>
              </a:rPr>
              <a:t>?</a:t>
            </a:r>
          </a:p>
          <a:p>
            <a:pPr marL="800100" lvl="2" indent="-400050">
              <a:buClr>
                <a:srgbClr val="C00000"/>
              </a:buClr>
              <a:buFont typeface="+mj-lt"/>
              <a:buAutoNum type="alphaLcPeriod" startAt="2"/>
              <a:tabLst>
                <a:tab pos="2857500" algn="l"/>
              </a:tabLst>
            </a:pPr>
            <a:r>
              <a:rPr lang="en-US" sz="1900" dirty="0" smtClean="0">
                <a:latin typeface="Arial" panose="020B0604020202020204" pitchFamily="34" charset="0"/>
                <a:cs typeface="Arial" panose="020B0604020202020204" pitchFamily="34" charset="0"/>
              </a:rPr>
              <a:t>Write down the solutions for the simultaneous equations:</a:t>
            </a:r>
            <a:br>
              <a:rPr lang="en-US" sz="1900" dirty="0" smtClean="0">
                <a:latin typeface="Arial" panose="020B0604020202020204" pitchFamily="34" charset="0"/>
                <a:cs typeface="Arial" panose="020B0604020202020204" pitchFamily="34" charset="0"/>
              </a:rPr>
            </a:br>
            <a:r>
              <a:rPr lang="en-US" sz="1900" i="1" dirty="0" smtClean="0">
                <a:latin typeface="Arial" panose="020B0604020202020204" pitchFamily="34" charset="0"/>
                <a:cs typeface="Arial" panose="020B0604020202020204" pitchFamily="34" charset="0"/>
              </a:rPr>
              <a:t>y</a:t>
            </a:r>
            <a:r>
              <a:rPr lang="en-US" sz="1900" dirty="0" smtClean="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 </a:t>
            </a:r>
            <a:r>
              <a:rPr lang="en-US" sz="1900" i="1" dirty="0">
                <a:latin typeface="Arial" panose="020B0604020202020204" pitchFamily="34" charset="0"/>
                <a:cs typeface="Arial" panose="020B0604020202020204" pitchFamily="34" charset="0"/>
              </a:rPr>
              <a:t>x</a:t>
            </a:r>
            <a:r>
              <a:rPr lang="en-US" sz="1900" baseline="30000" dirty="0">
                <a:latin typeface="Arial" panose="020B0604020202020204" pitchFamily="34" charset="0"/>
                <a:cs typeface="Arial" panose="020B0604020202020204" pitchFamily="34" charset="0"/>
              </a:rPr>
              <a:t>2</a:t>
            </a:r>
            <a:r>
              <a:rPr lang="en-US" sz="1900" dirty="0">
                <a:latin typeface="Arial" panose="020B0604020202020204" pitchFamily="34" charset="0"/>
                <a:cs typeface="Arial" panose="020B0604020202020204" pitchFamily="34" charset="0"/>
              </a:rPr>
              <a:t> - 3</a:t>
            </a:r>
            <a:r>
              <a:rPr lang="en-US" sz="1900" i="1" dirty="0">
                <a:latin typeface="Arial" panose="020B0604020202020204" pitchFamily="34" charset="0"/>
                <a:cs typeface="Arial" panose="020B0604020202020204" pitchFamily="34" charset="0"/>
              </a:rPr>
              <a:t>x</a:t>
            </a:r>
            <a:r>
              <a:rPr lang="en-US" sz="1900" dirty="0">
                <a:latin typeface="Arial" panose="020B0604020202020204" pitchFamily="34" charset="0"/>
                <a:cs typeface="Arial" panose="020B0604020202020204" pitchFamily="34" charset="0"/>
              </a:rPr>
              <a:t> +</a:t>
            </a:r>
            <a:r>
              <a:rPr lang="en-US" sz="1900" dirty="0" smtClean="0">
                <a:latin typeface="Arial" panose="020B0604020202020204" pitchFamily="34" charset="0"/>
                <a:cs typeface="Arial" panose="020B0604020202020204" pitchFamily="34" charset="0"/>
              </a:rPr>
              <a:t>1      </a:t>
            </a:r>
            <a:r>
              <a:rPr lang="en-US" sz="1900" i="1" dirty="0">
                <a:latin typeface="Arial" panose="020B0604020202020204" pitchFamily="34" charset="0"/>
                <a:cs typeface="Arial" panose="020B0604020202020204" pitchFamily="34" charset="0"/>
              </a:rPr>
              <a:t>y</a:t>
            </a:r>
            <a:r>
              <a:rPr lang="en-US" sz="1900" dirty="0">
                <a:latin typeface="Arial" panose="020B0604020202020204" pitchFamily="34" charset="0"/>
                <a:cs typeface="Arial" panose="020B0604020202020204" pitchFamily="34" charset="0"/>
              </a:rPr>
              <a:t> = -</a:t>
            </a:r>
            <a:r>
              <a:rPr lang="en-US" sz="1900" i="1" dirty="0">
                <a:latin typeface="Arial" panose="020B0604020202020204" pitchFamily="34" charset="0"/>
                <a:cs typeface="Arial" panose="020B0604020202020204" pitchFamily="34" charset="0"/>
              </a:rPr>
              <a:t>x</a:t>
            </a:r>
            <a:r>
              <a:rPr lang="en-US" sz="1900" dirty="0">
                <a:latin typeface="Arial" panose="020B0604020202020204" pitchFamily="34" charset="0"/>
                <a:cs typeface="Arial" panose="020B0604020202020204" pitchFamily="34" charset="0"/>
              </a:rPr>
              <a:t> + 4 </a:t>
            </a:r>
          </a:p>
        </p:txBody>
      </p:sp>
      <p:sp>
        <p:nvSpPr>
          <p:cNvPr id="10" name="Title 1"/>
          <p:cNvSpPr>
            <a:spLocks noGrp="1"/>
          </p:cNvSpPr>
          <p:nvPr>
            <p:ph type="title"/>
          </p:nvPr>
        </p:nvSpPr>
        <p:spPr/>
        <p:txBody>
          <a:bodyPr>
            <a:noAutofit/>
          </a:bodyPr>
          <a:lstStyle/>
          <a:p>
            <a:r>
              <a:rPr lang="en-GB" sz="4000" dirty="0" smtClean="0"/>
              <a:t>15 – </a:t>
            </a:r>
            <a:r>
              <a:rPr lang="en-GB" sz="4000" dirty="0"/>
              <a:t>Strengthen</a:t>
            </a:r>
            <a:endParaRPr lang="en-GB" sz="4000" b="1" dirty="0" smtClean="0"/>
          </a:p>
        </p:txBody>
      </p:sp>
      <p:graphicFrame>
        <p:nvGraphicFramePr>
          <p:cNvPr id="6" name="Table 5"/>
          <p:cNvGraphicFramePr>
            <a:graphicFrameLocks noGrp="1"/>
          </p:cNvGraphicFramePr>
          <p:nvPr>
            <p:extLst>
              <p:ext uri="{D42A27DB-BD31-4B8C-83A1-F6EECF244321}">
                <p14:modId xmlns:p14="http://schemas.microsoft.com/office/powerpoint/2010/main" val="1595036864"/>
              </p:ext>
            </p:extLst>
          </p:nvPr>
        </p:nvGraphicFramePr>
        <p:xfrm>
          <a:off x="251518" y="1226308"/>
          <a:ext cx="8568952" cy="518160"/>
        </p:xfrm>
        <a:graphic>
          <a:graphicData uri="http://schemas.openxmlformats.org/drawingml/2006/table">
            <a:tbl>
              <a:tblPr firstRow="1" bandRow="1">
                <a:effectLst/>
                <a:tableStyleId>{5940675A-B579-460E-94D1-54222C63F5DA}</a:tableStyleId>
              </a:tblPr>
              <a:tblGrid>
                <a:gridCol w="8568952"/>
              </a:tblGrid>
              <a:tr h="475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anose="020B0604020202020204" pitchFamily="34" charset="0"/>
                          <a:cs typeface="Arial" panose="020B0604020202020204" pitchFamily="34" charset="0"/>
                        </a:rPr>
                        <a:t>15 - Strengthen</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tx2">
                        <a:lumMod val="40000"/>
                        <a:lumOff val="60000"/>
                      </a:schemeClr>
                    </a:solidFill>
                  </a:tcPr>
                </a:tc>
              </a:tr>
            </a:tbl>
          </a:graphicData>
        </a:graphic>
      </p:graphicFrame>
      <p:sp>
        <p:nvSpPr>
          <p:cNvPr id="7" name="Rectangle 6"/>
          <p:cNvSpPr/>
          <p:nvPr/>
        </p:nvSpPr>
        <p:spPr>
          <a:xfrm>
            <a:off x="5580112" y="1772816"/>
            <a:ext cx="3200036" cy="482453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811790"/>
            <a:ext cx="548640" cy="537090"/>
          </a:xfrm>
          <a:prstGeom prst="rect">
            <a:avLst/>
          </a:prstGeom>
        </p:spPr>
      </p:pic>
      <p:sp>
        <p:nvSpPr>
          <p:cNvPr id="11" name="Rectangle 10"/>
          <p:cNvSpPr/>
          <p:nvPr/>
        </p:nvSpPr>
        <p:spPr>
          <a:xfrm flipH="1">
            <a:off x="225497" y="6181854"/>
            <a:ext cx="5256584" cy="41549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100" b="1" dirty="0" smtClean="0">
                <a:solidFill>
                  <a:srgbClr val="C00000"/>
                </a:solidFill>
                <a:latin typeface="Arial" panose="020B0604020202020204" pitchFamily="34" charset="0"/>
                <a:cs typeface="Arial" panose="020B0604020202020204" pitchFamily="34" charset="0"/>
              </a:rPr>
              <a:t>Q1e </a:t>
            </a:r>
            <a:r>
              <a:rPr lang="en-US" sz="2100" b="1" dirty="0">
                <a:solidFill>
                  <a:srgbClr val="C00000"/>
                </a:solidFill>
                <a:latin typeface="Arial" panose="020B0604020202020204" pitchFamily="34" charset="0"/>
                <a:cs typeface="Arial" panose="020B0604020202020204" pitchFamily="34" charset="0"/>
              </a:rPr>
              <a:t>hint</a:t>
            </a:r>
            <a:r>
              <a:rPr lang="en-US" sz="2100" dirty="0">
                <a:solidFill>
                  <a:schemeClr val="tx1"/>
                </a:solidFill>
                <a:latin typeface="Arial" panose="020B0604020202020204" pitchFamily="34" charset="0"/>
                <a:cs typeface="Arial" panose="020B0604020202020204" pitchFamily="34" charset="0"/>
              </a:rPr>
              <a:t> </a:t>
            </a:r>
            <a:r>
              <a:rPr lang="en-US" sz="2100" dirty="0" smtClean="0">
                <a:solidFill>
                  <a:schemeClr val="tx1"/>
                </a:solidFill>
                <a:latin typeface="Arial" panose="020B0604020202020204" pitchFamily="34" charset="0"/>
                <a:cs typeface="Arial" panose="020B0604020202020204" pitchFamily="34" charset="0"/>
              </a:rPr>
              <a:t>– Look at your answer for part </a:t>
            </a:r>
            <a:r>
              <a:rPr lang="en-US" sz="2100" b="1" dirty="0" smtClean="0">
                <a:solidFill>
                  <a:schemeClr val="tx1"/>
                </a:solidFill>
                <a:latin typeface="Arial" panose="020B0604020202020204" pitchFamily="34" charset="0"/>
                <a:cs typeface="Arial" panose="020B0604020202020204" pitchFamily="34" charset="0"/>
              </a:rPr>
              <a:t>d</a:t>
            </a:r>
            <a:r>
              <a:rPr lang="en-US" sz="2100" dirty="0" smtClean="0">
                <a:solidFill>
                  <a:schemeClr val="tx1"/>
                </a:solidFill>
                <a:latin typeface="Arial" panose="020B0604020202020204" pitchFamily="34" charset="0"/>
                <a:cs typeface="Arial" panose="020B0604020202020204" pitchFamily="34" charset="0"/>
              </a:rPr>
              <a:t>.</a:t>
            </a:r>
            <a:endParaRPr lang="en-US" sz="2100" dirty="0">
              <a:solidFill>
                <a:schemeClr val="tx1"/>
              </a:solidFill>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4028886194"/>
              </p:ext>
            </p:extLst>
          </p:nvPr>
        </p:nvGraphicFramePr>
        <p:xfrm>
          <a:off x="309083" y="2780928"/>
          <a:ext cx="5184576" cy="731520"/>
        </p:xfrm>
        <a:graphic>
          <a:graphicData uri="http://schemas.openxmlformats.org/drawingml/2006/table">
            <a:tbl>
              <a:tblPr firstRow="1" bandRow="1">
                <a:tableStyleId>{5940675A-B579-460E-94D1-54222C63F5DA}</a:tableStyleId>
              </a:tblPr>
              <a:tblGrid>
                <a:gridCol w="576064"/>
                <a:gridCol w="576064"/>
                <a:gridCol w="576064"/>
                <a:gridCol w="576064"/>
                <a:gridCol w="576064"/>
                <a:gridCol w="576064"/>
                <a:gridCol w="576064"/>
                <a:gridCol w="576064"/>
                <a:gridCol w="576064"/>
              </a:tblGrid>
              <a:tr h="207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128">
                <a:tc>
                  <a:txBody>
                    <a:bodyPr/>
                    <a:lstStyle/>
                    <a:p>
                      <a:r>
                        <a:rPr lang="en-US" sz="1800" b="1" dirty="0" smtClean="0">
                          <a:latin typeface="Arial" panose="020B0604020202020204" pitchFamily="34" charset="0"/>
                          <a:cs typeface="Arial" panose="020B0604020202020204" pitchFamily="34" charset="0"/>
                        </a:rPr>
                        <a:t>y</a:t>
                      </a:r>
                      <a:endParaRPr lang="en-US" sz="18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90411941"/>
      </p:ext>
    </p:extLst>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492</a:t>
            </a:r>
            <a:endParaRPr lang="en-GB" sz="1400" b="1" dirty="0">
              <a:latin typeface="Calibri" panose="020F0502020204030204" pitchFamily="34" charset="0"/>
            </a:endParaRPr>
          </a:p>
        </p:txBody>
      </p:sp>
      <p:sp>
        <p:nvSpPr>
          <p:cNvPr id="3" name="Rectangle 2"/>
          <p:cNvSpPr/>
          <p:nvPr/>
        </p:nvSpPr>
        <p:spPr>
          <a:xfrm>
            <a:off x="251520" y="1196752"/>
            <a:ext cx="5256584" cy="3600986"/>
          </a:xfrm>
          <a:prstGeom prst="rect">
            <a:avLst/>
          </a:prstGeom>
        </p:spPr>
        <p:txBody>
          <a:bodyPr wrap="square">
            <a:spAutoFit/>
          </a:bodyPr>
          <a:lstStyle/>
          <a:p>
            <a:pPr lvl="1" indent="-457200">
              <a:buClr>
                <a:srgbClr val="C00000"/>
              </a:buClr>
              <a:buFont typeface="+mj-lt"/>
              <a:buAutoNum type="arabicPeriod" startAt="3"/>
              <a:tabLst>
                <a:tab pos="800100" algn="l"/>
                <a:tab pos="2857500" algn="l"/>
              </a:tabLst>
            </a:pPr>
            <a:r>
              <a:rPr lang="en-US" sz="1900" dirty="0" smtClean="0">
                <a:latin typeface="Arial" panose="020B0604020202020204" pitchFamily="34" charset="0"/>
                <a:cs typeface="Arial" panose="020B0604020202020204" pitchFamily="34" charset="0"/>
              </a:rPr>
              <a:t>The sum of two numbers is 12.</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The difference between them is 6.</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Let the numbers be represented by </a:t>
            </a:r>
            <a:r>
              <a:rPr lang="en-US" sz="1900" i="1" dirty="0" smtClean="0">
                <a:latin typeface="Arial" panose="020B0604020202020204" pitchFamily="34" charset="0"/>
                <a:cs typeface="Arial" panose="020B0604020202020204" pitchFamily="34" charset="0"/>
              </a:rPr>
              <a:t>x</a:t>
            </a:r>
            <a:r>
              <a:rPr lang="en-US" sz="1900" dirty="0" smtClean="0">
                <a:latin typeface="Arial" panose="020B0604020202020204" pitchFamily="34" charset="0"/>
                <a:cs typeface="Arial" panose="020B0604020202020204" pitchFamily="34" charset="0"/>
              </a:rPr>
              <a:t> and </a:t>
            </a:r>
            <a:r>
              <a:rPr lang="en-US" sz="1900" i="1" dirty="0" smtClean="0">
                <a:latin typeface="Arial" panose="020B0604020202020204" pitchFamily="34" charset="0"/>
                <a:cs typeface="Arial" panose="020B0604020202020204" pitchFamily="34" charset="0"/>
              </a:rPr>
              <a:t>y</a:t>
            </a:r>
            <a:r>
              <a:rPr lang="en-US" sz="1900" dirty="0" smtClean="0">
                <a:latin typeface="Arial" panose="020B0604020202020204" pitchFamily="34" charset="0"/>
                <a:cs typeface="Arial" panose="020B0604020202020204" pitchFamily="34" charset="0"/>
              </a:rPr>
              <a:t>.</a:t>
            </a:r>
          </a:p>
          <a:p>
            <a:pPr marL="742950" lvl="2" indent="-400050">
              <a:buClr>
                <a:srgbClr val="C00000"/>
              </a:buClr>
              <a:buFont typeface="+mj-lt"/>
              <a:buAutoNum type="alphaLcPeriod"/>
              <a:tabLst>
                <a:tab pos="2857500" algn="l"/>
              </a:tabLst>
            </a:pPr>
            <a:r>
              <a:rPr lang="en-US" sz="1900" dirty="0" smtClean="0">
                <a:latin typeface="Arial" panose="020B0604020202020204" pitchFamily="34" charset="0"/>
                <a:cs typeface="Arial" panose="020B0604020202020204" pitchFamily="34" charset="0"/>
              </a:rPr>
              <a:t>Write and equation to show their sum is 12.</a:t>
            </a:r>
          </a:p>
          <a:p>
            <a:pPr marL="742950" lvl="2" indent="-400050">
              <a:buClr>
                <a:srgbClr val="C00000"/>
              </a:buClr>
              <a:buFont typeface="+mj-lt"/>
              <a:buAutoNum type="alphaLcPeriod"/>
              <a:tabLst>
                <a:tab pos="2857500" algn="l"/>
              </a:tabLst>
            </a:pPr>
            <a:r>
              <a:rPr lang="en-US" sz="1900" dirty="0">
                <a:latin typeface="Arial" panose="020B0604020202020204" pitchFamily="34" charset="0"/>
                <a:cs typeface="Arial" panose="020B0604020202020204" pitchFamily="34" charset="0"/>
              </a:rPr>
              <a:t>Write and equation to </a:t>
            </a:r>
            <a:r>
              <a:rPr lang="en-US" sz="1900" dirty="0" smtClean="0">
                <a:latin typeface="Arial" panose="020B0604020202020204" pitchFamily="34" charset="0"/>
                <a:cs typeface="Arial" panose="020B0604020202020204" pitchFamily="34" charset="0"/>
              </a:rPr>
              <a:t>show their difference is 6.</a:t>
            </a:r>
          </a:p>
          <a:p>
            <a:pPr marL="742950" lvl="2" indent="-400050">
              <a:buClr>
                <a:srgbClr val="C00000"/>
              </a:buClr>
              <a:buFont typeface="+mj-lt"/>
              <a:buAutoNum type="alphaLcPeriod"/>
              <a:tabLst>
                <a:tab pos="2857500" algn="l"/>
              </a:tabLst>
            </a:pPr>
            <a:r>
              <a:rPr lang="en-US" sz="1900" dirty="0" smtClean="0">
                <a:latin typeface="Arial" panose="020B0604020202020204" pitchFamily="34" charset="0"/>
                <a:cs typeface="Arial" panose="020B0604020202020204" pitchFamily="34" charset="0"/>
              </a:rPr>
              <a:t>On the same grid, plot the graph of the equations you have given for parts </a:t>
            </a:r>
            <a:r>
              <a:rPr lang="en-US" sz="1900" b="1" dirty="0" smtClean="0">
                <a:latin typeface="Arial" panose="020B0604020202020204" pitchFamily="34" charset="0"/>
                <a:cs typeface="Arial" panose="020B0604020202020204" pitchFamily="34" charset="0"/>
              </a:rPr>
              <a:t>a</a:t>
            </a:r>
            <a:r>
              <a:rPr lang="en-US" sz="1900" dirty="0" smtClean="0">
                <a:latin typeface="Arial" panose="020B0604020202020204" pitchFamily="34" charset="0"/>
                <a:cs typeface="Arial" panose="020B0604020202020204" pitchFamily="34" charset="0"/>
              </a:rPr>
              <a:t> and </a:t>
            </a:r>
            <a:r>
              <a:rPr lang="en-US" sz="1900" b="1" dirty="0" smtClean="0">
                <a:latin typeface="Arial" panose="020B0604020202020204" pitchFamily="34" charset="0"/>
                <a:cs typeface="Arial" panose="020B0604020202020204" pitchFamily="34" charset="0"/>
              </a:rPr>
              <a:t>b</a:t>
            </a:r>
            <a:r>
              <a:rPr lang="en-US" sz="1900" dirty="0" smtClean="0">
                <a:latin typeface="Arial" panose="020B0604020202020204" pitchFamily="34" charset="0"/>
                <a:cs typeface="Arial" panose="020B0604020202020204" pitchFamily="34" charset="0"/>
              </a:rPr>
              <a:t>.</a:t>
            </a:r>
          </a:p>
          <a:p>
            <a:pPr marL="742950" lvl="2" indent="-400050">
              <a:buClr>
                <a:srgbClr val="C00000"/>
              </a:buClr>
              <a:buFont typeface="+mj-lt"/>
              <a:buAutoNum type="alphaLcPeriod"/>
              <a:tabLst>
                <a:tab pos="2857500" algn="l"/>
              </a:tabLst>
            </a:pPr>
            <a:r>
              <a:rPr lang="en-US" sz="1900" dirty="0" smtClean="0">
                <a:latin typeface="Arial" panose="020B0604020202020204" pitchFamily="34" charset="0"/>
                <a:cs typeface="Arial" panose="020B0604020202020204" pitchFamily="34" charset="0"/>
              </a:rPr>
              <a:t>Find </a:t>
            </a:r>
            <a:r>
              <a:rPr lang="en-US" sz="1900" i="1" dirty="0" smtClean="0">
                <a:latin typeface="Arial" panose="020B0604020202020204" pitchFamily="34" charset="0"/>
                <a:cs typeface="Arial" panose="020B0604020202020204" pitchFamily="34" charset="0"/>
              </a:rPr>
              <a:t>x</a:t>
            </a:r>
            <a:r>
              <a:rPr lang="en-US" sz="1900" dirty="0" smtClean="0">
                <a:latin typeface="Arial" panose="020B0604020202020204" pitchFamily="34" charset="0"/>
                <a:cs typeface="Arial" panose="020B0604020202020204" pitchFamily="34" charset="0"/>
              </a:rPr>
              <a:t> and </a:t>
            </a:r>
            <a:r>
              <a:rPr lang="en-US" sz="1900" i="1" dirty="0" smtClean="0">
                <a:latin typeface="Arial" panose="020B0604020202020204" pitchFamily="34" charset="0"/>
                <a:cs typeface="Arial" panose="020B0604020202020204" pitchFamily="34" charset="0"/>
              </a:rPr>
              <a:t>y</a:t>
            </a:r>
            <a:r>
              <a:rPr lang="en-US" sz="1900" dirty="0" smtClean="0">
                <a:latin typeface="Arial" panose="020B0604020202020204" pitchFamily="34" charset="0"/>
                <a:cs typeface="Arial" panose="020B0604020202020204" pitchFamily="34" charset="0"/>
              </a:rPr>
              <a:t>.</a:t>
            </a:r>
            <a:endParaRPr lang="en-US" sz="19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sp>
        <p:nvSpPr>
          <p:cNvPr id="11" name="Rectangle 10"/>
          <p:cNvSpPr/>
          <p:nvPr/>
        </p:nvSpPr>
        <p:spPr>
          <a:xfrm flipH="1">
            <a:off x="251520" y="4854234"/>
            <a:ext cx="5256584" cy="95103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860" b="1" dirty="0" smtClean="0">
                <a:solidFill>
                  <a:srgbClr val="C00000"/>
                </a:solidFill>
                <a:latin typeface="Arial" panose="020B0604020202020204" pitchFamily="34" charset="0"/>
                <a:cs typeface="Arial" panose="020B0604020202020204" pitchFamily="34" charset="0"/>
              </a:rPr>
              <a:t>Q3 </a:t>
            </a:r>
            <a:r>
              <a:rPr lang="en-US" sz="1860" b="1" dirty="0">
                <a:solidFill>
                  <a:srgbClr val="C00000"/>
                </a:solidFill>
                <a:latin typeface="Arial" panose="020B0604020202020204" pitchFamily="34" charset="0"/>
                <a:cs typeface="Arial" panose="020B0604020202020204" pitchFamily="34" charset="0"/>
              </a:rPr>
              <a:t>hint</a:t>
            </a:r>
            <a:r>
              <a:rPr lang="en-US" sz="1860" dirty="0">
                <a:solidFill>
                  <a:schemeClr val="tx1"/>
                </a:solidFill>
                <a:latin typeface="Arial" panose="020B0604020202020204" pitchFamily="34" charset="0"/>
                <a:cs typeface="Arial" panose="020B0604020202020204" pitchFamily="34" charset="0"/>
              </a:rPr>
              <a:t> </a:t>
            </a:r>
            <a:r>
              <a:rPr lang="en-US" sz="1860" dirty="0" smtClean="0">
                <a:solidFill>
                  <a:schemeClr val="tx1"/>
                </a:solidFill>
                <a:latin typeface="Arial" panose="020B0604020202020204" pitchFamily="34" charset="0"/>
                <a:cs typeface="Arial" panose="020B0604020202020204" pitchFamily="34" charset="0"/>
              </a:rPr>
              <a:t>– You can always check your answer to problems like this by checking the numbers work. Do they sum up to 12? Is the difference 6?</a:t>
            </a:r>
            <a:endParaRPr lang="en-US" sz="1860"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flipH="1">
            <a:off x="251520" y="5907932"/>
            <a:ext cx="5256584" cy="68942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940" b="1" dirty="0" smtClean="0">
                <a:solidFill>
                  <a:srgbClr val="C00000"/>
                </a:solidFill>
                <a:latin typeface="Arial" panose="020B0604020202020204" pitchFamily="34" charset="0"/>
                <a:cs typeface="Arial" panose="020B0604020202020204" pitchFamily="34" charset="0"/>
              </a:rPr>
              <a:t>Q3b </a:t>
            </a:r>
            <a:r>
              <a:rPr lang="en-US" sz="1940" b="1" dirty="0">
                <a:solidFill>
                  <a:srgbClr val="C00000"/>
                </a:solidFill>
                <a:latin typeface="Arial" panose="020B0604020202020204" pitchFamily="34" charset="0"/>
                <a:cs typeface="Arial" panose="020B0604020202020204" pitchFamily="34" charset="0"/>
              </a:rPr>
              <a:t>hint</a:t>
            </a:r>
            <a:r>
              <a:rPr lang="en-US" sz="1940" dirty="0">
                <a:solidFill>
                  <a:schemeClr val="tx1"/>
                </a:solidFill>
                <a:latin typeface="Arial" panose="020B0604020202020204" pitchFamily="34" charset="0"/>
                <a:cs typeface="Arial" panose="020B0604020202020204" pitchFamily="34" charset="0"/>
              </a:rPr>
              <a:t> – </a:t>
            </a:r>
            <a:r>
              <a:rPr lang="en-US" sz="1940" dirty="0" smtClean="0">
                <a:solidFill>
                  <a:schemeClr val="tx1"/>
                </a:solidFill>
                <a:latin typeface="Arial" panose="020B0604020202020204" pitchFamily="34" charset="0"/>
                <a:cs typeface="Arial" panose="020B0604020202020204" pitchFamily="34" charset="0"/>
              </a:rPr>
              <a:t>Where do the graphs intersect one another?</a:t>
            </a:r>
            <a:endParaRPr lang="en-US" sz="1940"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895849134"/>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493</a:t>
            </a:r>
            <a:endParaRPr lang="en-GB" sz="1400" b="1" dirty="0">
              <a:latin typeface="Calibri" panose="020F0502020204030204" pitchFamily="34" charset="0"/>
            </a:endParaRPr>
          </a:p>
        </p:txBody>
      </p:sp>
      <p:sp>
        <p:nvSpPr>
          <p:cNvPr id="3" name="Rectangle 2"/>
          <p:cNvSpPr/>
          <p:nvPr/>
        </p:nvSpPr>
        <p:spPr>
          <a:xfrm>
            <a:off x="251520" y="3732128"/>
            <a:ext cx="5256584" cy="1785104"/>
          </a:xfrm>
          <a:prstGeom prst="rect">
            <a:avLst/>
          </a:prstGeom>
        </p:spPr>
        <p:txBody>
          <a:bodyPr wrap="square">
            <a:spAutoFit/>
          </a:bodyPr>
          <a:lstStyle/>
          <a:p>
            <a:pPr marL="342900" lvl="1" indent="-342900">
              <a:buClr>
                <a:srgbClr val="C00000"/>
              </a:buClr>
              <a:buFont typeface="+mj-lt"/>
              <a:buAutoNum type="arabicPeriod" startAt="4"/>
              <a:tabLst>
                <a:tab pos="800100" algn="l"/>
                <a:tab pos="2114550" algn="l"/>
                <a:tab pos="3429000" algn="l"/>
              </a:tabLst>
            </a:pPr>
            <a:r>
              <a:rPr lang="en-US" sz="2200" dirty="0">
                <a:latin typeface="Arial" panose="020B0604020202020204" pitchFamily="34" charset="0"/>
                <a:cs typeface="Arial" panose="020B0604020202020204" pitchFamily="34" charset="0"/>
              </a:rPr>
              <a:t>Choose one inequality from each row to describe the shaded </a:t>
            </a:r>
            <a:r>
              <a:rPr lang="en-US" sz="2200" dirty="0" smtClean="0">
                <a:latin typeface="Arial" panose="020B0604020202020204" pitchFamily="34" charset="0"/>
                <a:cs typeface="Arial" panose="020B0604020202020204" pitchFamily="34" charset="0"/>
              </a:rPr>
              <a:t>area.</a:t>
            </a:r>
            <a:br>
              <a:rPr lang="en-US" sz="2200" dirty="0" smtClean="0">
                <a:latin typeface="Arial" panose="020B0604020202020204" pitchFamily="34" charset="0"/>
                <a:cs typeface="Arial" panose="020B0604020202020204" pitchFamily="34" charset="0"/>
              </a:rPr>
            </a:b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 </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+ 2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&lt; </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+ 2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 </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+ 2</a:t>
            </a:r>
            <a:br>
              <a:rPr lang="en-US" sz="2200" dirty="0" smtClean="0">
                <a:latin typeface="Arial" panose="020B0604020202020204" pitchFamily="34" charset="0"/>
                <a:cs typeface="Arial" panose="020B0604020202020204" pitchFamily="34" charset="0"/>
              </a:rPr>
            </a:b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-2	</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 -2</a:t>
            </a:r>
            <a:br>
              <a:rPr lang="en-US" sz="2200" dirty="0" smtClean="0">
                <a:latin typeface="Arial" panose="020B0604020202020204" pitchFamily="34" charset="0"/>
                <a:cs typeface="Arial" panose="020B0604020202020204" pitchFamily="34" charset="0"/>
              </a:rPr>
            </a:b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&lt; -3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&gt; -3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 -3</a:t>
            </a:r>
            <a:endParaRPr lang="en-US" sz="22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sp>
        <p:nvSpPr>
          <p:cNvPr id="11" name="Rectangle 10"/>
          <p:cNvSpPr/>
          <p:nvPr/>
        </p:nvSpPr>
        <p:spPr>
          <a:xfrm flipH="1">
            <a:off x="251520" y="5646322"/>
            <a:ext cx="5256584" cy="95103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860" b="1" dirty="0" smtClean="0">
                <a:solidFill>
                  <a:srgbClr val="C00000"/>
                </a:solidFill>
                <a:latin typeface="Arial" panose="020B0604020202020204" pitchFamily="34" charset="0"/>
                <a:cs typeface="Arial" panose="020B0604020202020204" pitchFamily="34" charset="0"/>
              </a:rPr>
              <a:t>Q4 </a:t>
            </a:r>
            <a:r>
              <a:rPr lang="en-US" sz="1860" b="1" dirty="0">
                <a:solidFill>
                  <a:srgbClr val="C00000"/>
                </a:solidFill>
                <a:latin typeface="Arial" panose="020B0604020202020204" pitchFamily="34" charset="0"/>
                <a:cs typeface="Arial" panose="020B0604020202020204" pitchFamily="34" charset="0"/>
              </a:rPr>
              <a:t>hint</a:t>
            </a:r>
            <a:r>
              <a:rPr lang="en-US" sz="1860" dirty="0">
                <a:solidFill>
                  <a:schemeClr val="tx1"/>
                </a:solidFill>
                <a:latin typeface="Arial" panose="020B0604020202020204" pitchFamily="34" charset="0"/>
                <a:cs typeface="Arial" panose="020B0604020202020204" pitchFamily="34" charset="0"/>
              </a:rPr>
              <a:t> – Choose a coordinate in the space, for example (-3, -2)</a:t>
            </a:r>
          </a:p>
          <a:p>
            <a:r>
              <a:rPr lang="en-US" sz="1860" dirty="0">
                <a:solidFill>
                  <a:schemeClr val="tx1"/>
                </a:solidFill>
                <a:latin typeface="Arial" panose="020B0604020202020204" pitchFamily="34" charset="0"/>
                <a:cs typeface="Arial" panose="020B0604020202020204" pitchFamily="34" charset="0"/>
              </a:rPr>
              <a:t>Which of the inequalities does it satisfy?</a:t>
            </a:r>
          </a:p>
        </p:txBody>
      </p:sp>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35896" y="1263620"/>
            <a:ext cx="3687832" cy="2458553"/>
          </a:xfrm>
          <a:prstGeom prst="rect">
            <a:avLst/>
          </a:prstGeom>
        </p:spPr>
      </p:pic>
      <p:sp>
        <p:nvSpPr>
          <p:cNvPr id="9" name="Rectangle 8"/>
          <p:cNvSpPr/>
          <p:nvPr/>
        </p:nvSpPr>
        <p:spPr>
          <a:xfrm flipH="1">
            <a:off x="5580112" y="3861048"/>
            <a:ext cx="3211902" cy="271151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860" b="1" dirty="0" smtClean="0">
                <a:solidFill>
                  <a:srgbClr val="C00000"/>
                </a:solidFill>
                <a:latin typeface="Arial" panose="020B0604020202020204" pitchFamily="34" charset="0"/>
                <a:cs typeface="Arial" panose="020B0604020202020204" pitchFamily="34" charset="0"/>
              </a:rPr>
              <a:t>Q4 </a:t>
            </a:r>
            <a:r>
              <a:rPr lang="en-US" sz="1860" b="1" dirty="0">
                <a:solidFill>
                  <a:srgbClr val="C00000"/>
                </a:solidFill>
                <a:latin typeface="Arial" panose="020B0604020202020204" pitchFamily="34" charset="0"/>
                <a:cs typeface="Arial" panose="020B0604020202020204" pitchFamily="34" charset="0"/>
              </a:rPr>
              <a:t>hint</a:t>
            </a:r>
            <a:r>
              <a:rPr lang="en-US" sz="1860" dirty="0">
                <a:solidFill>
                  <a:schemeClr val="tx1"/>
                </a:solidFill>
                <a:latin typeface="Arial" panose="020B0604020202020204" pitchFamily="34" charset="0"/>
                <a:cs typeface="Arial" panose="020B0604020202020204" pitchFamily="34" charset="0"/>
              </a:rPr>
              <a:t> – If the symbol is </a:t>
            </a:r>
            <a:r>
              <a:rPr lang="en-US" sz="2000" dirty="0">
                <a:solidFill>
                  <a:schemeClr val="tx1"/>
                </a:solidFill>
                <a:latin typeface="Arial" panose="020B0604020202020204" pitchFamily="34" charset="0"/>
                <a:cs typeface="Arial" panose="020B0604020202020204" pitchFamily="34" charset="0"/>
              </a:rPr>
              <a:t>≥</a:t>
            </a:r>
            <a:r>
              <a:rPr lang="en-US" sz="1860" dirty="0" smtClean="0">
                <a:solidFill>
                  <a:schemeClr val="tx1"/>
                </a:solidFill>
                <a:latin typeface="Arial" panose="020B0604020202020204" pitchFamily="34" charset="0"/>
                <a:cs typeface="Arial" panose="020B0604020202020204" pitchFamily="34" charset="0"/>
              </a:rPr>
              <a:t> </a:t>
            </a:r>
            <a:r>
              <a:rPr lang="en-US" sz="1860" dirty="0">
                <a:solidFill>
                  <a:schemeClr val="tx1"/>
                </a:solidFill>
                <a:latin typeface="Arial" panose="020B0604020202020204" pitchFamily="34" charset="0"/>
                <a:cs typeface="Arial" panose="020B0604020202020204" pitchFamily="34" charset="0"/>
              </a:rPr>
              <a:t>or </a:t>
            </a:r>
            <a:r>
              <a:rPr lang="en-US" sz="2000" dirty="0">
                <a:solidFill>
                  <a:schemeClr val="tx1"/>
                </a:solidFill>
                <a:latin typeface="Arial" panose="020B0604020202020204" pitchFamily="34" charset="0"/>
                <a:cs typeface="Arial" panose="020B0604020202020204" pitchFamily="34" charset="0"/>
              </a:rPr>
              <a:t>≤</a:t>
            </a:r>
            <a:r>
              <a:rPr lang="en-US" sz="1860" dirty="0" smtClean="0">
                <a:solidFill>
                  <a:schemeClr val="tx1"/>
                </a:solidFill>
                <a:latin typeface="Arial" panose="020B0604020202020204" pitchFamily="34" charset="0"/>
                <a:cs typeface="Arial" panose="020B0604020202020204" pitchFamily="34" charset="0"/>
              </a:rPr>
              <a:t> </a:t>
            </a:r>
            <a:r>
              <a:rPr lang="en-US" sz="1860" dirty="0">
                <a:solidFill>
                  <a:schemeClr val="tx1"/>
                </a:solidFill>
                <a:latin typeface="Arial" panose="020B0604020202020204" pitchFamily="34" charset="0"/>
                <a:cs typeface="Arial" panose="020B0604020202020204" pitchFamily="34" charset="0"/>
              </a:rPr>
              <a:t>a </a:t>
            </a:r>
            <a:r>
              <a:rPr lang="en-US" sz="1860" b="1" dirty="0">
                <a:solidFill>
                  <a:srgbClr val="002060"/>
                </a:solidFill>
                <a:latin typeface="Arial" panose="020B0604020202020204" pitchFamily="34" charset="0"/>
                <a:cs typeface="Arial" panose="020B0604020202020204" pitchFamily="34" charset="0"/>
              </a:rPr>
              <a:t>solid line</a:t>
            </a:r>
            <a:r>
              <a:rPr lang="en-US" sz="1860" dirty="0">
                <a:solidFill>
                  <a:srgbClr val="002060"/>
                </a:solidFill>
                <a:latin typeface="Arial" panose="020B0604020202020204" pitchFamily="34" charset="0"/>
                <a:cs typeface="Arial" panose="020B0604020202020204" pitchFamily="34" charset="0"/>
              </a:rPr>
              <a:t> </a:t>
            </a:r>
            <a:r>
              <a:rPr lang="en-US" sz="1860" dirty="0">
                <a:solidFill>
                  <a:schemeClr val="tx1"/>
                </a:solidFill>
                <a:latin typeface="Arial" panose="020B0604020202020204" pitchFamily="34" charset="0"/>
                <a:cs typeface="Arial" panose="020B0604020202020204" pitchFamily="34" charset="0"/>
              </a:rPr>
              <a:t>is drawn, meaning that the points on the line itself are included.</a:t>
            </a:r>
          </a:p>
          <a:p>
            <a:r>
              <a:rPr lang="en-US" sz="1860" dirty="0">
                <a:solidFill>
                  <a:schemeClr val="tx1"/>
                </a:solidFill>
                <a:latin typeface="Arial" panose="020B0604020202020204" pitchFamily="34" charset="0"/>
                <a:cs typeface="Arial" panose="020B0604020202020204" pitchFamily="34" charset="0"/>
              </a:rPr>
              <a:t>If the symbol is &lt; or &gt; a </a:t>
            </a:r>
            <a:r>
              <a:rPr lang="en-US" sz="1860" b="1" dirty="0">
                <a:solidFill>
                  <a:srgbClr val="002060"/>
                </a:solidFill>
                <a:latin typeface="Arial" panose="020B0604020202020204" pitchFamily="34" charset="0"/>
                <a:cs typeface="Arial" panose="020B0604020202020204" pitchFamily="34" charset="0"/>
              </a:rPr>
              <a:t>dotted line </a:t>
            </a:r>
            <a:r>
              <a:rPr lang="en-US" sz="1860" dirty="0">
                <a:solidFill>
                  <a:schemeClr val="tx1"/>
                </a:solidFill>
                <a:latin typeface="Arial" panose="020B0604020202020204" pitchFamily="34" charset="0"/>
                <a:cs typeface="Arial" panose="020B0604020202020204" pitchFamily="34" charset="0"/>
              </a:rPr>
              <a:t>is drawn, meaning that the points on the line itself are </a:t>
            </a:r>
            <a:r>
              <a:rPr lang="en-US" sz="1860" b="1" dirty="0">
                <a:solidFill>
                  <a:srgbClr val="002060"/>
                </a:solidFill>
                <a:latin typeface="Arial" panose="020B0604020202020204" pitchFamily="34" charset="0"/>
                <a:cs typeface="Arial" panose="020B0604020202020204" pitchFamily="34" charset="0"/>
              </a:rPr>
              <a:t>not included.</a:t>
            </a:r>
          </a:p>
        </p:txBody>
      </p:sp>
    </p:spTree>
    <p:extLst>
      <p:ext uri="{BB962C8B-B14F-4D97-AF65-F5344CB8AC3E}">
        <p14:creationId xmlns:p14="http://schemas.microsoft.com/office/powerpoint/2010/main" val="3486001848"/>
      </p:ext>
    </p:extLst>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492</a:t>
            </a:r>
            <a:endParaRPr lang="en-GB" sz="1400" b="1" dirty="0">
              <a:latin typeface="Calibri" panose="020F0502020204030204" pitchFamily="34" charset="0"/>
            </a:endParaRPr>
          </a:p>
        </p:txBody>
      </p:sp>
      <p:sp>
        <p:nvSpPr>
          <p:cNvPr id="3" name="Rectangle 2"/>
          <p:cNvSpPr/>
          <p:nvPr/>
        </p:nvSpPr>
        <p:spPr>
          <a:xfrm>
            <a:off x="251520" y="1196752"/>
            <a:ext cx="5256584" cy="4293483"/>
          </a:xfrm>
          <a:prstGeom prst="rect">
            <a:avLst/>
          </a:prstGeom>
        </p:spPr>
        <p:txBody>
          <a:bodyPr wrap="square">
            <a:spAutoFit/>
          </a:bodyPr>
          <a:lstStyle/>
          <a:p>
            <a:pPr marL="342900" lvl="1" indent="-342900">
              <a:buClr>
                <a:srgbClr val="C00000"/>
              </a:buClr>
              <a:buFont typeface="+mj-lt"/>
              <a:buAutoNum type="arabicPeriod" startAt="2"/>
              <a:tabLst>
                <a:tab pos="800100" algn="l"/>
                <a:tab pos="2857500" algn="l"/>
              </a:tabLst>
            </a:pPr>
            <a:r>
              <a:rPr lang="en-US" sz="2100" dirty="0" smtClean="0">
                <a:latin typeface="Arial" panose="020B0604020202020204" pitchFamily="34" charset="0"/>
                <a:cs typeface="Arial" panose="020B0604020202020204" pitchFamily="34" charset="0"/>
              </a:rPr>
              <a:t>Solve the simultaneous equations graphically:</a:t>
            </a:r>
          </a:p>
          <a:p>
            <a:pPr marL="742950" lvl="2" indent="-400050">
              <a:buClr>
                <a:srgbClr val="C00000"/>
              </a:buClr>
              <a:buFont typeface="+mj-lt"/>
              <a:buAutoNum type="alphaLcPeriod"/>
              <a:tabLst>
                <a:tab pos="2857500" algn="l"/>
              </a:tabLst>
            </a:pP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 2</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+ 4 and </a:t>
            </a: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 -</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+ 7</a:t>
            </a:r>
          </a:p>
          <a:p>
            <a:pPr marL="742950" lvl="2" indent="-400050">
              <a:buClr>
                <a:srgbClr val="C00000"/>
              </a:buClr>
              <a:buFont typeface="+mj-lt"/>
              <a:buAutoNum type="alphaLcPeriod"/>
              <a:tabLst>
                <a:tab pos="2857500" algn="l"/>
              </a:tabLst>
            </a:pP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 -</a:t>
            </a:r>
            <a:r>
              <a:rPr lang="en-US" sz="2100" i="1" dirty="0" smtClean="0">
                <a:latin typeface="Arial" panose="020B0604020202020204" pitchFamily="34" charset="0"/>
                <a:cs typeface="Arial" panose="020B0604020202020204" pitchFamily="34" charset="0"/>
              </a:rPr>
              <a:t>x</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 + 3</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+ 4 and </a:t>
            </a: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 </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+ 1</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2100" dirty="0" smtClean="0">
              <a:latin typeface="Arial" panose="020B0604020202020204" pitchFamily="34" charset="0"/>
              <a:cs typeface="Arial" panose="020B0604020202020204" pitchFamily="34" charset="0"/>
            </a:endParaRPr>
          </a:p>
          <a:p>
            <a:pPr lvl="1" indent="-457200">
              <a:buClr>
                <a:srgbClr val="C00000"/>
              </a:buClr>
              <a:buFont typeface="+mj-lt"/>
              <a:buAutoNum type="arabicPeriod" startAt="5"/>
              <a:tabLst>
                <a:tab pos="2857500" algn="l"/>
              </a:tabLst>
            </a:pPr>
            <a:r>
              <a:rPr lang="en-US" sz="2100" dirty="0" smtClean="0">
                <a:latin typeface="Arial" panose="020B0604020202020204" pitchFamily="34" charset="0"/>
                <a:cs typeface="Arial" panose="020B0604020202020204" pitchFamily="34" charset="0"/>
              </a:rPr>
              <a:t>Write down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three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inequalities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that describe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shaded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area;</a:t>
            </a:r>
            <a:endParaRPr lang="en-US" sz="21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
        <p:nvSpPr>
          <p:cNvPr id="11" name="Rectangle 10"/>
          <p:cNvSpPr/>
          <p:nvPr/>
        </p:nvSpPr>
        <p:spPr>
          <a:xfrm flipH="1">
            <a:off x="225497" y="2606076"/>
            <a:ext cx="5256584" cy="39087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940" b="1" dirty="0" smtClean="0">
                <a:solidFill>
                  <a:srgbClr val="C00000"/>
                </a:solidFill>
                <a:latin typeface="Arial" panose="020B0604020202020204" pitchFamily="34" charset="0"/>
                <a:cs typeface="Arial" panose="020B0604020202020204" pitchFamily="34" charset="0"/>
              </a:rPr>
              <a:t>Q2a </a:t>
            </a:r>
            <a:r>
              <a:rPr lang="en-US" sz="1940" b="1" dirty="0">
                <a:solidFill>
                  <a:srgbClr val="C00000"/>
                </a:solidFill>
                <a:latin typeface="Arial" panose="020B0604020202020204" pitchFamily="34" charset="0"/>
                <a:cs typeface="Arial" panose="020B0604020202020204" pitchFamily="34" charset="0"/>
              </a:rPr>
              <a:t>hint</a:t>
            </a:r>
            <a:r>
              <a:rPr lang="en-US" sz="1940" dirty="0">
                <a:solidFill>
                  <a:schemeClr val="tx1"/>
                </a:solidFill>
                <a:latin typeface="Arial" panose="020B0604020202020204" pitchFamily="34" charset="0"/>
                <a:cs typeface="Arial" panose="020B0604020202020204" pitchFamily="34" charset="0"/>
              </a:rPr>
              <a:t> </a:t>
            </a:r>
            <a:r>
              <a:rPr lang="en-US" sz="1940" dirty="0" smtClean="0">
                <a:solidFill>
                  <a:schemeClr val="tx1"/>
                </a:solidFill>
                <a:latin typeface="Arial" panose="020B0604020202020204" pitchFamily="34" charset="0"/>
                <a:cs typeface="Arial" panose="020B0604020202020204" pitchFamily="34" charset="0"/>
              </a:rPr>
              <a:t>– Plot both graphs on the same grid.</a:t>
            </a:r>
            <a:endParaRPr lang="en-US" sz="194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515449" y="3573016"/>
            <a:ext cx="2992655" cy="1811345"/>
          </a:xfrm>
          <a:prstGeom prst="rect">
            <a:avLst/>
          </a:prstGeom>
        </p:spPr>
      </p:pic>
      <p:sp>
        <p:nvSpPr>
          <p:cNvPr id="14" name="Rectangle 13"/>
          <p:cNvSpPr/>
          <p:nvPr/>
        </p:nvSpPr>
        <p:spPr>
          <a:xfrm flipH="1">
            <a:off x="251520" y="5589240"/>
            <a:ext cx="5256584" cy="98796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940" b="1" dirty="0" smtClean="0">
                <a:solidFill>
                  <a:srgbClr val="C00000"/>
                </a:solidFill>
                <a:latin typeface="Arial" panose="020B0604020202020204" pitchFamily="34" charset="0"/>
                <a:cs typeface="Arial" panose="020B0604020202020204" pitchFamily="34" charset="0"/>
              </a:rPr>
              <a:t>Q5 </a:t>
            </a:r>
            <a:r>
              <a:rPr lang="en-US" sz="1940" b="1" dirty="0">
                <a:solidFill>
                  <a:srgbClr val="C00000"/>
                </a:solidFill>
                <a:latin typeface="Arial" panose="020B0604020202020204" pitchFamily="34" charset="0"/>
                <a:cs typeface="Arial" panose="020B0604020202020204" pitchFamily="34" charset="0"/>
              </a:rPr>
              <a:t>hint</a:t>
            </a:r>
            <a:r>
              <a:rPr lang="en-US" sz="1940" dirty="0">
                <a:solidFill>
                  <a:schemeClr val="tx1"/>
                </a:solidFill>
                <a:latin typeface="Arial" panose="020B0604020202020204" pitchFamily="34" charset="0"/>
                <a:cs typeface="Arial" panose="020B0604020202020204" pitchFamily="34" charset="0"/>
              </a:rPr>
              <a:t> – Write down the equation of the three lines. Use the method in </a:t>
            </a:r>
            <a:r>
              <a:rPr lang="en-US" sz="1940" b="1" dirty="0">
                <a:solidFill>
                  <a:schemeClr val="tx1"/>
                </a:solidFill>
                <a:latin typeface="Arial" panose="020B0604020202020204" pitchFamily="34" charset="0"/>
                <a:cs typeface="Arial" panose="020B0604020202020204" pitchFamily="34" charset="0"/>
              </a:rPr>
              <a:t>Q4</a:t>
            </a:r>
            <a:r>
              <a:rPr lang="en-US" sz="1940" dirty="0">
                <a:solidFill>
                  <a:schemeClr val="tx1"/>
                </a:solidFill>
                <a:latin typeface="Arial" panose="020B0604020202020204" pitchFamily="34" charset="0"/>
                <a:cs typeface="Arial" panose="020B0604020202020204" pitchFamily="34" charset="0"/>
              </a:rPr>
              <a:t> to work out which inequalities describe the shaded area.</a:t>
            </a:r>
          </a:p>
        </p:txBody>
      </p:sp>
      <p:pic>
        <p:nvPicPr>
          <p:cNvPr id="15" name="Picture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03485" y="3068960"/>
            <a:ext cx="548640" cy="548640"/>
          </a:xfrm>
          <a:prstGeom prst="rect">
            <a:avLst/>
          </a:prstGeom>
        </p:spPr>
      </p:pic>
      <p:sp>
        <p:nvSpPr>
          <p:cNvPr id="12" name="Rectangle 11"/>
          <p:cNvSpPr/>
          <p:nvPr/>
        </p:nvSpPr>
        <p:spPr>
          <a:xfrm flipH="1">
            <a:off x="225497" y="3038124"/>
            <a:ext cx="5256584" cy="39087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940" b="1" dirty="0" smtClean="0">
                <a:solidFill>
                  <a:srgbClr val="C00000"/>
                </a:solidFill>
                <a:latin typeface="Arial" panose="020B0604020202020204" pitchFamily="34" charset="0"/>
                <a:cs typeface="Arial" panose="020B0604020202020204" pitchFamily="34" charset="0"/>
              </a:rPr>
              <a:t>Q2b </a:t>
            </a:r>
            <a:r>
              <a:rPr lang="en-US" sz="1940" b="1" dirty="0">
                <a:solidFill>
                  <a:srgbClr val="C00000"/>
                </a:solidFill>
                <a:latin typeface="Arial" panose="020B0604020202020204" pitchFamily="34" charset="0"/>
                <a:cs typeface="Arial" panose="020B0604020202020204" pitchFamily="34" charset="0"/>
              </a:rPr>
              <a:t>hint</a:t>
            </a:r>
            <a:r>
              <a:rPr lang="en-US" sz="1940" dirty="0">
                <a:solidFill>
                  <a:schemeClr val="tx1"/>
                </a:solidFill>
                <a:latin typeface="Arial" panose="020B0604020202020204" pitchFamily="34" charset="0"/>
                <a:cs typeface="Arial" panose="020B0604020202020204" pitchFamily="34" charset="0"/>
              </a:rPr>
              <a:t> </a:t>
            </a:r>
            <a:r>
              <a:rPr lang="en-US" sz="1940" dirty="0" smtClean="0">
                <a:solidFill>
                  <a:schemeClr val="tx1"/>
                </a:solidFill>
                <a:latin typeface="Arial" panose="020B0604020202020204" pitchFamily="34" charset="0"/>
                <a:cs typeface="Arial" panose="020B0604020202020204" pitchFamily="34" charset="0"/>
              </a:rPr>
              <a:t>– Use the method in </a:t>
            </a:r>
            <a:r>
              <a:rPr lang="en-US" sz="1940" b="1" dirty="0" smtClean="0">
                <a:solidFill>
                  <a:schemeClr val="tx1"/>
                </a:solidFill>
                <a:latin typeface="Arial" panose="020B0604020202020204" pitchFamily="34" charset="0"/>
                <a:cs typeface="Arial" panose="020B0604020202020204" pitchFamily="34" charset="0"/>
              </a:rPr>
              <a:t>Q1</a:t>
            </a:r>
            <a:r>
              <a:rPr lang="en-US" sz="1940" dirty="0" smtClean="0">
                <a:solidFill>
                  <a:schemeClr val="tx1"/>
                </a:solidFill>
                <a:latin typeface="Arial" panose="020B0604020202020204" pitchFamily="34" charset="0"/>
                <a:cs typeface="Arial" panose="020B0604020202020204" pitchFamily="34" charset="0"/>
              </a:rPr>
              <a:t>.</a:t>
            </a:r>
            <a:endParaRPr lang="en-US" sz="194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445017"/>
      </p:ext>
    </p:extLst>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493</a:t>
            </a:r>
            <a:endParaRPr lang="en-GB" sz="1400" b="1" dirty="0">
              <a:latin typeface="Calibri" panose="020F0502020204030204" pitchFamily="34" charset="0"/>
            </a:endParaRPr>
          </a:p>
        </p:txBody>
      </p:sp>
      <p:sp>
        <p:nvSpPr>
          <p:cNvPr id="3" name="Rectangle 2"/>
          <p:cNvSpPr/>
          <p:nvPr/>
        </p:nvSpPr>
        <p:spPr>
          <a:xfrm>
            <a:off x="251520" y="1196752"/>
            <a:ext cx="5256584" cy="4493538"/>
          </a:xfrm>
          <a:prstGeom prst="rect">
            <a:avLst/>
          </a:prstGeom>
        </p:spPr>
        <p:txBody>
          <a:bodyPr wrap="square">
            <a:spAutoFit/>
          </a:bodyPr>
          <a:lstStyle/>
          <a:p>
            <a:pPr marL="342900" lvl="1" indent="-342900">
              <a:buClr>
                <a:srgbClr val="C00000"/>
              </a:buClr>
              <a:buFont typeface="+mj-lt"/>
              <a:buAutoNum type="arabicPeriod" startAt="6"/>
              <a:tabLst>
                <a:tab pos="742950" algn="l"/>
                <a:tab pos="2857500" algn="l"/>
              </a:tabLst>
            </a:pPr>
            <a:r>
              <a:rPr lang="en-US" sz="2600" dirty="0" smtClean="0">
                <a:solidFill>
                  <a:srgbClr val="C00000"/>
                </a:solidFill>
                <a:latin typeface="Arial" panose="020B0604020202020204" pitchFamily="34" charset="0"/>
                <a:cs typeface="Arial" panose="020B0604020202020204" pitchFamily="34" charset="0"/>
              </a:rPr>
              <a:t>a.	</a:t>
            </a:r>
            <a:r>
              <a:rPr lang="en-US" sz="2600" dirty="0" smtClean="0">
                <a:latin typeface="Arial" panose="020B0604020202020204" pitchFamily="34" charset="0"/>
                <a:cs typeface="Arial" panose="020B0604020202020204" pitchFamily="34" charset="0"/>
              </a:rPr>
              <a:t>Draw </a:t>
            </a:r>
            <a:r>
              <a:rPr lang="en-US" sz="2600" dirty="0">
                <a:latin typeface="Arial" panose="020B0604020202020204" pitchFamily="34" charset="0"/>
                <a:cs typeface="Arial" panose="020B0604020202020204" pitchFamily="34" charset="0"/>
              </a:rPr>
              <a:t>a coordinate grid with </a:t>
            </a:r>
            <a:r>
              <a:rPr lang="en-US" sz="2600" dirty="0" smtClean="0">
                <a:latin typeface="Arial" panose="020B0604020202020204" pitchFamily="34" charset="0"/>
                <a:cs typeface="Arial" panose="020B0604020202020204" pitchFamily="34" charset="0"/>
              </a:rPr>
              <a:t>-	5 </a:t>
            </a:r>
            <a:r>
              <a:rPr lang="en-US" sz="2600" dirty="0">
                <a:latin typeface="Arial" panose="020B0604020202020204" pitchFamily="34" charset="0"/>
                <a:cs typeface="Arial" panose="020B0604020202020204" pitchFamily="34" charset="0"/>
              </a:rPr>
              <a:t>to 5 </a:t>
            </a:r>
            <a:r>
              <a:rPr lang="en-US" sz="2600" dirty="0" smtClean="0">
                <a:latin typeface="Arial" panose="020B0604020202020204" pitchFamily="34" charset="0"/>
                <a:cs typeface="Arial" panose="020B0604020202020204" pitchFamily="34" charset="0"/>
              </a:rPr>
              <a:t>on </a:t>
            </a:r>
            <a:r>
              <a:rPr lang="en-US" sz="2600" dirty="0">
                <a:latin typeface="Arial" panose="020B0604020202020204" pitchFamily="34" charset="0"/>
                <a:cs typeface="Arial" panose="020B0604020202020204" pitchFamily="34" charset="0"/>
              </a:rPr>
              <a:t>both axes. Draw the </a:t>
            </a:r>
            <a:r>
              <a:rPr lang="en-US" sz="2600" dirty="0" smtClean="0">
                <a:latin typeface="Arial" panose="020B0604020202020204" pitchFamily="34" charset="0"/>
                <a:cs typeface="Arial" panose="020B0604020202020204" pitchFamily="34" charset="0"/>
              </a:rPr>
              <a:t>	line </a:t>
            </a:r>
            <a:r>
              <a:rPr lang="en-US" sz="2600" i="1" dirty="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 = </a:t>
            </a:r>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a:t>
            </a:r>
            <a:endParaRPr lang="en-US" sz="2600" dirty="0" smtClean="0">
              <a:latin typeface="Arial" panose="020B0604020202020204" pitchFamily="34" charset="0"/>
              <a:cs typeface="Arial" panose="020B0604020202020204" pitchFamily="34" charset="0"/>
            </a:endParaRPr>
          </a:p>
          <a:p>
            <a:pPr marL="742950" lvl="2" indent="-400050">
              <a:buClr>
                <a:srgbClr val="C00000"/>
              </a:buClr>
              <a:buFont typeface="+mj-lt"/>
              <a:buAutoNum type="alphaLcPeriod" startAt="2"/>
              <a:tabLst>
                <a:tab pos="2857500" algn="l"/>
              </a:tabLst>
            </a:pPr>
            <a:r>
              <a:rPr lang="en-US" sz="2600" dirty="0" smtClean="0">
                <a:latin typeface="Arial" panose="020B0604020202020204" pitchFamily="34" charset="0"/>
                <a:cs typeface="Arial" panose="020B0604020202020204" pitchFamily="34" charset="0"/>
              </a:rPr>
              <a:t>Mark on </a:t>
            </a:r>
            <a:r>
              <a:rPr lang="en-US" sz="2600" dirty="0">
                <a:latin typeface="Arial" panose="020B0604020202020204" pitchFamily="34" charset="0"/>
                <a:cs typeface="Arial" panose="020B0604020202020204" pitchFamily="34" charset="0"/>
              </a:rPr>
              <a:t>the coordinate (3,5). </a:t>
            </a:r>
            <a:endParaRPr lang="en-US" sz="2600" dirty="0" smtClean="0">
              <a:latin typeface="Arial" panose="020B0604020202020204" pitchFamily="34" charset="0"/>
              <a:cs typeface="Arial" panose="020B0604020202020204" pitchFamily="34" charset="0"/>
            </a:endParaRPr>
          </a:p>
          <a:p>
            <a:pPr marL="742950" lvl="2" indent="-400050">
              <a:buClr>
                <a:srgbClr val="C00000"/>
              </a:buClr>
              <a:buFont typeface="+mj-lt"/>
              <a:buAutoNum type="alphaLcPeriod" startAt="2"/>
              <a:tabLst>
                <a:tab pos="2857500" algn="l"/>
              </a:tabLst>
            </a:pPr>
            <a:r>
              <a:rPr lang="en-US" sz="2600" dirty="0" smtClean="0">
                <a:latin typeface="Arial" panose="020B0604020202020204" pitchFamily="34" charset="0"/>
                <a:cs typeface="Arial" panose="020B0604020202020204" pitchFamily="34" charset="0"/>
              </a:rPr>
              <a:t>For </a:t>
            </a:r>
            <a:r>
              <a:rPr lang="en-US" sz="2600" dirty="0">
                <a:latin typeface="Arial" panose="020B0604020202020204" pitchFamily="34" charset="0"/>
                <a:cs typeface="Arial" panose="020B0604020202020204" pitchFamily="34" charset="0"/>
              </a:rPr>
              <a:t>this coordinate is </a:t>
            </a:r>
            <a:r>
              <a:rPr lang="en-US" sz="2600" i="1" dirty="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 ≥ </a:t>
            </a:r>
            <a:r>
              <a:rPr lang="en-US" sz="2600" i="1" dirty="0" smtClean="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a:t>
            </a:r>
            <a:endParaRPr lang="en-US" sz="2600" dirty="0" smtClean="0">
              <a:latin typeface="Arial" panose="020B0604020202020204" pitchFamily="34" charset="0"/>
              <a:cs typeface="Arial" panose="020B0604020202020204" pitchFamily="34" charset="0"/>
            </a:endParaRPr>
          </a:p>
          <a:p>
            <a:pPr marL="742950" lvl="2" indent="-400050">
              <a:buClr>
                <a:srgbClr val="C00000"/>
              </a:buClr>
              <a:buFont typeface="+mj-lt"/>
              <a:buAutoNum type="alphaLcPeriod" startAt="2"/>
              <a:tabLst>
                <a:tab pos="2857500" algn="l"/>
              </a:tabLst>
            </a:pPr>
            <a:r>
              <a:rPr lang="en-US" sz="2600" dirty="0" smtClean="0">
                <a:latin typeface="Arial" panose="020B0604020202020204" pitchFamily="34" charset="0"/>
                <a:cs typeface="Arial" panose="020B0604020202020204" pitchFamily="34" charset="0"/>
              </a:rPr>
              <a:t>Mark on </a:t>
            </a:r>
            <a:r>
              <a:rPr lang="en-US" sz="2600" dirty="0">
                <a:latin typeface="Arial" panose="020B0604020202020204" pitchFamily="34" charset="0"/>
                <a:cs typeface="Arial" panose="020B0604020202020204" pitchFamily="34" charset="0"/>
              </a:rPr>
              <a:t>the coordinate (4</a:t>
            </a:r>
            <a:r>
              <a:rPr lang="en-US" sz="2600" dirty="0" smtClean="0">
                <a:latin typeface="Arial" panose="020B0604020202020204" pitchFamily="34" charset="0"/>
                <a:cs typeface="Arial" panose="020B0604020202020204" pitchFamily="34" charset="0"/>
              </a:rPr>
              <a:t>, 3</a:t>
            </a:r>
            <a:r>
              <a:rPr lang="en-US" sz="2600" dirty="0">
                <a:latin typeface="Arial" panose="020B0604020202020204" pitchFamily="34" charset="0"/>
                <a:cs typeface="Arial" panose="020B0604020202020204" pitchFamily="34" charset="0"/>
              </a:rPr>
              <a:t>). </a:t>
            </a:r>
            <a:endParaRPr lang="en-US" sz="2600" dirty="0" smtClean="0">
              <a:latin typeface="Arial" panose="020B0604020202020204" pitchFamily="34" charset="0"/>
              <a:cs typeface="Arial" panose="020B0604020202020204" pitchFamily="34" charset="0"/>
            </a:endParaRPr>
          </a:p>
          <a:p>
            <a:pPr marL="742950" lvl="2" indent="-400050">
              <a:buClr>
                <a:srgbClr val="C00000"/>
              </a:buClr>
              <a:buFont typeface="+mj-lt"/>
              <a:buAutoNum type="alphaLcPeriod" startAt="2"/>
              <a:tabLst>
                <a:tab pos="2857500" algn="l"/>
              </a:tabLst>
            </a:pPr>
            <a:r>
              <a:rPr lang="en-US" sz="2600" dirty="0" smtClean="0">
                <a:latin typeface="Arial" panose="020B0604020202020204" pitchFamily="34" charset="0"/>
                <a:cs typeface="Arial" panose="020B0604020202020204" pitchFamily="34" charset="0"/>
              </a:rPr>
              <a:t>For </a:t>
            </a:r>
            <a:r>
              <a:rPr lang="en-US" sz="2600" dirty="0">
                <a:latin typeface="Arial" panose="020B0604020202020204" pitchFamily="34" charset="0"/>
                <a:cs typeface="Arial" panose="020B0604020202020204" pitchFamily="34" charset="0"/>
              </a:rPr>
              <a:t>this coordinate is </a:t>
            </a:r>
            <a:r>
              <a:rPr lang="en-US" sz="2600" i="1" dirty="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 ≥ </a:t>
            </a:r>
            <a:r>
              <a:rPr lang="en-US" sz="2600" i="1" dirty="0" smtClean="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a:t>
            </a:r>
          </a:p>
          <a:p>
            <a:pPr marL="742950" lvl="2" indent="-400050">
              <a:buClr>
                <a:srgbClr val="C00000"/>
              </a:buClr>
              <a:buFont typeface="+mj-lt"/>
              <a:buAutoNum type="alphaLcPeriod" startAt="2"/>
              <a:tabLst>
                <a:tab pos="2857500" algn="l"/>
              </a:tabLst>
            </a:pPr>
            <a:r>
              <a:rPr lang="en-US" sz="2600" dirty="0" smtClean="0">
                <a:latin typeface="Arial" panose="020B0604020202020204" pitchFamily="34" charset="0"/>
                <a:cs typeface="Arial" panose="020B0604020202020204" pitchFamily="34" charset="0"/>
              </a:rPr>
              <a:t>Use </a:t>
            </a:r>
            <a:r>
              <a:rPr lang="en-US" sz="2600" dirty="0">
                <a:latin typeface="Arial" panose="020B0604020202020204" pitchFamily="34" charset="0"/>
                <a:cs typeface="Arial" panose="020B0604020202020204" pitchFamily="34" charset="0"/>
              </a:rPr>
              <a:t>this information to shade the area that </a:t>
            </a:r>
            <a:r>
              <a:rPr lang="en-US" sz="2600" dirty="0" smtClean="0">
                <a:latin typeface="Arial" panose="020B0604020202020204" pitchFamily="34" charset="0"/>
                <a:cs typeface="Arial" panose="020B0604020202020204" pitchFamily="34" charset="0"/>
              </a:rPr>
              <a:t>represents </a:t>
            </a:r>
            <a:r>
              <a:rPr lang="en-US" sz="2600" i="1" dirty="0" smtClean="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 ≥ </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a:t>
            </a: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sp>
        <p:nvSpPr>
          <p:cNvPr id="14" name="Rectangle 13"/>
          <p:cNvSpPr/>
          <p:nvPr/>
        </p:nvSpPr>
        <p:spPr>
          <a:xfrm flipH="1">
            <a:off x="251520" y="5708316"/>
            <a:ext cx="5256583" cy="89255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Q6c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800" dirty="0">
                <a:solidFill>
                  <a:schemeClr val="tx1"/>
                </a:solidFill>
                <a:latin typeface="Arial" panose="020B0604020202020204" pitchFamily="34" charset="0"/>
                <a:cs typeface="Arial" panose="020B0604020202020204" pitchFamily="34" charset="0"/>
              </a:rPr>
              <a:t>≥</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means greater than OR equal to.</a:t>
            </a:r>
          </a:p>
        </p:txBody>
      </p:sp>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13936987"/>
      </p:ext>
    </p:extLst>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493</a:t>
            </a:r>
            <a:endParaRPr lang="en-GB" sz="1400" b="1" dirty="0">
              <a:latin typeface="Calibri" panose="020F0502020204030204" pitchFamily="34" charset="0"/>
            </a:endParaRPr>
          </a:p>
        </p:txBody>
      </p:sp>
      <p:sp>
        <p:nvSpPr>
          <p:cNvPr id="3" name="Rectangle 2"/>
          <p:cNvSpPr/>
          <p:nvPr/>
        </p:nvSpPr>
        <p:spPr>
          <a:xfrm>
            <a:off x="251520" y="1196752"/>
            <a:ext cx="5256584" cy="4785926"/>
          </a:xfrm>
          <a:prstGeom prst="rect">
            <a:avLst/>
          </a:prstGeom>
        </p:spPr>
        <p:txBody>
          <a:bodyPr wrap="square">
            <a:spAutoFit/>
          </a:bodyPr>
          <a:lstStyle/>
          <a:p>
            <a:pPr lvl="1" indent="-457200">
              <a:buClr>
                <a:srgbClr val="C00000"/>
              </a:buClr>
              <a:buFont typeface="+mj-lt"/>
              <a:buAutoNum type="arabicPeriod" startAt="7"/>
              <a:tabLst>
                <a:tab pos="2857500" algn="l"/>
              </a:tabLst>
            </a:pPr>
            <a:r>
              <a:rPr lang="en-US" sz="2100" dirty="0" smtClean="0">
                <a:latin typeface="Arial" panose="020B0604020202020204" pitchFamily="34" charset="0"/>
                <a:cs typeface="Arial" panose="020B0604020202020204" pitchFamily="34" charset="0"/>
              </a:rPr>
              <a:t>Use </a:t>
            </a:r>
            <a:r>
              <a:rPr lang="en-US" sz="2100" dirty="0">
                <a:latin typeface="Arial" panose="020B0604020202020204" pitchFamily="34" charset="0"/>
                <a:cs typeface="Arial" panose="020B0604020202020204" pitchFamily="34" charset="0"/>
              </a:rPr>
              <a:t>the method in </a:t>
            </a:r>
            <a:r>
              <a:rPr lang="en-US" sz="2100" b="1" dirty="0">
                <a:latin typeface="Arial" panose="020B0604020202020204" pitchFamily="34" charset="0"/>
                <a:cs typeface="Arial" panose="020B0604020202020204" pitchFamily="34" charset="0"/>
              </a:rPr>
              <a:t>Q6</a:t>
            </a:r>
            <a:r>
              <a:rPr lang="en-US" sz="2100" dirty="0">
                <a:latin typeface="Arial" panose="020B0604020202020204" pitchFamily="34" charset="0"/>
                <a:cs typeface="Arial" panose="020B0604020202020204" pitchFamily="34" charset="0"/>
              </a:rPr>
              <a:t> to draw a graph and shade the area that represents each inequality</a:t>
            </a:r>
            <a:r>
              <a:rPr lang="en-US" sz="2100" dirty="0" smtClean="0">
                <a:latin typeface="Arial" panose="020B0604020202020204" pitchFamily="34" charset="0"/>
                <a:cs typeface="Arial" panose="020B0604020202020204" pitchFamily="34" charset="0"/>
              </a:rPr>
              <a:t>,</a:t>
            </a:r>
          </a:p>
          <a:p>
            <a:pPr marL="857250" lvl="2" indent="-457200">
              <a:buClr>
                <a:srgbClr val="C00000"/>
              </a:buClr>
              <a:buFont typeface="+mj-lt"/>
              <a:buAutoNum type="alphaLcPeriod"/>
              <a:tabLst>
                <a:tab pos="2857500" algn="l"/>
              </a:tabLst>
            </a:pPr>
            <a:r>
              <a:rPr lang="en-US" sz="2100" dirty="0" smtClean="0">
                <a:latin typeface="Arial" panose="020B0604020202020204" pitchFamily="34" charset="0"/>
                <a:cs typeface="Arial" panose="020B0604020202020204" pitchFamily="34" charset="0"/>
              </a:rPr>
              <a:t>y </a:t>
            </a:r>
            <a:r>
              <a:rPr lang="en-US" sz="2400" dirty="0" smtClean="0">
                <a:latin typeface="Arial" panose="020B0604020202020204" pitchFamily="34" charset="0"/>
                <a:cs typeface="Arial" panose="020B0604020202020204" pitchFamily="34" charset="0"/>
              </a:rPr>
              <a:t>≤</a:t>
            </a:r>
            <a:r>
              <a:rPr lang="en-US" sz="2100" dirty="0" smtClean="0">
                <a:latin typeface="Arial" panose="020B0604020202020204" pitchFamily="34" charset="0"/>
                <a:cs typeface="Arial" panose="020B0604020202020204" pitchFamily="34" charset="0"/>
              </a:rPr>
              <a:t> x     </a:t>
            </a:r>
            <a:r>
              <a:rPr lang="en-US" sz="2100" dirty="0" smtClean="0">
                <a:solidFill>
                  <a:srgbClr val="C00000"/>
                </a:solidFill>
                <a:latin typeface="Arial" panose="020B0604020202020204" pitchFamily="34" charset="0"/>
                <a:cs typeface="Arial" panose="020B0604020202020204" pitchFamily="34" charset="0"/>
              </a:rPr>
              <a:t>b.</a:t>
            </a:r>
            <a:r>
              <a:rPr lang="en-US" sz="2100" dirty="0" smtClean="0">
                <a:latin typeface="Arial" panose="020B0604020202020204" pitchFamily="34" charset="0"/>
                <a:cs typeface="Arial" panose="020B0604020202020204" pitchFamily="34" charset="0"/>
              </a:rPr>
              <a:t> y &gt; x     </a:t>
            </a:r>
            <a:r>
              <a:rPr lang="en-US" sz="2100" dirty="0" smtClean="0">
                <a:solidFill>
                  <a:srgbClr val="C00000"/>
                </a:solidFill>
                <a:latin typeface="Arial" panose="020B0604020202020204" pitchFamily="34" charset="0"/>
                <a:cs typeface="Arial" panose="020B0604020202020204" pitchFamily="34" charset="0"/>
              </a:rPr>
              <a:t>c.</a:t>
            </a:r>
            <a:r>
              <a:rPr lang="en-US" sz="2100" dirty="0" smtClean="0">
                <a:latin typeface="Arial" panose="020B0604020202020204" pitchFamily="34" charset="0"/>
                <a:cs typeface="Arial" panose="020B0604020202020204" pitchFamily="34" charset="0"/>
              </a:rPr>
              <a:t>  y </a:t>
            </a:r>
            <a:r>
              <a:rPr lang="en-US" sz="2400" dirty="0" smtClean="0">
                <a:latin typeface="Arial" panose="020B0604020202020204" pitchFamily="34" charset="0"/>
                <a:cs typeface="Arial" panose="020B0604020202020204" pitchFamily="34" charset="0"/>
              </a:rPr>
              <a:t>≤ 2</a:t>
            </a:r>
            <a:r>
              <a:rPr lang="en-US" sz="2100" dirty="0" smtClean="0">
                <a:latin typeface="Arial" panose="020B0604020202020204" pitchFamily="34" charset="0"/>
                <a:cs typeface="Arial" panose="020B0604020202020204" pitchFamily="34" charset="0"/>
              </a:rPr>
              <a:t>x + 2 </a:t>
            </a:r>
          </a:p>
          <a:p>
            <a:pPr marL="857250" lvl="2" indent="-457200">
              <a:buClr>
                <a:srgbClr val="C00000"/>
              </a:buClr>
              <a:buFont typeface="+mj-lt"/>
              <a:buAutoNum type="alphaLcPeriod" startAt="4"/>
              <a:tabLst>
                <a:tab pos="2857500" algn="l"/>
              </a:tabLst>
            </a:pPr>
            <a:r>
              <a:rPr lang="en-US" sz="2100" dirty="0" smtClean="0">
                <a:latin typeface="Arial" panose="020B0604020202020204" pitchFamily="34" charset="0"/>
                <a:cs typeface="Arial" panose="020B0604020202020204" pitchFamily="34" charset="0"/>
              </a:rPr>
              <a:t>y </a:t>
            </a:r>
            <a:r>
              <a:rPr lang="en-US" sz="2100" dirty="0">
                <a:latin typeface="Arial" panose="020B0604020202020204" pitchFamily="34" charset="0"/>
                <a:cs typeface="Arial" panose="020B0604020202020204" pitchFamily="34" charset="0"/>
              </a:rPr>
              <a:t>&gt; 10 - </a:t>
            </a:r>
            <a:r>
              <a:rPr lang="en-US" sz="2100" dirty="0" smtClean="0">
                <a:latin typeface="Arial" panose="020B0604020202020204" pitchFamily="34" charset="0"/>
                <a:cs typeface="Arial" panose="020B0604020202020204" pitchFamily="34" charset="0"/>
              </a:rPr>
              <a:t>2x</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200" dirty="0" smtClean="0">
              <a:latin typeface="Arial" panose="020B0604020202020204" pitchFamily="34" charset="0"/>
              <a:cs typeface="Arial" panose="020B0604020202020204" pitchFamily="34" charset="0"/>
            </a:endParaRPr>
          </a:p>
          <a:p>
            <a:pPr marL="400050" lvl="1" indent="-457200">
              <a:buClr>
                <a:srgbClr val="C00000"/>
              </a:buClr>
              <a:buFont typeface="+mj-lt"/>
              <a:buAutoNum type="arabicPeriod" startAt="9"/>
              <a:tabLst>
                <a:tab pos="2857500" algn="l"/>
              </a:tabLst>
            </a:pPr>
            <a:r>
              <a:rPr lang="en-US" sz="2100" dirty="0">
                <a:latin typeface="Arial" panose="020B0604020202020204" pitchFamily="34" charset="0"/>
                <a:cs typeface="Arial" panose="020B0604020202020204" pitchFamily="34" charset="0"/>
              </a:rPr>
              <a:t>On a suitable coordinate grid, shade the region that satisfies the inequalities </a:t>
            </a:r>
            <a:r>
              <a:rPr lang="en-US" sz="2100" i="1" dirty="0">
                <a:latin typeface="Arial" panose="020B0604020202020204" pitchFamily="34" charset="0"/>
                <a:cs typeface="Arial" panose="020B0604020202020204" pitchFamily="34" charset="0"/>
              </a:rPr>
              <a:t>x</a:t>
            </a:r>
            <a:r>
              <a:rPr lang="en-US" sz="21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5, </a:t>
            </a:r>
            <a:r>
              <a:rPr lang="en-US" sz="2100" i="1" dirty="0">
                <a:latin typeface="Arial" panose="020B0604020202020204" pitchFamily="34" charset="0"/>
                <a:cs typeface="Arial" panose="020B0604020202020204" pitchFamily="34" charset="0"/>
              </a:rPr>
              <a:t>x</a:t>
            </a:r>
            <a:r>
              <a:rPr lang="en-US" sz="21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&lt; 3</a:t>
            </a:r>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&gt; -</a:t>
            </a:r>
            <a:r>
              <a:rPr lang="en-US" sz="2100" i="1" dirty="0">
                <a:latin typeface="Arial" panose="020B0604020202020204" pitchFamily="34" charset="0"/>
                <a:cs typeface="Arial" panose="020B0604020202020204" pitchFamily="34" charset="0"/>
              </a:rPr>
              <a:t>x</a:t>
            </a:r>
            <a:r>
              <a:rPr lang="en-US" sz="2100" dirty="0">
                <a:latin typeface="Arial" panose="020B0604020202020204" pitchFamily="34" charset="0"/>
                <a:cs typeface="Arial" panose="020B0604020202020204" pitchFamily="34" charset="0"/>
              </a:rPr>
              <a:t> + 3</a:t>
            </a: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17" name="Rectangle 16"/>
          <p:cNvSpPr/>
          <p:nvPr/>
        </p:nvSpPr>
        <p:spPr>
          <a:xfrm flipH="1">
            <a:off x="251520" y="2996952"/>
            <a:ext cx="5256584" cy="67710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900" b="1" dirty="0" smtClean="0">
                <a:solidFill>
                  <a:srgbClr val="C00000"/>
                </a:solidFill>
                <a:latin typeface="Arial" panose="020B0604020202020204" pitchFamily="34" charset="0"/>
                <a:cs typeface="Arial" panose="020B0604020202020204" pitchFamily="34" charset="0"/>
              </a:rPr>
              <a:t>Q7a </a:t>
            </a:r>
            <a:r>
              <a:rPr lang="en-US" sz="1900" b="1" dirty="0">
                <a:solidFill>
                  <a:srgbClr val="C00000"/>
                </a:solidFill>
                <a:latin typeface="Arial" panose="020B0604020202020204" pitchFamily="34" charset="0"/>
                <a:cs typeface="Arial" panose="020B0604020202020204" pitchFamily="34" charset="0"/>
              </a:rPr>
              <a:t>hint</a:t>
            </a:r>
            <a:r>
              <a:rPr lang="en-US" sz="1900" dirty="0">
                <a:solidFill>
                  <a:schemeClr val="tx1"/>
                </a:solidFill>
                <a:latin typeface="Arial" panose="020B0604020202020204" pitchFamily="34" charset="0"/>
                <a:cs typeface="Arial" panose="020B0604020202020204" pitchFamily="34" charset="0"/>
              </a:rPr>
              <a:t> – Should you make the line </a:t>
            </a:r>
            <a:r>
              <a:rPr lang="en-US" sz="1900" i="1" dirty="0">
                <a:solidFill>
                  <a:schemeClr val="tx1"/>
                </a:solidFill>
                <a:latin typeface="Arial" panose="020B0604020202020204" pitchFamily="34" charset="0"/>
                <a:cs typeface="Arial" panose="020B0604020202020204" pitchFamily="34" charset="0"/>
              </a:rPr>
              <a:t>y</a:t>
            </a:r>
            <a:r>
              <a:rPr lang="en-US" sz="1900" dirty="0">
                <a:solidFill>
                  <a:schemeClr val="tx1"/>
                </a:solidFill>
                <a:latin typeface="Arial" panose="020B0604020202020204" pitchFamily="34" charset="0"/>
                <a:cs typeface="Arial" panose="020B0604020202020204" pitchFamily="34" charset="0"/>
              </a:rPr>
              <a:t> = </a:t>
            </a:r>
            <a:r>
              <a:rPr lang="en-US" sz="1900" i="1" dirty="0">
                <a:solidFill>
                  <a:schemeClr val="tx1"/>
                </a:solidFill>
                <a:latin typeface="Arial" panose="020B0604020202020204" pitchFamily="34" charset="0"/>
                <a:cs typeface="Arial" panose="020B0604020202020204" pitchFamily="34" charset="0"/>
              </a:rPr>
              <a:t>x</a:t>
            </a:r>
            <a:r>
              <a:rPr lang="en-US" sz="1900" dirty="0">
                <a:solidFill>
                  <a:schemeClr val="tx1"/>
                </a:solidFill>
                <a:latin typeface="Arial" panose="020B0604020202020204" pitchFamily="34" charset="0"/>
                <a:cs typeface="Arial" panose="020B0604020202020204" pitchFamily="34" charset="0"/>
              </a:rPr>
              <a:t> solid or dotted?</a:t>
            </a:r>
          </a:p>
        </p:txBody>
      </p:sp>
      <p:sp>
        <p:nvSpPr>
          <p:cNvPr id="18" name="Rectangle 17"/>
          <p:cNvSpPr/>
          <p:nvPr/>
        </p:nvSpPr>
        <p:spPr>
          <a:xfrm flipH="1">
            <a:off x="259904" y="3755648"/>
            <a:ext cx="5248200" cy="9694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900" b="1" dirty="0" smtClean="0">
                <a:solidFill>
                  <a:srgbClr val="C00000"/>
                </a:solidFill>
                <a:latin typeface="Arial" panose="020B0604020202020204" pitchFamily="34" charset="0"/>
                <a:cs typeface="Arial" panose="020B0604020202020204" pitchFamily="34" charset="0"/>
              </a:rPr>
              <a:t>Q7b </a:t>
            </a:r>
            <a:r>
              <a:rPr lang="en-US" sz="1900" b="1" dirty="0">
                <a:solidFill>
                  <a:srgbClr val="C00000"/>
                </a:solidFill>
                <a:latin typeface="Arial" panose="020B0604020202020204" pitchFamily="34" charset="0"/>
                <a:cs typeface="Arial" panose="020B0604020202020204" pitchFamily="34" charset="0"/>
              </a:rPr>
              <a:t>hint</a:t>
            </a:r>
            <a:r>
              <a:rPr lang="en-US" sz="1900" dirty="0">
                <a:solidFill>
                  <a:schemeClr val="tx1"/>
                </a:solidFill>
                <a:latin typeface="Arial" panose="020B0604020202020204" pitchFamily="34" charset="0"/>
                <a:cs typeface="Arial" panose="020B0604020202020204" pitchFamily="34" charset="0"/>
              </a:rPr>
              <a:t> – Choose a coordinate to test whether y &gt; </a:t>
            </a:r>
            <a:r>
              <a:rPr lang="en-US" sz="1900" dirty="0" smtClean="0">
                <a:solidFill>
                  <a:schemeClr val="tx1"/>
                </a:solidFill>
                <a:latin typeface="Arial" panose="020B0604020202020204" pitchFamily="34" charset="0"/>
                <a:cs typeface="Arial" panose="020B0604020202020204" pitchFamily="34" charset="0"/>
              </a:rPr>
              <a:t>2x</a:t>
            </a:r>
            <a:r>
              <a:rPr lang="en-US" sz="1900" dirty="0">
                <a:solidFill>
                  <a:schemeClr val="tx1"/>
                </a:solidFill>
                <a:latin typeface="Arial" panose="020B0604020202020204" pitchFamily="34" charset="0"/>
                <a:cs typeface="Arial" panose="020B0604020202020204" pitchFamily="34" charset="0"/>
              </a:rPr>
              <a:t>. This will show you whether to shade that side of the line.</a:t>
            </a:r>
          </a:p>
        </p:txBody>
      </p:sp>
      <p:sp>
        <p:nvSpPr>
          <p:cNvPr id="9" name="Rectangle 8"/>
          <p:cNvSpPr/>
          <p:nvPr/>
        </p:nvSpPr>
        <p:spPr>
          <a:xfrm flipH="1">
            <a:off x="256243" y="5920244"/>
            <a:ext cx="8492221" cy="67710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900" b="1" dirty="0" smtClean="0">
                <a:solidFill>
                  <a:srgbClr val="C00000"/>
                </a:solidFill>
                <a:latin typeface="Arial" panose="020B0604020202020204" pitchFamily="34" charset="0"/>
                <a:cs typeface="Arial" panose="020B0604020202020204" pitchFamily="34" charset="0"/>
              </a:rPr>
              <a:t>Q9 </a:t>
            </a:r>
            <a:r>
              <a:rPr lang="en-US" sz="1900" b="1" dirty="0">
                <a:solidFill>
                  <a:srgbClr val="C00000"/>
                </a:solidFill>
                <a:latin typeface="Arial" panose="020B0604020202020204" pitchFamily="34" charset="0"/>
                <a:cs typeface="Arial" panose="020B0604020202020204" pitchFamily="34" charset="0"/>
              </a:rPr>
              <a:t>hint</a:t>
            </a:r>
            <a:r>
              <a:rPr lang="en-US" sz="1900" dirty="0">
                <a:solidFill>
                  <a:schemeClr val="tx1"/>
                </a:solidFill>
                <a:latin typeface="Arial" panose="020B0604020202020204" pitchFamily="34" charset="0"/>
                <a:cs typeface="Arial" panose="020B0604020202020204" pitchFamily="34" charset="0"/>
              </a:rPr>
              <a:t> – Draw the four graphs on a suitable coordinate grid.</a:t>
            </a:r>
          </a:p>
          <a:p>
            <a:r>
              <a:rPr lang="en-US" sz="1900" dirty="0">
                <a:solidFill>
                  <a:schemeClr val="tx1"/>
                </a:solidFill>
                <a:latin typeface="Arial" panose="020B0604020202020204" pitchFamily="34" charset="0"/>
                <a:cs typeface="Arial" panose="020B0604020202020204" pitchFamily="34" charset="0"/>
              </a:rPr>
              <a:t>Decide which area satisfies all four inequalities by testing coordinates.</a:t>
            </a:r>
          </a:p>
        </p:txBody>
      </p:sp>
    </p:spTree>
    <p:extLst>
      <p:ext uri="{BB962C8B-B14F-4D97-AF65-F5344CB8AC3E}">
        <p14:creationId xmlns:p14="http://schemas.microsoft.com/office/powerpoint/2010/main" val="1290522257"/>
      </p:ext>
    </p:extLst>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493</a:t>
            </a:r>
            <a:endParaRPr lang="en-GB" sz="1400" b="1" dirty="0">
              <a:latin typeface="Calibri" panose="020F0502020204030204" pitchFamily="34" charset="0"/>
            </a:endParaRPr>
          </a:p>
        </p:txBody>
      </p:sp>
      <p:sp>
        <p:nvSpPr>
          <p:cNvPr id="3" name="Rectangle 2"/>
          <p:cNvSpPr/>
          <p:nvPr/>
        </p:nvSpPr>
        <p:spPr>
          <a:xfrm>
            <a:off x="251520" y="1196752"/>
            <a:ext cx="5256584" cy="1431161"/>
          </a:xfrm>
          <a:prstGeom prst="rect">
            <a:avLst/>
          </a:prstGeom>
        </p:spPr>
        <p:txBody>
          <a:bodyPr wrap="square">
            <a:spAutoFit/>
          </a:bodyPr>
          <a:lstStyle/>
          <a:p>
            <a:pPr lvl="1" indent="-457200">
              <a:buClr>
                <a:srgbClr val="C00000"/>
              </a:buClr>
              <a:buFont typeface="+mj-lt"/>
              <a:buAutoNum type="arabicPeriod" startAt="8"/>
              <a:tabLst>
                <a:tab pos="742950" algn="l"/>
                <a:tab pos="2857500" algn="l"/>
              </a:tabLst>
            </a:pPr>
            <a:r>
              <a:rPr lang="en-US" sz="2100" dirty="0">
                <a:latin typeface="Arial" panose="020B0604020202020204" pitchFamily="34" charset="0"/>
                <a:cs typeface="Arial" panose="020B0604020202020204" pitchFamily="34" charset="0"/>
              </a:rPr>
              <a:t>The diagram shows the lines </a:t>
            </a:r>
            <a:r>
              <a:rPr lang="en-US" sz="2100" i="1" dirty="0">
                <a:latin typeface="Arial" panose="020B0604020202020204" pitchFamily="34" charset="0"/>
                <a:cs typeface="Arial" panose="020B0604020202020204" pitchFamily="34" charset="0"/>
              </a:rPr>
              <a:t>y</a:t>
            </a:r>
            <a:r>
              <a:rPr lang="en-US" sz="2100" dirty="0">
                <a:latin typeface="Arial" panose="020B0604020202020204" pitchFamily="34" charset="0"/>
                <a:cs typeface="Arial" panose="020B0604020202020204" pitchFamily="34" charset="0"/>
              </a:rPr>
              <a:t> = </a:t>
            </a:r>
            <a:r>
              <a:rPr lang="en-US" sz="2100" i="1" dirty="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a:t>
            </a:r>
            <a:br>
              <a:rPr lang="en-US" sz="2100" dirty="0" smtClean="0">
                <a:latin typeface="Arial" panose="020B0604020202020204" pitchFamily="34" charset="0"/>
                <a:cs typeface="Arial" panose="020B0604020202020204" pitchFamily="34" charset="0"/>
              </a:rPr>
            </a:br>
            <a:r>
              <a:rPr lang="en-US" sz="2100" i="1" dirty="0" smtClean="0">
                <a:latin typeface="Arial" panose="020B0604020202020204" pitchFamily="34" charset="0"/>
                <a:cs typeface="Arial" panose="020B0604020202020204" pitchFamily="34" charset="0"/>
              </a:rPr>
              <a:t>y </a:t>
            </a:r>
            <a:r>
              <a:rPr lang="en-US" sz="2100" dirty="0" smtClean="0">
                <a:latin typeface="Arial" panose="020B0604020202020204" pitchFamily="34" charset="0"/>
                <a:cs typeface="Arial" panose="020B0604020202020204" pitchFamily="34" charset="0"/>
              </a:rPr>
              <a:t>= -2</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and </a:t>
            </a:r>
            <a:r>
              <a:rPr lang="en-US" sz="2100" i="1" dirty="0">
                <a:latin typeface="Arial" panose="020B0604020202020204" pitchFamily="34" charset="0"/>
                <a:cs typeface="Arial" panose="020B0604020202020204" pitchFamily="34" charset="0"/>
              </a:rPr>
              <a:t>y</a:t>
            </a:r>
            <a:r>
              <a:rPr lang="en-US" sz="2100" dirty="0">
                <a:latin typeface="Arial" panose="020B0604020202020204" pitchFamily="34" charset="0"/>
                <a:cs typeface="Arial" panose="020B0604020202020204" pitchFamily="34" charset="0"/>
              </a:rPr>
              <a:t> = 5 On a copy of this diagram, shade the area represented by </a:t>
            </a:r>
            <a:r>
              <a:rPr lang="en-US" sz="2100" i="1" dirty="0">
                <a:latin typeface="Arial" panose="020B0604020202020204" pitchFamily="34" charset="0"/>
                <a:cs typeface="Arial" panose="020B0604020202020204" pitchFamily="34" charset="0"/>
              </a:rPr>
              <a:t>y</a:t>
            </a:r>
            <a:r>
              <a:rPr lang="en-US" sz="21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-2</a:t>
            </a:r>
            <a:r>
              <a:rPr lang="en-US" sz="2100" i="1" dirty="0">
                <a:latin typeface="Arial" panose="020B0604020202020204" pitchFamily="34" charset="0"/>
                <a:cs typeface="Arial" panose="020B0604020202020204" pitchFamily="34" charset="0"/>
              </a:rPr>
              <a:t>x</a:t>
            </a:r>
            <a:r>
              <a:rPr lang="en-US" sz="2100" dirty="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&gt; </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&lt; 5</a:t>
            </a:r>
            <a:endParaRPr lang="en-US" sz="21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17" name="Rectangle 16"/>
          <p:cNvSpPr/>
          <p:nvPr/>
        </p:nvSpPr>
        <p:spPr>
          <a:xfrm flipH="1">
            <a:off x="205891" y="5589240"/>
            <a:ext cx="5275834" cy="9694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900" b="1" dirty="0" smtClean="0">
                <a:solidFill>
                  <a:srgbClr val="C00000"/>
                </a:solidFill>
                <a:latin typeface="Arial" panose="020B0604020202020204" pitchFamily="34" charset="0"/>
                <a:cs typeface="Arial" panose="020B0604020202020204" pitchFamily="34" charset="0"/>
              </a:rPr>
              <a:t>Q8 </a:t>
            </a:r>
            <a:r>
              <a:rPr lang="en-US" sz="1900" b="1" dirty="0">
                <a:solidFill>
                  <a:srgbClr val="C00000"/>
                </a:solidFill>
                <a:latin typeface="Arial" panose="020B0604020202020204" pitchFamily="34" charset="0"/>
                <a:cs typeface="Arial" panose="020B0604020202020204" pitchFamily="34" charset="0"/>
              </a:rPr>
              <a:t>hint</a:t>
            </a:r>
            <a:r>
              <a:rPr lang="en-US" sz="1900" dirty="0">
                <a:solidFill>
                  <a:schemeClr val="tx1"/>
                </a:solidFill>
                <a:latin typeface="Arial" panose="020B0604020202020204" pitchFamily="34" charset="0"/>
                <a:cs typeface="Arial" panose="020B0604020202020204" pitchFamily="34" charset="0"/>
              </a:rPr>
              <a:t> – For each line, decide if the area to shade is above or below it. To do this, choose a coordinate pair and test it.</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296494" y="2636912"/>
            <a:ext cx="3131490" cy="2818342"/>
          </a:xfrm>
          <a:prstGeom prst="rect">
            <a:avLst/>
          </a:prstGeom>
        </p:spPr>
      </p:pic>
    </p:spTree>
    <p:extLst>
      <p:ext uri="{BB962C8B-B14F-4D97-AF65-F5344CB8AC3E}">
        <p14:creationId xmlns:p14="http://schemas.microsoft.com/office/powerpoint/2010/main" val="3457376666"/>
      </p:ext>
    </p:extLst>
  </p:cSld>
  <p:clrMapOvr>
    <a:masterClrMapping/>
  </p:clrMapOvr>
  <p:transition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494</a:t>
            </a:r>
            <a:endParaRPr lang="en-GB" sz="1400" b="1" dirty="0">
              <a:latin typeface="Calibri" panose="020F0502020204030204" pitchFamily="34" charset="0"/>
            </a:endParaRPr>
          </a:p>
        </p:txBody>
      </p:sp>
      <p:sp>
        <p:nvSpPr>
          <p:cNvPr id="3" name="Rectangle 2"/>
          <p:cNvSpPr/>
          <p:nvPr/>
        </p:nvSpPr>
        <p:spPr>
          <a:xfrm>
            <a:off x="251520" y="1196752"/>
            <a:ext cx="8594277" cy="1708160"/>
          </a:xfrm>
          <a:prstGeom prst="rect">
            <a:avLst/>
          </a:prstGeom>
        </p:spPr>
        <p:txBody>
          <a:bodyPr wrap="square">
            <a:spAutoFit/>
          </a:bodyPr>
          <a:lstStyle/>
          <a:p>
            <a:pPr marL="0" lvl="1">
              <a:buClr>
                <a:srgbClr val="C00000"/>
              </a:buClr>
              <a:tabLst>
                <a:tab pos="742950" algn="l"/>
                <a:tab pos="2857500" algn="l"/>
              </a:tabLst>
            </a:pPr>
            <a:r>
              <a:rPr lang="en-US" sz="2100" b="1" dirty="0">
                <a:solidFill>
                  <a:srgbClr val="0070C0"/>
                </a:solidFill>
                <a:latin typeface="Arial" panose="020B0604020202020204" pitchFamily="34" charset="0"/>
                <a:cs typeface="Arial" panose="020B0604020202020204" pitchFamily="34" charset="0"/>
              </a:rPr>
              <a:t>Graphs of quadratic functions</a:t>
            </a:r>
          </a:p>
          <a:p>
            <a:pPr lvl="1" indent="-457200">
              <a:buClr>
                <a:srgbClr val="C00000"/>
              </a:buClr>
              <a:buFont typeface="+mj-lt"/>
              <a:buAutoNum type="arabicPeriod"/>
              <a:tabLst>
                <a:tab pos="742950" algn="l"/>
                <a:tab pos="2857500" algn="l"/>
              </a:tabLst>
            </a:pPr>
            <a:r>
              <a:rPr lang="en-US" sz="2100" dirty="0" smtClean="0">
                <a:latin typeface="Arial" panose="020B0604020202020204" pitchFamily="34" charset="0"/>
                <a:cs typeface="Arial" panose="020B0604020202020204" pitchFamily="34" charset="0"/>
              </a:rPr>
              <a:t>For </a:t>
            </a:r>
            <a:r>
              <a:rPr lang="en-US" sz="2100" dirty="0">
                <a:latin typeface="Arial" panose="020B0604020202020204" pitchFamily="34" charset="0"/>
                <a:cs typeface="Arial" panose="020B0604020202020204" pitchFamily="34" charset="0"/>
              </a:rPr>
              <a:t>each of these </a:t>
            </a:r>
            <a:r>
              <a:rPr lang="en-US" sz="2100" dirty="0" smtClean="0">
                <a:latin typeface="Arial" panose="020B0604020202020204" pitchFamily="34" charset="0"/>
                <a:cs typeface="Arial" panose="020B0604020202020204" pitchFamily="34" charset="0"/>
              </a:rPr>
              <a:t>graphs </a:t>
            </a:r>
            <a:r>
              <a:rPr lang="en-US" sz="2100" dirty="0">
                <a:latin typeface="Arial" panose="020B0604020202020204" pitchFamily="34" charset="0"/>
                <a:cs typeface="Arial" panose="020B0604020202020204" pitchFamily="34" charset="0"/>
              </a:rPr>
              <a:t>write down </a:t>
            </a:r>
            <a:r>
              <a:rPr lang="en-US" sz="2100" dirty="0" smtClean="0">
                <a:latin typeface="Arial" panose="020B0604020202020204" pitchFamily="34" charset="0"/>
                <a:cs typeface="Arial" panose="020B0604020202020204" pitchFamily="34" charset="0"/>
              </a:rPr>
              <a:t>the </a:t>
            </a:r>
          </a:p>
          <a:p>
            <a:pPr marL="855663" lvl="2" indent="-398463">
              <a:buClr>
                <a:srgbClr val="C00000"/>
              </a:buClr>
              <a:buFont typeface="+mj-lt"/>
              <a:buAutoNum type="romanLcPeriod"/>
              <a:tabLst>
                <a:tab pos="3943350" algn="l"/>
              </a:tabLst>
            </a:pPr>
            <a:r>
              <a:rPr lang="en-US" sz="2100" dirty="0" smtClean="0">
                <a:latin typeface="Arial" panose="020B0604020202020204" pitchFamily="34" charset="0"/>
                <a:cs typeface="Arial" panose="020B0604020202020204" pitchFamily="34" charset="0"/>
              </a:rPr>
              <a:t>solutions </a:t>
            </a:r>
            <a:r>
              <a:rPr lang="en-US" sz="2100" dirty="0">
                <a:latin typeface="Arial" panose="020B0604020202020204" pitchFamily="34" charset="0"/>
                <a:cs typeface="Arial" panose="020B0604020202020204" pitchFamily="34" charset="0"/>
              </a:rPr>
              <a:t>to </a:t>
            </a:r>
            <a:r>
              <a:rPr lang="en-US" sz="2100" i="1" dirty="0">
                <a:latin typeface="Arial" panose="020B0604020202020204" pitchFamily="34" charset="0"/>
                <a:cs typeface="Arial" panose="020B0604020202020204" pitchFamily="34" charset="0"/>
              </a:rPr>
              <a:t>y</a:t>
            </a:r>
            <a:r>
              <a:rPr lang="en-US" sz="2100" dirty="0">
                <a:latin typeface="Arial" panose="020B0604020202020204" pitchFamily="34" charset="0"/>
                <a:cs typeface="Arial" panose="020B0604020202020204" pitchFamily="34" charset="0"/>
              </a:rPr>
              <a:t> = </a:t>
            </a:r>
            <a:r>
              <a:rPr lang="en-US" sz="2100" dirty="0" smtClean="0">
                <a:latin typeface="Arial" panose="020B0604020202020204" pitchFamily="34" charset="0"/>
                <a:cs typeface="Arial" panose="020B0604020202020204" pitchFamily="34" charset="0"/>
              </a:rPr>
              <a:t>0</a:t>
            </a:r>
          </a:p>
          <a:p>
            <a:pPr marL="855663" lvl="2" indent="-398463">
              <a:buClr>
                <a:srgbClr val="C00000"/>
              </a:buClr>
              <a:buFont typeface="+mj-lt"/>
              <a:buAutoNum type="romanLcPeriod"/>
              <a:tabLst>
                <a:tab pos="3943350" algn="l"/>
              </a:tabLst>
            </a:pPr>
            <a:r>
              <a:rPr lang="en-US" sz="2100" dirty="0" smtClean="0">
                <a:latin typeface="Arial" panose="020B0604020202020204" pitchFamily="34" charset="0"/>
                <a:cs typeface="Arial" panose="020B0604020202020204" pitchFamily="34" charset="0"/>
              </a:rPr>
              <a:t>intercept </a:t>
            </a:r>
            <a:r>
              <a:rPr lang="en-US" sz="2100" dirty="0">
                <a:latin typeface="Arial" panose="020B0604020202020204" pitchFamily="34" charset="0"/>
                <a:cs typeface="Arial" panose="020B0604020202020204" pitchFamily="34" charset="0"/>
              </a:rPr>
              <a:t>with the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-axis</a:t>
            </a:r>
            <a:endParaRPr lang="en-US" sz="21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a:t>15 – </a:t>
            </a:r>
            <a:r>
              <a:rPr lang="en-GB" sz="4000" dirty="0" smtClean="0"/>
              <a:t>Strengthen</a:t>
            </a:r>
            <a:endParaRPr lang="en-GB" sz="4000" b="1" dirty="0" smtClean="0"/>
          </a:p>
        </p:txBody>
      </p:sp>
      <p:sp>
        <p:nvSpPr>
          <p:cNvPr id="17" name="Rectangle 16"/>
          <p:cNvSpPr/>
          <p:nvPr/>
        </p:nvSpPr>
        <p:spPr>
          <a:xfrm flipH="1">
            <a:off x="251520" y="3268722"/>
            <a:ext cx="3240360" cy="1600438"/>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r>
              <a:rPr lang="en-US" sz="2000" dirty="0" smtClean="0">
                <a:solidFill>
                  <a:schemeClr val="tx1"/>
                </a:solidFill>
                <a:latin typeface="Arial" panose="020B0604020202020204" pitchFamily="34" charset="0"/>
                <a:cs typeface="Arial" panose="020B0604020202020204" pitchFamily="34" charset="0"/>
              </a:rPr>
              <a:t>Find  the </a:t>
            </a:r>
            <a:br>
              <a:rPr lang="en-US" sz="2000" dirty="0" smtClean="0">
                <a:solidFill>
                  <a:schemeClr val="tx1"/>
                </a:solidFill>
                <a:latin typeface="Arial" panose="020B0604020202020204" pitchFamily="34" charset="0"/>
                <a:cs typeface="Arial" panose="020B0604020202020204" pitchFamily="34" charset="0"/>
              </a:rPr>
            </a:b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values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when </a:t>
            </a:r>
            <a:br>
              <a:rPr lang="en-US" sz="2000" dirty="0" smtClean="0">
                <a:solidFill>
                  <a:schemeClr val="tx1"/>
                </a:solidFill>
                <a:latin typeface="Arial" panose="020B0604020202020204" pitchFamily="34" charset="0"/>
                <a:cs typeface="Arial" panose="020B0604020202020204" pitchFamily="34" charset="0"/>
              </a:rPr>
            </a:b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 = 0</a:t>
            </a:r>
          </a:p>
          <a:p>
            <a:endParaRPr lang="en-US" dirty="0" smtClean="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7753" y="1196752"/>
            <a:ext cx="548640" cy="548640"/>
          </a:xfrm>
          <a:prstGeom prst="rect">
            <a:avLst/>
          </a:prstGeom>
        </p:spPr>
      </p:pic>
      <p:sp>
        <p:nvSpPr>
          <p:cNvPr id="9" name="Rectangle 8"/>
          <p:cNvSpPr/>
          <p:nvPr/>
        </p:nvSpPr>
        <p:spPr>
          <a:xfrm flipH="1">
            <a:off x="251520" y="5028565"/>
            <a:ext cx="3240360" cy="1538883"/>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r>
              <a:rPr lang="en-US" sz="2000" dirty="0" smtClean="0">
                <a:solidFill>
                  <a:schemeClr val="tx1"/>
                </a:solidFill>
                <a:latin typeface="Arial" panose="020B0604020202020204" pitchFamily="34" charset="0"/>
                <a:cs typeface="Arial" panose="020B0604020202020204" pitchFamily="34" charset="0"/>
              </a:rPr>
              <a:t>Find  the </a:t>
            </a:r>
            <a:br>
              <a:rPr lang="en-US" sz="2000" dirty="0" smtClean="0">
                <a:solidFill>
                  <a:schemeClr val="tx1"/>
                </a:solidFill>
                <a:latin typeface="Arial" panose="020B0604020202020204" pitchFamily="34" charset="0"/>
                <a:cs typeface="Arial" panose="020B0604020202020204" pitchFamily="34" charset="0"/>
              </a:rPr>
            </a:b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 values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when </a:t>
            </a:r>
            <a:br>
              <a:rPr lang="en-US" sz="2000" dirty="0" smtClean="0">
                <a:solidFill>
                  <a:schemeClr val="tx1"/>
                </a:solidFill>
                <a:latin typeface="Arial" panose="020B0604020202020204" pitchFamily="34" charset="0"/>
                <a:cs typeface="Arial" panose="020B0604020202020204" pitchFamily="34" charset="0"/>
              </a:rPr>
            </a:b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 0</a:t>
            </a:r>
            <a:endParaRPr lang="en-US" sz="1600" dirty="0">
              <a:solidFill>
                <a:schemeClr val="tx1"/>
              </a:solidFill>
              <a:latin typeface="Arial" panose="020B0604020202020204" pitchFamily="34" charset="0"/>
              <a:cs typeface="Arial" panose="020B0604020202020204" pitchFamily="34" charset="0"/>
            </a:endParaRPr>
          </a:p>
          <a:p>
            <a:endParaRPr lang="en-US" sz="1200" dirty="0" smtClean="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3528" y="3329443"/>
            <a:ext cx="2020826" cy="143413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23529" y="5094945"/>
            <a:ext cx="2016204" cy="1441724"/>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563888" y="2060847"/>
            <a:ext cx="5256584" cy="2088233"/>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564147" y="4221088"/>
            <a:ext cx="5302246" cy="2329776"/>
          </a:xfrm>
          <a:prstGeom prst="rect">
            <a:avLst/>
          </a:prstGeom>
        </p:spPr>
      </p:pic>
    </p:spTree>
    <p:extLst>
      <p:ext uri="{BB962C8B-B14F-4D97-AF65-F5344CB8AC3E}">
        <p14:creationId xmlns:p14="http://schemas.microsoft.com/office/powerpoint/2010/main" val="3343997588"/>
      </p:ext>
    </p:extLst>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494</a:t>
            </a:r>
            <a:endParaRPr lang="en-GB" sz="1400" b="1" dirty="0">
              <a:latin typeface="Calibri" panose="020F0502020204030204" pitchFamily="34" charset="0"/>
            </a:endParaRPr>
          </a:p>
        </p:txBody>
      </p:sp>
      <p:sp>
        <p:nvSpPr>
          <p:cNvPr id="3" name="Rectangle 2"/>
          <p:cNvSpPr/>
          <p:nvPr/>
        </p:nvSpPr>
        <p:spPr>
          <a:xfrm>
            <a:off x="251520" y="1196752"/>
            <a:ext cx="5256584" cy="5586145"/>
          </a:xfrm>
          <a:prstGeom prst="rect">
            <a:avLst/>
          </a:prstGeom>
        </p:spPr>
        <p:txBody>
          <a:bodyPr wrap="square">
            <a:spAutoFit/>
          </a:bodyPr>
          <a:lstStyle/>
          <a:p>
            <a:pPr marL="342900" lvl="1" indent="-342900">
              <a:buClr>
                <a:srgbClr val="C00000"/>
              </a:buClr>
              <a:buFont typeface="+mj-lt"/>
              <a:buAutoNum type="arabicPeriod" startAt="2"/>
              <a:tabLst>
                <a:tab pos="742950" algn="l"/>
                <a:tab pos="2857500" algn="l"/>
              </a:tabLst>
            </a:pPr>
            <a:r>
              <a:rPr lang="en-US" sz="2100" dirty="0" smtClean="0">
                <a:latin typeface="Arial" panose="020B0604020202020204" pitchFamily="34" charset="0"/>
                <a:cs typeface="Arial" panose="020B0604020202020204" pitchFamily="34" charset="0"/>
              </a:rPr>
              <a:t>A curve </a:t>
            </a:r>
            <a:r>
              <a:rPr lang="en-US" sz="2100" dirty="0">
                <a:latin typeface="Arial" panose="020B0604020202020204" pitchFamily="34" charset="0"/>
                <a:cs typeface="Arial" panose="020B0604020202020204" pitchFamily="34" charset="0"/>
              </a:rPr>
              <a:t>has the equation </a:t>
            </a: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x</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 – 8</a:t>
            </a:r>
          </a:p>
          <a:p>
            <a:pPr marL="685800" lvl="2" indent="-342900">
              <a:buClr>
                <a:srgbClr val="C00000"/>
              </a:buClr>
              <a:buFont typeface="+mj-lt"/>
              <a:buAutoNum type="alphaLcPeriod"/>
              <a:tabLst>
                <a:tab pos="1428750" algn="l"/>
                <a:tab pos="2857500" algn="l"/>
              </a:tabLst>
            </a:pPr>
            <a:r>
              <a:rPr lang="en-US" sz="2100" dirty="0" smtClean="0">
                <a:latin typeface="Arial" panose="020B0604020202020204" pitchFamily="34" charset="0"/>
                <a:cs typeface="Arial" panose="020B0604020202020204" pitchFamily="34" charset="0"/>
              </a:rPr>
              <a:t>When </a:t>
            </a: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 0</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____________________ = 0</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So (</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 </a:t>
            </a:r>
            <a:r>
              <a:rPr lang="en-US" sz="2100" dirty="0" smtClean="0">
                <a:latin typeface="Arial" panose="020B0604020202020204" pitchFamily="34" charset="0"/>
                <a:cs typeface="Arial" panose="020B0604020202020204" pitchFamily="34" charset="0"/>
                <a:sym typeface="Wingdings" panose="05000000000000000000" pitchFamily="2" charset="2"/>
              </a:rPr>
              <a:t> = 0)(</a:t>
            </a:r>
            <a:r>
              <a:rPr lang="en-US" sz="2100" i="1" dirty="0" smtClean="0">
                <a:latin typeface="Arial" panose="020B0604020202020204" pitchFamily="34" charset="0"/>
                <a:cs typeface="Arial" panose="020B0604020202020204" pitchFamily="34" charset="0"/>
                <a:sym typeface="Wingdings" panose="05000000000000000000" pitchFamily="2" charset="2"/>
              </a:rPr>
              <a:t>x</a:t>
            </a:r>
            <a:r>
              <a:rPr lang="en-US" sz="2100" dirty="0" smtClean="0">
                <a:latin typeface="Arial" panose="020B0604020202020204" pitchFamily="34" charset="0"/>
                <a:cs typeface="Arial" panose="020B0604020202020204" pitchFamily="34" charset="0"/>
                <a:sym typeface="Wingdings" panose="05000000000000000000" pitchFamily="2" charset="2"/>
              </a:rPr>
              <a:t> + ) = 0</a:t>
            </a:r>
            <a:br>
              <a:rPr lang="en-US" sz="2100" dirty="0" smtClean="0">
                <a:latin typeface="Arial" panose="020B0604020202020204" pitchFamily="34" charset="0"/>
                <a:cs typeface="Arial" panose="020B0604020202020204" pitchFamily="34" charset="0"/>
                <a:sym typeface="Wingdings" panose="05000000000000000000" pitchFamily="2" charset="2"/>
              </a:rPr>
            </a:br>
            <a:r>
              <a:rPr lang="en-US" sz="2100" dirty="0" smtClean="0">
                <a:latin typeface="Arial" panose="020B0604020202020204" pitchFamily="34" charset="0"/>
                <a:cs typeface="Arial" panose="020B0604020202020204" pitchFamily="34" charset="0"/>
                <a:sym typeface="Wingdings" panose="05000000000000000000" pitchFamily="2" charset="2"/>
              </a:rPr>
              <a:t>There are two possible solutions:</a:t>
            </a:r>
            <a:br>
              <a:rPr lang="en-US" sz="2100" dirty="0" smtClean="0">
                <a:latin typeface="Arial" panose="020B0604020202020204" pitchFamily="34" charset="0"/>
                <a:cs typeface="Arial" panose="020B0604020202020204" pitchFamily="34" charset="0"/>
                <a:sym typeface="Wingdings" panose="05000000000000000000" pitchFamily="2" charset="2"/>
              </a:rPr>
            </a:br>
            <a:r>
              <a:rPr lang="en-US" sz="2100" dirty="0" smtClean="0">
                <a:latin typeface="Arial" panose="020B0604020202020204" pitchFamily="34" charset="0"/>
                <a:cs typeface="Arial" panose="020B0604020202020204" pitchFamily="34" charset="0"/>
                <a:sym typeface="Wingdings" panose="05000000000000000000" pitchFamily="2" charset="2"/>
              </a:rPr>
              <a:t>	</a:t>
            </a:r>
            <a:r>
              <a:rPr lang="en-US" sz="2100" i="1" dirty="0" smtClean="0">
                <a:latin typeface="Arial" panose="020B0604020202020204" pitchFamily="34" charset="0"/>
                <a:cs typeface="Arial" panose="020B0604020202020204" pitchFamily="34" charset="0"/>
                <a:sym typeface="Wingdings" panose="05000000000000000000" pitchFamily="2" charset="2"/>
              </a:rPr>
              <a:t>x</a:t>
            </a:r>
            <a:r>
              <a:rPr lang="en-US" sz="2100" dirty="0" smtClean="0">
                <a:latin typeface="Arial" panose="020B0604020202020204" pitchFamily="34" charset="0"/>
                <a:cs typeface="Arial" panose="020B0604020202020204" pitchFamily="34" charset="0"/>
                <a:sym typeface="Wingdings" panose="05000000000000000000" pitchFamily="2" charset="2"/>
              </a:rPr>
              <a:t> -  = 0	hence </a:t>
            </a:r>
            <a:r>
              <a:rPr lang="en-US" sz="2100" i="1" dirty="0" smtClean="0">
                <a:latin typeface="Arial" panose="020B0604020202020204" pitchFamily="34" charset="0"/>
                <a:cs typeface="Arial" panose="020B0604020202020204" pitchFamily="34" charset="0"/>
                <a:sym typeface="Wingdings" panose="05000000000000000000" pitchFamily="2" charset="2"/>
              </a:rPr>
              <a:t>x</a:t>
            </a:r>
            <a:r>
              <a:rPr lang="en-US" sz="2100" dirty="0" smtClean="0">
                <a:latin typeface="Arial" panose="020B0604020202020204" pitchFamily="34" charset="0"/>
                <a:cs typeface="Arial" panose="020B0604020202020204" pitchFamily="34" charset="0"/>
                <a:sym typeface="Wingdings" panose="05000000000000000000" pitchFamily="2" charset="2"/>
              </a:rPr>
              <a:t> = </a:t>
            </a:r>
            <a:br>
              <a:rPr lang="en-US" sz="2100" dirty="0" smtClean="0">
                <a:latin typeface="Arial" panose="020B0604020202020204" pitchFamily="34" charset="0"/>
                <a:cs typeface="Arial" panose="020B0604020202020204" pitchFamily="34" charset="0"/>
                <a:sym typeface="Wingdings" panose="05000000000000000000" pitchFamily="2" charset="2"/>
              </a:rPr>
            </a:br>
            <a:r>
              <a:rPr lang="en-US" sz="2100" dirty="0" smtClean="0">
                <a:latin typeface="Arial" panose="020B0604020202020204" pitchFamily="34" charset="0"/>
                <a:cs typeface="Arial" panose="020B0604020202020204" pitchFamily="34" charset="0"/>
                <a:sym typeface="Wingdings" panose="05000000000000000000" pitchFamily="2" charset="2"/>
              </a:rPr>
              <a:t>	</a:t>
            </a:r>
            <a:r>
              <a:rPr lang="en-US" sz="2100" i="1" dirty="0" smtClean="0">
                <a:latin typeface="Arial" panose="020B0604020202020204" pitchFamily="34" charset="0"/>
                <a:cs typeface="Arial" panose="020B0604020202020204" pitchFamily="34" charset="0"/>
                <a:sym typeface="Wingdings" panose="05000000000000000000" pitchFamily="2" charset="2"/>
              </a:rPr>
              <a:t>x</a:t>
            </a:r>
            <a:r>
              <a:rPr lang="en-US" sz="2100" dirty="0" smtClean="0">
                <a:latin typeface="Arial" panose="020B0604020202020204" pitchFamily="34" charset="0"/>
                <a:cs typeface="Arial" panose="020B0604020202020204" pitchFamily="34" charset="0"/>
                <a:sym typeface="Wingdings" panose="05000000000000000000" pitchFamily="2" charset="2"/>
              </a:rPr>
              <a:t> +  = 0	hence </a:t>
            </a:r>
            <a:r>
              <a:rPr lang="en-US" sz="2100" i="1" dirty="0" smtClean="0">
                <a:latin typeface="Arial" panose="020B0604020202020204" pitchFamily="34" charset="0"/>
                <a:cs typeface="Arial" panose="020B0604020202020204" pitchFamily="34" charset="0"/>
                <a:sym typeface="Wingdings" panose="05000000000000000000" pitchFamily="2" charset="2"/>
              </a:rPr>
              <a:t>x</a:t>
            </a:r>
            <a:r>
              <a:rPr lang="en-US" sz="2100" dirty="0" smtClean="0">
                <a:latin typeface="Arial" panose="020B0604020202020204" pitchFamily="34" charset="0"/>
                <a:cs typeface="Arial" panose="020B0604020202020204" pitchFamily="34" charset="0"/>
                <a:sym typeface="Wingdings" panose="05000000000000000000" pitchFamily="2" charset="2"/>
              </a:rPr>
              <a:t> = </a:t>
            </a:r>
            <a:br>
              <a:rPr lang="en-US" sz="2100" dirty="0" smtClean="0">
                <a:latin typeface="Arial" panose="020B0604020202020204" pitchFamily="34" charset="0"/>
                <a:cs typeface="Arial" panose="020B0604020202020204" pitchFamily="34" charset="0"/>
                <a:sym typeface="Wingdings" panose="05000000000000000000" pitchFamily="2" charset="2"/>
              </a:rPr>
            </a:br>
            <a:r>
              <a:rPr lang="en-US" sz="2100" dirty="0" smtClean="0">
                <a:latin typeface="Arial" panose="020B0604020202020204" pitchFamily="34" charset="0"/>
                <a:cs typeface="Arial" panose="020B0604020202020204" pitchFamily="34" charset="0"/>
                <a:sym typeface="Wingdings" panose="05000000000000000000" pitchFamily="2" charset="2"/>
              </a:rPr>
              <a:t>So the roots are </a:t>
            </a:r>
            <a:r>
              <a:rPr lang="en-US" sz="2100" i="1" dirty="0" smtClean="0">
                <a:latin typeface="Arial" panose="020B0604020202020204" pitchFamily="34" charset="0"/>
                <a:cs typeface="Arial" panose="020B0604020202020204" pitchFamily="34" charset="0"/>
                <a:sym typeface="Wingdings" panose="05000000000000000000" pitchFamily="2" charset="2"/>
              </a:rPr>
              <a:t>x</a:t>
            </a:r>
            <a:r>
              <a:rPr lang="en-US" sz="2100" dirty="0" smtClean="0">
                <a:latin typeface="Arial" panose="020B0604020202020204" pitchFamily="34" charset="0"/>
                <a:cs typeface="Arial" panose="020B0604020202020204" pitchFamily="34" charset="0"/>
                <a:sym typeface="Wingdings" panose="05000000000000000000" pitchFamily="2" charset="2"/>
              </a:rPr>
              <a:t> =  and </a:t>
            </a:r>
            <a:r>
              <a:rPr lang="en-US" sz="2100" i="1" dirty="0" smtClean="0">
                <a:latin typeface="Arial" panose="020B0604020202020204" pitchFamily="34" charset="0"/>
                <a:cs typeface="Arial" panose="020B0604020202020204" pitchFamily="34" charset="0"/>
                <a:sym typeface="Wingdings" panose="05000000000000000000" pitchFamily="2" charset="2"/>
              </a:rPr>
              <a:t>x</a:t>
            </a:r>
            <a:r>
              <a:rPr lang="en-US" sz="2100" dirty="0" smtClean="0">
                <a:latin typeface="Arial" panose="020B0604020202020204" pitchFamily="34" charset="0"/>
                <a:cs typeface="Arial" panose="020B0604020202020204" pitchFamily="34" charset="0"/>
                <a:sym typeface="Wingdings" panose="05000000000000000000" pitchFamily="2" charset="2"/>
              </a:rPr>
              <a:t> = </a:t>
            </a:r>
          </a:p>
          <a:p>
            <a:pPr marL="685800" lvl="2" indent="-342900">
              <a:buClr>
                <a:srgbClr val="C00000"/>
              </a:buClr>
              <a:buFont typeface="+mj-lt"/>
              <a:buAutoNum type="alphaLcPeriod"/>
              <a:tabLst>
                <a:tab pos="1428750" algn="l"/>
                <a:tab pos="2857500" algn="l"/>
              </a:tabLst>
            </a:pPr>
            <a:r>
              <a:rPr lang="en-US" sz="2100" dirty="0" smtClean="0">
                <a:latin typeface="Arial" panose="020B0604020202020204" pitchFamily="34" charset="0"/>
                <a:cs typeface="Arial" panose="020B0604020202020204" pitchFamily="34" charset="0"/>
                <a:sym typeface="Wingdings" panose="05000000000000000000" pitchFamily="2" charset="2"/>
              </a:rPr>
              <a:t>When </a:t>
            </a:r>
            <a:r>
              <a:rPr lang="en-US" sz="2100" i="1" dirty="0" smtClean="0">
                <a:latin typeface="Arial" panose="020B0604020202020204" pitchFamily="34" charset="0"/>
                <a:cs typeface="Arial" panose="020B0604020202020204" pitchFamily="34" charset="0"/>
                <a:sym typeface="Wingdings" panose="05000000000000000000" pitchFamily="2" charset="2"/>
              </a:rPr>
              <a:t>x</a:t>
            </a:r>
            <a:r>
              <a:rPr lang="en-US" sz="2100" dirty="0" smtClean="0">
                <a:latin typeface="Arial" panose="020B0604020202020204" pitchFamily="34" charset="0"/>
                <a:cs typeface="Arial" panose="020B0604020202020204" pitchFamily="34" charset="0"/>
                <a:sym typeface="Wingdings" panose="05000000000000000000" pitchFamily="2" charset="2"/>
              </a:rPr>
              <a:t> = 0</a:t>
            </a:r>
            <a:br>
              <a:rPr lang="en-US" sz="2100" dirty="0" smtClean="0">
                <a:latin typeface="Arial" panose="020B0604020202020204" pitchFamily="34" charset="0"/>
                <a:cs typeface="Arial" panose="020B0604020202020204" pitchFamily="34" charset="0"/>
                <a:sym typeface="Wingdings" panose="05000000000000000000" pitchFamily="2" charset="2"/>
              </a:rPr>
            </a:br>
            <a:r>
              <a:rPr lang="en-US" sz="2100" i="1" dirty="0" smtClean="0">
                <a:latin typeface="Arial" panose="020B0604020202020204" pitchFamily="34" charset="0"/>
                <a:cs typeface="Arial" panose="020B0604020202020204" pitchFamily="34" charset="0"/>
                <a:sym typeface="Wingdings" panose="05000000000000000000" pitchFamily="2" charset="2"/>
              </a:rPr>
              <a:t>y</a:t>
            </a:r>
            <a:r>
              <a:rPr lang="en-US" sz="2100" dirty="0" smtClean="0">
                <a:latin typeface="Arial" panose="020B0604020202020204" pitchFamily="34" charset="0"/>
                <a:cs typeface="Arial" panose="020B0604020202020204" pitchFamily="34" charset="0"/>
                <a:sym typeface="Wingdings" panose="05000000000000000000" pitchFamily="2" charset="2"/>
              </a:rPr>
              <a:t> = </a:t>
            </a:r>
            <a:r>
              <a:rPr lang="en-US" sz="2100" i="1" dirty="0" smtClean="0">
                <a:latin typeface="Arial" panose="020B0604020202020204" pitchFamily="34" charset="0"/>
                <a:cs typeface="Arial" panose="020B0604020202020204" pitchFamily="34" charset="0"/>
                <a:sym typeface="Wingdings" panose="05000000000000000000" pitchFamily="2" charset="2"/>
              </a:rPr>
              <a:t>x</a:t>
            </a:r>
            <a:r>
              <a:rPr lang="en-US" sz="2100" baseline="30000" dirty="0" smtClean="0">
                <a:latin typeface="Arial" panose="020B0604020202020204" pitchFamily="34" charset="0"/>
                <a:cs typeface="Arial" panose="020B0604020202020204" pitchFamily="34" charset="0"/>
                <a:sym typeface="Wingdings" panose="05000000000000000000" pitchFamily="2" charset="2"/>
              </a:rPr>
              <a:t>2</a:t>
            </a:r>
            <a:r>
              <a:rPr lang="en-US" sz="2100" dirty="0" smtClean="0">
                <a:latin typeface="Arial" panose="020B0604020202020204" pitchFamily="34" charset="0"/>
                <a:cs typeface="Arial" panose="020B0604020202020204" pitchFamily="34" charset="0"/>
                <a:sym typeface="Wingdings" panose="05000000000000000000" pitchFamily="2" charset="2"/>
              </a:rPr>
              <a:t> + 2</a:t>
            </a:r>
            <a:r>
              <a:rPr lang="en-US" sz="2100" i="1" dirty="0" smtClean="0">
                <a:latin typeface="Arial" panose="020B0604020202020204" pitchFamily="34" charset="0"/>
                <a:cs typeface="Arial" panose="020B0604020202020204" pitchFamily="34" charset="0"/>
                <a:sym typeface="Wingdings" panose="05000000000000000000" pitchFamily="2" charset="2"/>
              </a:rPr>
              <a:t>x</a:t>
            </a:r>
            <a:r>
              <a:rPr lang="en-US" sz="2100" dirty="0" smtClean="0">
                <a:latin typeface="Arial" panose="020B0604020202020204" pitchFamily="34" charset="0"/>
                <a:cs typeface="Arial" panose="020B0604020202020204" pitchFamily="34" charset="0"/>
                <a:sym typeface="Wingdings" panose="05000000000000000000" pitchFamily="2" charset="2"/>
              </a:rPr>
              <a:t> – 8</a:t>
            </a:r>
            <a:br>
              <a:rPr lang="en-US" sz="2100" dirty="0" smtClean="0">
                <a:latin typeface="Arial" panose="020B0604020202020204" pitchFamily="34" charset="0"/>
                <a:cs typeface="Arial" panose="020B0604020202020204" pitchFamily="34" charset="0"/>
                <a:sym typeface="Wingdings" panose="05000000000000000000" pitchFamily="2" charset="2"/>
              </a:rPr>
            </a:br>
            <a:r>
              <a:rPr lang="en-US" sz="2100" i="1" dirty="0" smtClean="0">
                <a:latin typeface="Arial" panose="020B0604020202020204" pitchFamily="34" charset="0"/>
                <a:cs typeface="Arial" panose="020B0604020202020204" pitchFamily="34" charset="0"/>
                <a:sym typeface="Wingdings" panose="05000000000000000000" pitchFamily="2" charset="2"/>
              </a:rPr>
              <a:t>y</a:t>
            </a:r>
            <a:r>
              <a:rPr lang="en-US" sz="2100" dirty="0" smtClean="0">
                <a:latin typeface="Arial" panose="020B0604020202020204" pitchFamily="34" charset="0"/>
                <a:cs typeface="Arial" panose="020B0604020202020204" pitchFamily="34" charset="0"/>
                <a:sym typeface="Wingdings" panose="05000000000000000000" pitchFamily="2" charset="2"/>
              </a:rPr>
              <a:t> = 0</a:t>
            </a:r>
            <a:r>
              <a:rPr lang="en-US" sz="2100" baseline="30000" dirty="0" smtClean="0">
                <a:latin typeface="Arial" panose="020B0604020202020204" pitchFamily="34" charset="0"/>
                <a:cs typeface="Arial" panose="020B0604020202020204" pitchFamily="34" charset="0"/>
                <a:sym typeface="Wingdings" panose="05000000000000000000" pitchFamily="2" charset="2"/>
              </a:rPr>
              <a:t>3</a:t>
            </a:r>
            <a:r>
              <a:rPr lang="en-US" sz="2100" dirty="0" smtClean="0">
                <a:latin typeface="Arial" panose="020B0604020202020204" pitchFamily="34" charset="0"/>
                <a:cs typeface="Arial" panose="020B0604020202020204" pitchFamily="34" charset="0"/>
                <a:sym typeface="Wingdings" panose="05000000000000000000" pitchFamily="2" charset="2"/>
              </a:rPr>
              <a:t> -  - </a:t>
            </a:r>
            <a:br>
              <a:rPr lang="en-US" sz="2100" dirty="0" smtClean="0">
                <a:latin typeface="Arial" panose="020B0604020202020204" pitchFamily="34" charset="0"/>
                <a:cs typeface="Arial" panose="020B0604020202020204" pitchFamily="34" charset="0"/>
                <a:sym typeface="Wingdings" panose="05000000000000000000" pitchFamily="2" charset="2"/>
              </a:rPr>
            </a:br>
            <a:r>
              <a:rPr lang="en-US" sz="2100" i="1" dirty="0" smtClean="0">
                <a:latin typeface="Arial" panose="020B0604020202020204" pitchFamily="34" charset="0"/>
                <a:cs typeface="Arial" panose="020B0604020202020204" pitchFamily="34" charset="0"/>
                <a:sym typeface="Wingdings" panose="05000000000000000000" pitchFamily="2" charset="2"/>
              </a:rPr>
              <a:t>y</a:t>
            </a:r>
            <a:r>
              <a:rPr lang="en-US" sz="2100" dirty="0" smtClean="0">
                <a:latin typeface="Arial" panose="020B0604020202020204" pitchFamily="34" charset="0"/>
                <a:cs typeface="Arial" panose="020B0604020202020204" pitchFamily="34" charset="0"/>
                <a:sym typeface="Wingdings" panose="05000000000000000000" pitchFamily="2" charset="2"/>
              </a:rPr>
              <a:t> = </a:t>
            </a:r>
          </a:p>
          <a:p>
            <a:pPr marL="228600" lvl="1" indent="-342900">
              <a:buClr>
                <a:srgbClr val="C00000"/>
              </a:buClr>
              <a:buFont typeface="+mj-lt"/>
              <a:buAutoNum type="arabicPeriod" startAt="2"/>
              <a:tabLst>
                <a:tab pos="1428750" algn="l"/>
                <a:tab pos="2857500" algn="l"/>
              </a:tabLst>
            </a:pPr>
            <a:r>
              <a:rPr lang="en-US" sz="2100" dirty="0">
                <a:latin typeface="Arial" panose="020B0604020202020204" pitchFamily="34" charset="0"/>
                <a:cs typeface="Arial" panose="020B0604020202020204" pitchFamily="34" charset="0"/>
                <a:sym typeface="Wingdings" panose="05000000000000000000" pitchFamily="2" charset="2"/>
              </a:rPr>
              <a:t>Find the roots and 0-intercept of</a:t>
            </a:r>
          </a:p>
          <a:p>
            <a:pPr marL="800100" lvl="2" indent="-457200">
              <a:buClr>
                <a:srgbClr val="C00000"/>
              </a:buClr>
              <a:buFont typeface="+mj-lt"/>
              <a:buAutoNum type="alphaLcPeriod"/>
              <a:tabLst>
                <a:tab pos="1428750" algn="l"/>
                <a:tab pos="2857500" algn="l"/>
              </a:tabLst>
            </a:pPr>
            <a:r>
              <a:rPr lang="en-US" sz="2100" i="1" dirty="0">
                <a:latin typeface="Arial" panose="020B0604020202020204" pitchFamily="34" charset="0"/>
                <a:cs typeface="Arial" panose="020B0604020202020204" pitchFamily="34" charset="0"/>
                <a:sym typeface="Wingdings" panose="05000000000000000000" pitchFamily="2" charset="2"/>
              </a:rPr>
              <a:t>x</a:t>
            </a:r>
            <a:r>
              <a:rPr lang="en-US" sz="2100" baseline="30000" dirty="0" smtClean="0">
                <a:latin typeface="Arial" panose="020B0604020202020204" pitchFamily="34" charset="0"/>
                <a:cs typeface="Arial" panose="020B0604020202020204" pitchFamily="34" charset="0"/>
                <a:sym typeface="Wingdings" panose="05000000000000000000" pitchFamily="2" charset="2"/>
              </a:rPr>
              <a:t>2</a:t>
            </a:r>
            <a:r>
              <a:rPr lang="en-US" sz="2100" dirty="0" smtClean="0">
                <a:latin typeface="Arial" panose="020B0604020202020204" pitchFamily="34" charset="0"/>
                <a:cs typeface="Arial" panose="020B0604020202020204" pitchFamily="34" charset="0"/>
                <a:sym typeface="Wingdings" panose="05000000000000000000" pitchFamily="2" charset="2"/>
              </a:rPr>
              <a:t> - 2</a:t>
            </a:r>
            <a:r>
              <a:rPr lang="en-US" sz="2100" i="1" dirty="0">
                <a:latin typeface="Arial" panose="020B0604020202020204" pitchFamily="34" charset="0"/>
                <a:cs typeface="Arial" panose="020B0604020202020204" pitchFamily="34" charset="0"/>
                <a:sym typeface="Wingdings" panose="05000000000000000000" pitchFamily="2" charset="2"/>
              </a:rPr>
              <a:t>x</a:t>
            </a:r>
            <a:r>
              <a:rPr lang="en-US" sz="2100" dirty="0" smtClean="0">
                <a:latin typeface="Arial" panose="020B0604020202020204" pitchFamily="34" charset="0"/>
                <a:cs typeface="Arial" panose="020B0604020202020204" pitchFamily="34" charset="0"/>
                <a:sym typeface="Wingdings" panose="05000000000000000000" pitchFamily="2" charset="2"/>
              </a:rPr>
              <a:t>- </a:t>
            </a:r>
            <a:r>
              <a:rPr lang="en-US" sz="2100" dirty="0">
                <a:latin typeface="Arial" panose="020B0604020202020204" pitchFamily="34" charset="0"/>
                <a:cs typeface="Arial" panose="020B0604020202020204" pitchFamily="34" charset="0"/>
                <a:sym typeface="Wingdings" panose="05000000000000000000" pitchFamily="2" charset="2"/>
              </a:rPr>
              <a:t>15 = 0 </a:t>
            </a:r>
            <a:endParaRPr lang="en-US" sz="2100" dirty="0" smtClean="0">
              <a:latin typeface="Arial" panose="020B0604020202020204" pitchFamily="34" charset="0"/>
              <a:cs typeface="Arial" panose="020B0604020202020204" pitchFamily="34" charset="0"/>
              <a:sym typeface="Wingdings" panose="05000000000000000000" pitchFamily="2" charset="2"/>
            </a:endParaRPr>
          </a:p>
          <a:p>
            <a:pPr marL="800100" lvl="2" indent="-457200">
              <a:buClr>
                <a:srgbClr val="C00000"/>
              </a:buClr>
              <a:buFont typeface="+mj-lt"/>
              <a:buAutoNum type="alphaLcPeriod"/>
              <a:tabLst>
                <a:tab pos="1428750" algn="l"/>
                <a:tab pos="2857500" algn="l"/>
              </a:tabLst>
            </a:pPr>
            <a:r>
              <a:rPr lang="en-US" sz="2100" dirty="0" smtClean="0">
                <a:latin typeface="Arial" panose="020B0604020202020204" pitchFamily="34" charset="0"/>
                <a:cs typeface="Arial" panose="020B0604020202020204" pitchFamily="34" charset="0"/>
                <a:sym typeface="Wingdings" panose="05000000000000000000" pitchFamily="2" charset="2"/>
              </a:rPr>
              <a:t>-</a:t>
            </a:r>
            <a:r>
              <a:rPr lang="en-US" sz="2100" i="1" dirty="0">
                <a:latin typeface="Arial" panose="020B0604020202020204" pitchFamily="34" charset="0"/>
                <a:cs typeface="Arial" panose="020B0604020202020204" pitchFamily="34" charset="0"/>
                <a:sym typeface="Wingdings" panose="05000000000000000000" pitchFamily="2" charset="2"/>
              </a:rPr>
              <a:t>x</a:t>
            </a:r>
            <a:r>
              <a:rPr lang="en-US" sz="2100" baseline="30000" dirty="0" smtClean="0">
                <a:latin typeface="Arial" panose="020B0604020202020204" pitchFamily="34" charset="0"/>
                <a:cs typeface="Arial" panose="020B0604020202020204" pitchFamily="34" charset="0"/>
                <a:sym typeface="Wingdings" panose="05000000000000000000" pitchFamily="2" charset="2"/>
              </a:rPr>
              <a:t>2</a:t>
            </a:r>
            <a:r>
              <a:rPr lang="en-US" sz="2100" dirty="0" smtClean="0">
                <a:latin typeface="Arial" panose="020B0604020202020204" pitchFamily="34" charset="0"/>
                <a:cs typeface="Arial" panose="020B0604020202020204" pitchFamily="34" charset="0"/>
                <a:sym typeface="Wingdings" panose="05000000000000000000" pitchFamily="2" charset="2"/>
              </a:rPr>
              <a:t> </a:t>
            </a:r>
            <a:r>
              <a:rPr lang="en-US" sz="2100" dirty="0">
                <a:latin typeface="Arial" panose="020B0604020202020204" pitchFamily="34" charset="0"/>
                <a:cs typeface="Arial" panose="020B0604020202020204" pitchFamily="34" charset="0"/>
                <a:sym typeface="Wingdings" panose="05000000000000000000" pitchFamily="2" charset="2"/>
              </a:rPr>
              <a:t>- </a:t>
            </a:r>
            <a:r>
              <a:rPr lang="en-US" sz="2100" dirty="0" smtClean="0">
                <a:latin typeface="Arial" panose="020B0604020202020204" pitchFamily="34" charset="0"/>
                <a:cs typeface="Arial" panose="020B0604020202020204" pitchFamily="34" charset="0"/>
                <a:sym typeface="Wingdings" panose="05000000000000000000" pitchFamily="2" charset="2"/>
              </a:rPr>
              <a:t>6</a:t>
            </a:r>
            <a:r>
              <a:rPr lang="en-US" sz="2100" i="1" dirty="0">
                <a:latin typeface="Arial" panose="020B0604020202020204" pitchFamily="34" charset="0"/>
                <a:cs typeface="Arial" panose="020B0604020202020204" pitchFamily="34" charset="0"/>
                <a:sym typeface="Wingdings" panose="05000000000000000000" pitchFamily="2" charset="2"/>
              </a:rPr>
              <a:t>x</a:t>
            </a:r>
            <a:r>
              <a:rPr lang="en-US" sz="2100" dirty="0" smtClean="0">
                <a:latin typeface="Arial" panose="020B0604020202020204" pitchFamily="34" charset="0"/>
                <a:cs typeface="Arial" panose="020B0604020202020204" pitchFamily="34" charset="0"/>
                <a:sym typeface="Wingdings" panose="05000000000000000000" pitchFamily="2" charset="2"/>
              </a:rPr>
              <a:t> </a:t>
            </a:r>
            <a:r>
              <a:rPr lang="en-US" sz="2100" dirty="0">
                <a:latin typeface="Arial" panose="020B0604020202020204" pitchFamily="34" charset="0"/>
                <a:cs typeface="Arial" panose="020B0604020202020204" pitchFamily="34" charset="0"/>
                <a:sym typeface="Wingdings" panose="05000000000000000000" pitchFamily="2" charset="2"/>
              </a:rPr>
              <a:t>+ 16 = 0</a:t>
            </a:r>
          </a:p>
          <a:p>
            <a:pPr marL="800100" lvl="2" indent="-457200">
              <a:buClr>
                <a:srgbClr val="C00000"/>
              </a:buClr>
              <a:buFont typeface="+mj-lt"/>
              <a:buAutoNum type="alphaLcPeriod"/>
              <a:tabLst>
                <a:tab pos="1428750" algn="l"/>
                <a:tab pos="2857500" algn="l"/>
              </a:tabLst>
            </a:pPr>
            <a:r>
              <a:rPr lang="en-US" sz="2100" dirty="0" smtClean="0">
                <a:latin typeface="Arial" panose="020B0604020202020204" pitchFamily="34" charset="0"/>
                <a:cs typeface="Arial" panose="020B0604020202020204" pitchFamily="34" charset="0"/>
                <a:sym typeface="Wingdings" panose="05000000000000000000" pitchFamily="2" charset="2"/>
              </a:rPr>
              <a:t>2</a:t>
            </a:r>
            <a:r>
              <a:rPr lang="en-US" sz="2100" i="1" dirty="0">
                <a:latin typeface="Arial" panose="020B0604020202020204" pitchFamily="34" charset="0"/>
                <a:cs typeface="Arial" panose="020B0604020202020204" pitchFamily="34" charset="0"/>
                <a:sym typeface="Wingdings" panose="05000000000000000000" pitchFamily="2" charset="2"/>
              </a:rPr>
              <a:t>x</a:t>
            </a:r>
            <a:r>
              <a:rPr lang="en-US" sz="2100" baseline="30000" dirty="0" smtClean="0">
                <a:latin typeface="Arial" panose="020B0604020202020204" pitchFamily="34" charset="0"/>
                <a:cs typeface="Arial" panose="020B0604020202020204" pitchFamily="34" charset="0"/>
                <a:sym typeface="Wingdings" panose="05000000000000000000" pitchFamily="2" charset="2"/>
              </a:rPr>
              <a:t>2</a:t>
            </a:r>
            <a:r>
              <a:rPr lang="en-US" sz="2100" dirty="0" smtClean="0">
                <a:latin typeface="Arial" panose="020B0604020202020204" pitchFamily="34" charset="0"/>
                <a:cs typeface="Arial" panose="020B0604020202020204" pitchFamily="34" charset="0"/>
                <a:sym typeface="Wingdings" panose="05000000000000000000" pitchFamily="2" charset="2"/>
              </a:rPr>
              <a:t> – 4</a:t>
            </a:r>
            <a:r>
              <a:rPr lang="en-US" sz="2100" i="1" dirty="0">
                <a:latin typeface="Arial" panose="020B0604020202020204" pitchFamily="34" charset="0"/>
                <a:cs typeface="Arial" panose="020B0604020202020204" pitchFamily="34" charset="0"/>
                <a:sym typeface="Wingdings" panose="05000000000000000000" pitchFamily="2" charset="2"/>
              </a:rPr>
              <a:t>x</a:t>
            </a:r>
            <a:r>
              <a:rPr lang="en-US" sz="2100" dirty="0" smtClean="0">
                <a:latin typeface="Arial" panose="020B0604020202020204" pitchFamily="34" charset="0"/>
                <a:cs typeface="Arial" panose="020B0604020202020204" pitchFamily="34" charset="0"/>
                <a:sym typeface="Wingdings" panose="05000000000000000000" pitchFamily="2" charset="2"/>
              </a:rPr>
              <a:t> - 6 </a:t>
            </a:r>
            <a:r>
              <a:rPr lang="en-US" sz="2100" dirty="0">
                <a:latin typeface="Arial" panose="020B0604020202020204" pitchFamily="34" charset="0"/>
                <a:cs typeface="Arial" panose="020B0604020202020204" pitchFamily="34" charset="0"/>
                <a:sym typeface="Wingdings" panose="05000000000000000000" pitchFamily="2" charset="2"/>
              </a:rPr>
              <a:t>= 0 </a:t>
            </a:r>
            <a:endParaRPr lang="en-US" sz="2100" dirty="0" smtClean="0">
              <a:latin typeface="Arial" panose="020B0604020202020204" pitchFamily="34" charset="0"/>
              <a:cs typeface="Arial" panose="020B0604020202020204" pitchFamily="34" charset="0"/>
              <a:sym typeface="Wingdings" panose="05000000000000000000" pitchFamily="2" charset="2"/>
            </a:endParaRPr>
          </a:p>
          <a:p>
            <a:pPr marL="800100" lvl="2" indent="-457200">
              <a:buClr>
                <a:srgbClr val="C00000"/>
              </a:buClr>
              <a:buFont typeface="+mj-lt"/>
              <a:buAutoNum type="alphaLcPeriod"/>
              <a:tabLst>
                <a:tab pos="1428750" algn="l"/>
                <a:tab pos="2857500" algn="l"/>
              </a:tabLst>
            </a:pPr>
            <a:r>
              <a:rPr lang="en-US" sz="2100" dirty="0" smtClean="0">
                <a:latin typeface="Arial" panose="020B0604020202020204" pitchFamily="34" charset="0"/>
                <a:cs typeface="Arial" panose="020B0604020202020204" pitchFamily="34" charset="0"/>
                <a:sym typeface="Wingdings" panose="05000000000000000000" pitchFamily="2" charset="2"/>
              </a:rPr>
              <a:t>3</a:t>
            </a:r>
            <a:r>
              <a:rPr lang="en-US" sz="2100" i="1" dirty="0">
                <a:latin typeface="Arial" panose="020B0604020202020204" pitchFamily="34" charset="0"/>
                <a:cs typeface="Arial" panose="020B0604020202020204" pitchFamily="34" charset="0"/>
                <a:sym typeface="Wingdings" panose="05000000000000000000" pitchFamily="2" charset="2"/>
              </a:rPr>
              <a:t>x</a:t>
            </a:r>
            <a:r>
              <a:rPr lang="en-US" sz="2100" baseline="30000" dirty="0" smtClean="0">
                <a:latin typeface="Arial" panose="020B0604020202020204" pitchFamily="34" charset="0"/>
                <a:cs typeface="Arial" panose="020B0604020202020204" pitchFamily="34" charset="0"/>
                <a:sym typeface="Wingdings" panose="05000000000000000000" pitchFamily="2" charset="2"/>
              </a:rPr>
              <a:t>2</a:t>
            </a:r>
            <a:r>
              <a:rPr lang="en-US" sz="2100" dirty="0" smtClean="0">
                <a:latin typeface="Arial" panose="020B0604020202020204" pitchFamily="34" charset="0"/>
                <a:cs typeface="Arial" panose="020B0604020202020204" pitchFamily="34" charset="0"/>
                <a:sym typeface="Wingdings" panose="05000000000000000000" pitchFamily="2" charset="2"/>
              </a:rPr>
              <a:t> </a:t>
            </a:r>
            <a:r>
              <a:rPr lang="en-US" sz="2100" dirty="0">
                <a:latin typeface="Arial" panose="020B0604020202020204" pitchFamily="34" charset="0"/>
                <a:cs typeface="Arial" panose="020B0604020202020204" pitchFamily="34" charset="0"/>
                <a:sym typeface="Wingdings" panose="05000000000000000000" pitchFamily="2" charset="2"/>
              </a:rPr>
              <a:t>+ </a:t>
            </a:r>
            <a:r>
              <a:rPr lang="en-US" sz="2100" dirty="0" smtClean="0">
                <a:latin typeface="Arial" panose="020B0604020202020204" pitchFamily="34" charset="0"/>
                <a:cs typeface="Arial" panose="020B0604020202020204" pitchFamily="34" charset="0"/>
                <a:sym typeface="Wingdings" panose="05000000000000000000" pitchFamily="2" charset="2"/>
              </a:rPr>
              <a:t>12</a:t>
            </a:r>
            <a:r>
              <a:rPr lang="en-US" sz="2100" i="1" dirty="0">
                <a:latin typeface="Arial" panose="020B0604020202020204" pitchFamily="34" charset="0"/>
                <a:cs typeface="Arial" panose="020B0604020202020204" pitchFamily="34" charset="0"/>
                <a:sym typeface="Wingdings" panose="05000000000000000000" pitchFamily="2" charset="2"/>
              </a:rPr>
              <a:t>x</a:t>
            </a:r>
            <a:r>
              <a:rPr lang="en-US" sz="2100" dirty="0" smtClean="0">
                <a:latin typeface="Arial" panose="020B0604020202020204" pitchFamily="34" charset="0"/>
                <a:cs typeface="Arial" panose="020B0604020202020204" pitchFamily="34" charset="0"/>
                <a:sym typeface="Wingdings" panose="05000000000000000000" pitchFamily="2" charset="2"/>
              </a:rPr>
              <a:t> - 15 </a:t>
            </a:r>
            <a:r>
              <a:rPr lang="en-US" sz="2100" dirty="0">
                <a:latin typeface="Arial" panose="020B0604020202020204" pitchFamily="34" charset="0"/>
                <a:cs typeface="Arial" panose="020B0604020202020204" pitchFamily="34" charset="0"/>
                <a:sym typeface="Wingdings" panose="05000000000000000000" pitchFamily="2" charset="2"/>
              </a:rPr>
              <a:t>= 0</a:t>
            </a:r>
            <a:endParaRPr lang="en-US" sz="2100" dirty="0" smtClean="0">
              <a:latin typeface="Arial" panose="020B0604020202020204" pitchFamily="34" charset="0"/>
              <a:cs typeface="Arial" panose="020B0604020202020204" pitchFamily="34" charset="0"/>
              <a:sym typeface="Wingdings" panose="05000000000000000000" pitchFamily="2" charset="2"/>
            </a:endParaRPr>
          </a:p>
        </p:txBody>
      </p:sp>
      <p:sp>
        <p:nvSpPr>
          <p:cNvPr id="10" name="Title 1"/>
          <p:cNvSpPr>
            <a:spLocks noGrp="1"/>
          </p:cNvSpPr>
          <p:nvPr>
            <p:ph type="title"/>
          </p:nvPr>
        </p:nvSpPr>
        <p:spPr/>
        <p:txBody>
          <a:bodyPr>
            <a:noAutofit/>
          </a:bodyPr>
          <a:lstStyle/>
          <a:p>
            <a:r>
              <a:rPr lang="en-GB" sz="4000" dirty="0"/>
              <a:t>15 – Strengthen</a:t>
            </a:r>
            <a:endParaRPr lang="en-GB" sz="4000" b="1" dirty="0" smtClean="0"/>
          </a:p>
        </p:txBody>
      </p:sp>
      <p:sp>
        <p:nvSpPr>
          <p:cNvPr id="17" name="Rectangle 16"/>
          <p:cNvSpPr/>
          <p:nvPr/>
        </p:nvSpPr>
        <p:spPr>
          <a:xfrm flipH="1">
            <a:off x="5580112" y="5920244"/>
            <a:ext cx="3222068"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Q3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Use the method in </a:t>
            </a:r>
            <a:r>
              <a:rPr lang="en-US" sz="2000" b="1" dirty="0">
                <a:solidFill>
                  <a:schemeClr val="tx1"/>
                </a:solidFill>
                <a:latin typeface="Arial" panose="020B0604020202020204" pitchFamily="34" charset="0"/>
                <a:cs typeface="Arial" panose="020B0604020202020204" pitchFamily="34" charset="0"/>
              </a:rPr>
              <a:t>Q2</a:t>
            </a:r>
            <a:r>
              <a:rPr lang="en-US" sz="2000" dirty="0">
                <a:solidFill>
                  <a:schemeClr val="tx1"/>
                </a:solidFill>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728919906"/>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5A8F797-114D-47DC-A43E-E9D7D8871891}">
  <ds:schemaRefs>
    <ds:schemaRef ds:uri="http://schemas.microsoft.com/sharepoint/v3/contenttype/forms"/>
  </ds:schemaRefs>
</ds:datastoreItem>
</file>

<file path=customXml/itemProps2.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76DD945F-B7B0-4691-A0D0-E2EAD6DA23B3}">
  <ds:schemaRefs>
    <ds:schemaRef ds:uri="http://schemas.microsoft.com/office/2006/documentManagement/types"/>
    <ds:schemaRef ds:uri="http://purl.org/dc/terms/"/>
    <ds:schemaRef ds:uri="http://purl.org/dc/elements/1.1/"/>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145657</TotalTime>
  <Words>6622</Words>
  <Application>Microsoft Office PowerPoint</Application>
  <PresentationFormat>On-screen Show (4:3)</PresentationFormat>
  <Paragraphs>1358</Paragraphs>
  <Slides>125</Slides>
  <Notes>125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125</vt:i4>
      </vt:variant>
    </vt:vector>
  </HeadingPairs>
  <TitlesOfParts>
    <vt:vector size="138" baseType="lpstr">
      <vt:lpstr>Arial</vt:lpstr>
      <vt:lpstr>Arial</vt:lpstr>
      <vt:lpstr>Calibri</vt:lpstr>
      <vt:lpstr>Cambria Math</vt:lpstr>
      <vt:lpstr>Comic Sans MS</vt:lpstr>
      <vt:lpstr>Lucida Sans Unicode</vt:lpstr>
      <vt:lpstr>Times New Roman</vt:lpstr>
      <vt:lpstr>Verdana</vt:lpstr>
      <vt:lpstr>Webdings</vt:lpstr>
      <vt:lpstr>Wingdings</vt:lpstr>
      <vt:lpstr>Wingdings 2</vt:lpstr>
      <vt:lpstr>Wingdings 3</vt:lpstr>
      <vt:lpstr>Enderoth</vt:lpstr>
      <vt:lpstr>PowerPoint Presentation</vt:lpstr>
      <vt:lpstr>Contents</vt:lpstr>
      <vt:lpstr>Contents</vt:lpstr>
      <vt:lpstr>Contents</vt:lpstr>
      <vt:lpstr>15 – Prior Knowledge Check</vt:lpstr>
      <vt:lpstr>15 – Prior Knowledge Check</vt:lpstr>
      <vt:lpstr>15 – Prior Knowledge Check</vt:lpstr>
      <vt:lpstr>15 – Prior Knowledge Check</vt:lpstr>
      <vt:lpstr>15 – Prior Knowledge Check</vt:lpstr>
      <vt:lpstr>15 – Prior Knowledge Check</vt:lpstr>
      <vt:lpstr>15 – Prior Knowledge Check</vt:lpstr>
      <vt:lpstr>15 – Prior Knowledge Check</vt:lpstr>
      <vt:lpstr>15 – Prior Knowledge Check</vt:lpstr>
      <vt:lpstr>15.1 – Solving Simultaneous Equations Graphically</vt:lpstr>
      <vt:lpstr>15.1 – Solving Simultaneous Equations Graphically</vt:lpstr>
      <vt:lpstr>15.1 – Solving Simultaneous Equations Graphically</vt:lpstr>
      <vt:lpstr>15.1 – Solving Simultaneous Equations Graphically</vt:lpstr>
      <vt:lpstr>15.1 – Solving Simultaneous Equations Graphically</vt:lpstr>
      <vt:lpstr>15.1 – Solving Simultaneous Equations Graphically</vt:lpstr>
      <vt:lpstr>15.1 – Solving Simultaneous Equations Graphically</vt:lpstr>
      <vt:lpstr>15.1 – Solving Simultaneous Equations Graphically</vt:lpstr>
      <vt:lpstr>15.2 – Representing Inequalities Graphically</vt:lpstr>
      <vt:lpstr>15.2 – Representing Inequalities Graphically</vt:lpstr>
      <vt:lpstr>15.2 – Representing Inequalities Graphically</vt:lpstr>
      <vt:lpstr>15.2 – Representing Inequalities Graphically</vt:lpstr>
      <vt:lpstr>15.2 – Representing Inequalities Graphically</vt:lpstr>
      <vt:lpstr>15.2 – Representing Inequalities Graphically</vt:lpstr>
      <vt:lpstr>15.2 – Representing Inequalities Graphically</vt:lpstr>
      <vt:lpstr>15.2 – Representing Inequalities Graphically</vt:lpstr>
      <vt:lpstr>15.2 – Representing Inequalities Graphically</vt:lpstr>
      <vt:lpstr>15.2 – Representing Inequalities Graphically</vt:lpstr>
      <vt:lpstr>15.2 – Representing Inequalities Graphically</vt:lpstr>
      <vt:lpstr>15.2 – Representing Inequalities Graphically</vt:lpstr>
      <vt:lpstr>15.2 – Representing Inequalities Graphically</vt:lpstr>
      <vt:lpstr>15.3 – Graphs of Quadratic Functions</vt:lpstr>
      <vt:lpstr>15.3 – Graphs of Quadratic Functions</vt:lpstr>
      <vt:lpstr>15.3 – Graphs of Quadratic Functions</vt:lpstr>
      <vt:lpstr>15.3 – Graphs of Quadratic Functions</vt:lpstr>
      <vt:lpstr>15.3 – Graphs of Quadratic Functions</vt:lpstr>
      <vt:lpstr>15.3 – Graphs of Quadratic Functions</vt:lpstr>
      <vt:lpstr>15.3 – Graphs of Quadratic Functions</vt:lpstr>
      <vt:lpstr>15.3 – Graphs of Quadratic Functions</vt:lpstr>
      <vt:lpstr>15.3 – Graphs of Quadratic Functions</vt:lpstr>
      <vt:lpstr>15.3 – Graphs of Quadratic Functions</vt:lpstr>
      <vt:lpstr>15.3 – Graphs of Quadratic Functions</vt:lpstr>
      <vt:lpstr>15.3 – Graphs of Quadratic Functions</vt:lpstr>
      <vt:lpstr>15.3 – Graphs of Quadratic Functions</vt:lpstr>
      <vt:lpstr>15.3 – Graphs of Quadratic Functions</vt:lpstr>
      <vt:lpstr>15.3 – Graphs of Quadratic Functions</vt:lpstr>
      <vt:lpstr>15.4 – Solving Quadratic Equations Graphically</vt:lpstr>
      <vt:lpstr>15.4 – Solving Quadratic Equations Graphically</vt:lpstr>
      <vt:lpstr>15.4 – Solving Quadratic Equations Graphically</vt:lpstr>
      <vt:lpstr>15.4 – Solving Quadratic Equations Graphically</vt:lpstr>
      <vt:lpstr>15.4 – Solving Quadratic Equations Graphically</vt:lpstr>
      <vt:lpstr>15.4 – Solving Quadratic Equations Graphically</vt:lpstr>
      <vt:lpstr>15.4 – Solving Quadratic Equations Graphically</vt:lpstr>
      <vt:lpstr>15.4 – Solving Quadratic Equations Graphically</vt:lpstr>
      <vt:lpstr>15.4 – Solving Quadratic Equations Graphically</vt:lpstr>
      <vt:lpstr>15.4 – Solving Quadratic Equations Graphically</vt:lpstr>
      <vt:lpstr>15.4 – Solving Quadratic Equations Graphically</vt:lpstr>
      <vt:lpstr>15.4 – Solving Quadratic Equations Graphically</vt:lpstr>
      <vt:lpstr>15.4 – Solving Quadratic Equations Graphically</vt:lpstr>
      <vt:lpstr>15.4 – Solving Quadratic Equations Graphically</vt:lpstr>
      <vt:lpstr>15.4 – Solving Quadratic Equations Graphically</vt:lpstr>
      <vt:lpstr>15.5 – Graphs of Cubic Functions</vt:lpstr>
      <vt:lpstr>15.5 – Graphs of Cubic Functions</vt:lpstr>
      <vt:lpstr>15.5 – Graphs of Cubic Functions</vt:lpstr>
      <vt:lpstr>15.5 – Graphs of Cubic Functions</vt:lpstr>
      <vt:lpstr>15.5 – Graphs of Cubic Functions</vt:lpstr>
      <vt:lpstr>15.5 – Graphs of Cubic Functions</vt:lpstr>
      <vt:lpstr>15.5 – Graphs of Cubic Functions</vt:lpstr>
      <vt:lpstr>15.5 – Graphs of Cubic Functions</vt:lpstr>
      <vt:lpstr>15.5 – Graphs of Cubic Functions</vt:lpstr>
      <vt:lpstr>15.5 – Graphs of Cubic Functions</vt:lpstr>
      <vt:lpstr>15.5 – Graphs of Cubic Functions</vt:lpstr>
      <vt:lpstr>15.5 – Graphs of Cubic Functions</vt:lpstr>
      <vt:lpstr>15.5 – Graphs of Cubic Functions</vt:lpstr>
      <vt:lpstr>15.5 – Graphs of Cubic Functions</vt:lpstr>
      <vt:lpstr>15.5 – Graphs of Cubic Functions</vt:lpstr>
      <vt:lpstr>15.5 – Graphs of Cubic Functions</vt:lpstr>
      <vt:lpstr>15 – Problem Solving</vt:lpstr>
      <vt:lpstr>15 – Problem Solving</vt:lpstr>
      <vt:lpstr>15 – Problem Solving</vt:lpstr>
      <vt:lpstr>15 – Problem Solving</vt:lpstr>
      <vt:lpstr>15 – Problem Solving</vt:lpstr>
      <vt:lpstr>15 – Check-Up</vt:lpstr>
      <vt:lpstr>15 – Check-Up</vt:lpstr>
      <vt:lpstr>15 – Check-Up</vt:lpstr>
      <vt:lpstr>15 – Check-Up</vt:lpstr>
      <vt:lpstr>15 – Check-Up</vt:lpstr>
      <vt:lpstr>15 – Strengthen</vt:lpstr>
      <vt:lpstr>15 – Strengthen</vt:lpstr>
      <vt:lpstr>15 – Strengthen</vt:lpstr>
      <vt:lpstr>15 – Strengthen</vt:lpstr>
      <vt:lpstr>15 – Strengthen</vt:lpstr>
      <vt:lpstr>15 – Strengthen</vt:lpstr>
      <vt:lpstr>15 – Strengthen</vt:lpstr>
      <vt:lpstr>15 – Strengthen</vt:lpstr>
      <vt:lpstr>15 – Strengthen</vt:lpstr>
      <vt:lpstr>15 – Strengthen</vt:lpstr>
      <vt:lpstr>15 – Strengthen</vt:lpstr>
      <vt:lpstr>15 – Strengthen</vt:lpstr>
      <vt:lpstr>15 – Strengthen</vt:lpstr>
      <vt:lpstr>15 – Strengthen</vt:lpstr>
      <vt:lpstr>15 – Strengthen</vt:lpstr>
      <vt:lpstr>15 – Strengthen</vt:lpstr>
      <vt:lpstr>15 – Strengthen</vt:lpstr>
      <vt:lpstr>15 – Strengthen</vt:lpstr>
      <vt:lpstr>15 – Strengthen</vt:lpstr>
      <vt:lpstr>15 – Extend</vt:lpstr>
      <vt:lpstr>15 – Extend</vt:lpstr>
      <vt:lpstr>15 – Extend</vt:lpstr>
      <vt:lpstr>15 – Extend</vt:lpstr>
      <vt:lpstr>15 – Extend</vt:lpstr>
      <vt:lpstr>15 – Extend</vt:lpstr>
      <vt:lpstr>15 – Extend</vt:lpstr>
      <vt:lpstr>15 – Extend</vt:lpstr>
      <vt:lpstr>15 – Knowledge Check</vt:lpstr>
      <vt:lpstr>15 – Knowledge Check</vt:lpstr>
      <vt:lpstr>15 – Knowledge Check</vt:lpstr>
      <vt:lpstr>15 – Unit Test</vt:lpstr>
      <vt:lpstr>15 – Unit Test</vt:lpstr>
      <vt:lpstr>15 – Unit Test</vt:lpstr>
      <vt:lpstr>15 – Unit Test</vt:lpstr>
      <vt:lpstr>15 – Unit Test</vt:lpstr>
    </vt:vector>
  </TitlesOfParts>
  <Manager>Enderoth</Manager>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09 - Mathematics - Unit 9</dc:title>
  <dc:subject>Travel and Tourism</dc:subject>
  <dc:creator>Enderoth</dc:creator>
  <cp:keywords>2</cp:keywords>
  <cp:lastModifiedBy>Enderoth</cp:lastModifiedBy>
  <cp:revision>4258</cp:revision>
  <cp:lastPrinted>2014-01-22T18:25:48Z</cp:lastPrinted>
  <dcterms:created xsi:type="dcterms:W3CDTF">2008-03-12T11:01:44Z</dcterms:created>
  <dcterms:modified xsi:type="dcterms:W3CDTF">2018-10-19T12:55:27Z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